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handoutMasterIdLst>
    <p:handoutMasterId r:id="rId58"/>
  </p:handoutMasterIdLst>
  <p:sldIdLst>
    <p:sldId id="300" r:id="rId2"/>
    <p:sldId id="361" r:id="rId3"/>
    <p:sldId id="364" r:id="rId4"/>
    <p:sldId id="365" r:id="rId5"/>
    <p:sldId id="366" r:id="rId6"/>
    <p:sldId id="367" r:id="rId7"/>
    <p:sldId id="593" r:id="rId8"/>
    <p:sldId id="371" r:id="rId9"/>
    <p:sldId id="635" r:id="rId10"/>
    <p:sldId id="636" r:id="rId11"/>
    <p:sldId id="637" r:id="rId12"/>
    <p:sldId id="638" r:id="rId13"/>
    <p:sldId id="639" r:id="rId14"/>
    <p:sldId id="640" r:id="rId15"/>
    <p:sldId id="641" r:id="rId16"/>
    <p:sldId id="642" r:id="rId17"/>
    <p:sldId id="643" r:id="rId18"/>
    <p:sldId id="644" r:id="rId19"/>
    <p:sldId id="645" r:id="rId20"/>
    <p:sldId id="646" r:id="rId21"/>
    <p:sldId id="647" r:id="rId22"/>
    <p:sldId id="374" r:id="rId23"/>
    <p:sldId id="554" r:id="rId24"/>
    <p:sldId id="648" r:id="rId25"/>
    <p:sldId id="649" r:id="rId26"/>
    <p:sldId id="650" r:id="rId27"/>
    <p:sldId id="651" r:id="rId28"/>
    <p:sldId id="652" r:id="rId29"/>
    <p:sldId id="653" r:id="rId30"/>
    <p:sldId id="654" r:id="rId31"/>
    <p:sldId id="655" r:id="rId32"/>
    <p:sldId id="656" r:id="rId33"/>
    <p:sldId id="620" r:id="rId34"/>
    <p:sldId id="576" r:id="rId35"/>
    <p:sldId id="610" r:id="rId36"/>
    <p:sldId id="632" r:id="rId37"/>
    <p:sldId id="581" r:id="rId38"/>
    <p:sldId id="595" r:id="rId39"/>
    <p:sldId id="621" r:id="rId40"/>
    <p:sldId id="634" r:id="rId41"/>
    <p:sldId id="603" r:id="rId42"/>
    <p:sldId id="605" r:id="rId43"/>
    <p:sldId id="622" r:id="rId44"/>
    <p:sldId id="623" r:id="rId45"/>
    <p:sldId id="624" r:id="rId46"/>
    <p:sldId id="625" r:id="rId47"/>
    <p:sldId id="626" r:id="rId48"/>
    <p:sldId id="627" r:id="rId49"/>
    <p:sldId id="628" r:id="rId50"/>
    <p:sldId id="629" r:id="rId51"/>
    <p:sldId id="630" r:id="rId52"/>
    <p:sldId id="631" r:id="rId53"/>
    <p:sldId id="608" r:id="rId54"/>
    <p:sldId id="397" r:id="rId55"/>
    <p:sldId id="398" r:id="rId56"/>
  </p:sldIdLst>
  <p:sldSz cx="12192000" cy="6858000"/>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 P. Packard" initials="CPP" lastIdx="7" clrIdx="0">
    <p:extLst/>
  </p:cmAuthor>
  <p:cmAuthor id="2" name="Moser, Kelli" initials="KD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6F4FF"/>
    <a:srgbClr val="E6F4F4"/>
    <a:srgbClr val="A40000"/>
    <a:srgbClr val="1B396F"/>
    <a:srgbClr val="1F4283"/>
    <a:srgbClr val="050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23" autoAdjust="0"/>
    <p:restoredTop sz="94660"/>
  </p:normalViewPr>
  <p:slideViewPr>
    <p:cSldViewPr snapToGrid="0">
      <p:cViewPr>
        <p:scale>
          <a:sx n="80" d="100"/>
          <a:sy n="80" d="100"/>
        </p:scale>
        <p:origin x="-571"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961"/>
          </a:xfrm>
          <a:prstGeom prst="rect">
            <a:avLst/>
          </a:prstGeom>
        </p:spPr>
        <p:txBody>
          <a:bodyPr vert="horz" lIns="90654" tIns="45327" rIns="90654" bIns="45327" rtlCol="0"/>
          <a:lstStyle>
            <a:lvl1pPr algn="l">
              <a:defRPr sz="1200"/>
            </a:lvl1pPr>
          </a:lstStyle>
          <a:p>
            <a:endParaRPr lang="en-US"/>
          </a:p>
        </p:txBody>
      </p:sp>
      <p:sp>
        <p:nvSpPr>
          <p:cNvPr id="3" name="Date Placeholder 2"/>
          <p:cNvSpPr>
            <a:spLocks noGrp="1"/>
          </p:cNvSpPr>
          <p:nvPr>
            <p:ph type="dt" sz="quarter" idx="1"/>
          </p:nvPr>
        </p:nvSpPr>
        <p:spPr>
          <a:xfrm>
            <a:off x="3927183" y="0"/>
            <a:ext cx="3005448" cy="461961"/>
          </a:xfrm>
          <a:prstGeom prst="rect">
            <a:avLst/>
          </a:prstGeom>
        </p:spPr>
        <p:txBody>
          <a:bodyPr vert="horz" lIns="90654" tIns="45327" rIns="90654" bIns="45327" rtlCol="0"/>
          <a:lstStyle>
            <a:lvl1pPr algn="r">
              <a:defRPr sz="1200"/>
            </a:lvl1pPr>
          </a:lstStyle>
          <a:p>
            <a:fld id="{FFFFC65B-9DB3-447A-B124-A738FD9C8185}" type="datetimeFigureOut">
              <a:rPr lang="en-US" smtClean="0"/>
              <a:pPr/>
              <a:t>3/12/2018</a:t>
            </a:fld>
            <a:endParaRPr lang="en-US"/>
          </a:p>
        </p:txBody>
      </p:sp>
      <p:sp>
        <p:nvSpPr>
          <p:cNvPr id="4" name="Footer Placeholder 3"/>
          <p:cNvSpPr>
            <a:spLocks noGrp="1"/>
          </p:cNvSpPr>
          <p:nvPr>
            <p:ph type="ftr" sz="quarter" idx="2"/>
          </p:nvPr>
        </p:nvSpPr>
        <p:spPr>
          <a:xfrm>
            <a:off x="1" y="8769363"/>
            <a:ext cx="3005448" cy="461961"/>
          </a:xfrm>
          <a:prstGeom prst="rect">
            <a:avLst/>
          </a:prstGeom>
        </p:spPr>
        <p:txBody>
          <a:bodyPr vert="horz" lIns="90654" tIns="45327" rIns="90654" bIns="45327" rtlCol="0" anchor="b"/>
          <a:lstStyle>
            <a:lvl1pPr algn="l">
              <a:defRPr sz="1200"/>
            </a:lvl1pPr>
          </a:lstStyle>
          <a:p>
            <a:endParaRPr lang="en-US"/>
          </a:p>
        </p:txBody>
      </p:sp>
      <p:sp>
        <p:nvSpPr>
          <p:cNvPr id="5" name="Slide Number Placeholder 4"/>
          <p:cNvSpPr>
            <a:spLocks noGrp="1"/>
          </p:cNvSpPr>
          <p:nvPr>
            <p:ph type="sldNum" sz="quarter" idx="3"/>
          </p:nvPr>
        </p:nvSpPr>
        <p:spPr>
          <a:xfrm>
            <a:off x="3927183" y="8769363"/>
            <a:ext cx="3005448" cy="461961"/>
          </a:xfrm>
          <a:prstGeom prst="rect">
            <a:avLst/>
          </a:prstGeom>
        </p:spPr>
        <p:txBody>
          <a:bodyPr vert="horz" lIns="90654" tIns="45327" rIns="90654" bIns="45327" rtlCol="0" anchor="b"/>
          <a:lstStyle>
            <a:lvl1pPr algn="r">
              <a:defRPr sz="1200"/>
            </a:lvl1pPr>
          </a:lstStyle>
          <a:p>
            <a:fld id="{24B06F28-850F-4070-BAFD-8C1D8F86B5EE}" type="slidenum">
              <a:rPr lang="en-US" smtClean="0"/>
              <a:pPr/>
              <a:t>‹#›</a:t>
            </a:fld>
            <a:endParaRPr lang="en-US"/>
          </a:p>
        </p:txBody>
      </p:sp>
    </p:spTree>
    <p:extLst>
      <p:ext uri="{BB962C8B-B14F-4D97-AF65-F5344CB8AC3E}">
        <p14:creationId xmlns:p14="http://schemas.microsoft.com/office/powerpoint/2010/main" val="5458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3248"/>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idx="1"/>
          </p:nvPr>
        </p:nvSpPr>
        <p:spPr>
          <a:xfrm>
            <a:off x="3927776" y="0"/>
            <a:ext cx="3004820" cy="463248"/>
          </a:xfrm>
          <a:prstGeom prst="rect">
            <a:avLst/>
          </a:prstGeom>
        </p:spPr>
        <p:txBody>
          <a:bodyPr vert="horz" lIns="92376" tIns="46188" rIns="92376" bIns="46188" rtlCol="0"/>
          <a:lstStyle>
            <a:lvl1pPr algn="r">
              <a:defRPr sz="1200"/>
            </a:lvl1pPr>
          </a:lstStyle>
          <a:p>
            <a:fld id="{6382BCBC-BC1F-49FF-9795-0DF8221B8526}" type="datetimeFigureOut">
              <a:rPr lang="en-US" smtClean="0"/>
              <a:pPr/>
              <a:t>3/12/2018</a:t>
            </a:fld>
            <a:endParaRPr lang="en-US"/>
          </a:p>
        </p:txBody>
      </p:sp>
      <p:sp>
        <p:nvSpPr>
          <p:cNvPr id="4" name="Slide Image Placeholder 3"/>
          <p:cNvSpPr>
            <a:spLocks noGrp="1" noRot="1" noChangeAspect="1"/>
          </p:cNvSpPr>
          <p:nvPr>
            <p:ph type="sldImg" idx="2"/>
          </p:nvPr>
        </p:nvSpPr>
        <p:spPr>
          <a:xfrm>
            <a:off x="698500" y="1154113"/>
            <a:ext cx="5537200" cy="3116262"/>
          </a:xfrm>
          <a:prstGeom prst="rect">
            <a:avLst/>
          </a:prstGeom>
          <a:noFill/>
          <a:ln w="12700">
            <a:solidFill>
              <a:prstClr val="black"/>
            </a:solidFill>
          </a:ln>
        </p:spPr>
        <p:txBody>
          <a:bodyPr vert="horz" lIns="92376" tIns="46188" rIns="92376" bIns="46188" rtlCol="0" anchor="ctr"/>
          <a:lstStyle/>
          <a:p>
            <a:endParaRPr lang="en-US"/>
          </a:p>
        </p:txBody>
      </p:sp>
      <p:sp>
        <p:nvSpPr>
          <p:cNvPr id="5" name="Notes Placeholder 4"/>
          <p:cNvSpPr>
            <a:spLocks noGrp="1"/>
          </p:cNvSpPr>
          <p:nvPr>
            <p:ph type="body" sz="quarter" idx="3"/>
          </p:nvPr>
        </p:nvSpPr>
        <p:spPr>
          <a:xfrm>
            <a:off x="693420" y="4443333"/>
            <a:ext cx="5547360" cy="3635455"/>
          </a:xfrm>
          <a:prstGeom prst="rect">
            <a:avLst/>
          </a:prstGeom>
        </p:spPr>
        <p:txBody>
          <a:bodyPr vert="horz" lIns="92376" tIns="46188" rIns="92376" bIns="461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4"/>
            <a:ext cx="3004820" cy="463247"/>
          </a:xfrm>
          <a:prstGeom prst="rect">
            <a:avLst/>
          </a:prstGeom>
        </p:spPr>
        <p:txBody>
          <a:bodyPr vert="horz" lIns="92376" tIns="46188" rIns="92376" bIns="46188"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4"/>
            <a:ext cx="3004820" cy="463247"/>
          </a:xfrm>
          <a:prstGeom prst="rect">
            <a:avLst/>
          </a:prstGeom>
        </p:spPr>
        <p:txBody>
          <a:bodyPr vert="horz" lIns="92376" tIns="46188" rIns="92376" bIns="46188" rtlCol="0" anchor="b"/>
          <a:lstStyle>
            <a:lvl1pPr algn="r">
              <a:defRPr sz="1200"/>
            </a:lvl1pPr>
          </a:lstStyle>
          <a:p>
            <a:fld id="{7224070D-343A-41A8-B8E1-34F3348194F1}" type="slidenum">
              <a:rPr lang="en-US" smtClean="0"/>
              <a:pPr/>
              <a:t>‹#›</a:t>
            </a:fld>
            <a:endParaRPr lang="en-US"/>
          </a:p>
        </p:txBody>
      </p:sp>
    </p:spTree>
    <p:extLst>
      <p:ext uri="{BB962C8B-B14F-4D97-AF65-F5344CB8AC3E}">
        <p14:creationId xmlns:p14="http://schemas.microsoft.com/office/powerpoint/2010/main" val="148347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4070D-343A-41A8-B8E1-34F3348194F1}" type="slidenum">
              <a:rPr lang="en-US" smtClean="0"/>
              <a:pPr/>
              <a:t>23</a:t>
            </a:fld>
            <a:endParaRPr lang="en-US"/>
          </a:p>
        </p:txBody>
      </p:sp>
    </p:spTree>
    <p:extLst>
      <p:ext uri="{BB962C8B-B14F-4D97-AF65-F5344CB8AC3E}">
        <p14:creationId xmlns:p14="http://schemas.microsoft.com/office/powerpoint/2010/main" val="245115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redundant event management systems with overlapping functions</a:t>
            </a:r>
          </a:p>
          <a:p>
            <a:r>
              <a:rPr lang="en-US" dirty="0"/>
              <a:t>Avoid multiple systems integrating with devices</a:t>
            </a:r>
          </a:p>
          <a:p>
            <a:endParaRPr lang="en-US" dirty="0"/>
          </a:p>
          <a:p>
            <a:endParaRPr lang="en-US" dirty="0"/>
          </a:p>
        </p:txBody>
      </p:sp>
      <p:sp>
        <p:nvSpPr>
          <p:cNvPr id="4" name="Slide Number Placeholder 3"/>
          <p:cNvSpPr>
            <a:spLocks noGrp="1"/>
          </p:cNvSpPr>
          <p:nvPr>
            <p:ph type="sldNum" sz="quarter" idx="10"/>
          </p:nvPr>
        </p:nvSpPr>
        <p:spPr/>
        <p:txBody>
          <a:bodyPr/>
          <a:lstStyle/>
          <a:p>
            <a:fld id="{7224070D-343A-41A8-B8E1-34F3348194F1}" type="slidenum">
              <a:rPr lang="en-US" smtClean="0"/>
              <a:pPr/>
              <a:t>26</a:t>
            </a:fld>
            <a:endParaRPr lang="en-US"/>
          </a:p>
        </p:txBody>
      </p:sp>
    </p:spTree>
    <p:extLst>
      <p:ext uri="{BB962C8B-B14F-4D97-AF65-F5344CB8AC3E}">
        <p14:creationId xmlns:p14="http://schemas.microsoft.com/office/powerpoint/2010/main" val="244684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dirty="0"/>
              <a:t>The R-ICMS System’s Mission is based on a couple of operational processes</a:t>
            </a:r>
          </a:p>
          <a:p>
            <a:endParaRPr lang="en-US" dirty="0"/>
          </a:p>
          <a:p>
            <a:r>
              <a:rPr lang="en-US" dirty="0"/>
              <a:t>Operational Processes:</a:t>
            </a:r>
          </a:p>
          <a:p>
            <a:r>
              <a:rPr lang="en-US" dirty="0"/>
              <a:t>1. Data Collection, from numerous sources</a:t>
            </a:r>
          </a:p>
          <a:p>
            <a:endParaRPr lang="en-US" dirty="0"/>
          </a:p>
          <a:p>
            <a:r>
              <a:rPr lang="en-US" dirty="0"/>
              <a:t>2. Incident Detection and Response:</a:t>
            </a:r>
          </a:p>
          <a:p>
            <a:endParaRPr lang="en-US" dirty="0"/>
          </a:p>
          <a:p>
            <a:pPr lvl="1"/>
            <a:r>
              <a:rPr lang="en-US" dirty="0"/>
              <a:t>Detect incidents or, how do we say it nicely, opportunities for improvement in the transportation network, specifically </a:t>
            </a:r>
          </a:p>
          <a:p>
            <a:pPr lvl="2"/>
            <a:r>
              <a:rPr lang="en-US" dirty="0"/>
              <a:t>non-recurring congestion on freeways and arterials</a:t>
            </a:r>
          </a:p>
          <a:p>
            <a:pPr lvl="2"/>
            <a:r>
              <a:rPr lang="en-US" dirty="0"/>
              <a:t>Recurring congestion in arterials</a:t>
            </a:r>
          </a:p>
          <a:p>
            <a:pPr lvl="1"/>
            <a:endParaRPr lang="en-US" dirty="0"/>
          </a:p>
          <a:p>
            <a:pPr lvl="1"/>
            <a:r>
              <a:rPr lang="en-US" dirty="0"/>
              <a:t>Develop a diversion route response plan</a:t>
            </a:r>
          </a:p>
          <a:p>
            <a:pPr lvl="1"/>
            <a:endParaRPr lang="en-US" dirty="0"/>
          </a:p>
          <a:p>
            <a:pPr lvl="1"/>
            <a:r>
              <a:rPr lang="en-US" dirty="0"/>
              <a:t>Use as many available resources, controls, and levers as we can</a:t>
            </a:r>
          </a:p>
          <a:p>
            <a:pPr lvl="2"/>
            <a:r>
              <a:rPr lang="en-US" dirty="0"/>
              <a:t>traffic signal timing changes “flush plans” along adjacent corridors</a:t>
            </a:r>
          </a:p>
          <a:p>
            <a:pPr lvl="2"/>
            <a:r>
              <a:rPr lang="en-US" dirty="0"/>
              <a:t>Connected Vehicle Traveler Information Messages, </a:t>
            </a:r>
          </a:p>
          <a:p>
            <a:pPr lvl="2"/>
            <a:r>
              <a:rPr lang="en-US" dirty="0"/>
              <a:t>DMS, 511, and all other info dissemination channels</a:t>
            </a:r>
          </a:p>
          <a:p>
            <a:pPr lvl="2"/>
            <a:r>
              <a:rPr lang="en-US" dirty="0"/>
              <a:t>Ramp Metering (future)</a:t>
            </a:r>
          </a:p>
          <a:p>
            <a:pPr lvl="2"/>
            <a:r>
              <a:rPr lang="en-US" dirty="0"/>
              <a:t>Hard shoulder running (future)</a:t>
            </a:r>
          </a:p>
          <a:p>
            <a:pPr lvl="2"/>
            <a:r>
              <a:rPr lang="en-US" dirty="0"/>
              <a:t>Managed lanes pricing deactivation (future)</a:t>
            </a:r>
          </a:p>
          <a:p>
            <a:endParaRPr lang="en-US" dirty="0"/>
          </a:p>
          <a:p>
            <a:r>
              <a:rPr lang="en-US" dirty="0"/>
              <a:t>3. Signal Optimization Tool – ran out of space for graphics on this slide so, we’ll cover that later</a:t>
            </a:r>
          </a:p>
        </p:txBody>
      </p:sp>
      <p:sp>
        <p:nvSpPr>
          <p:cNvPr id="4" name="Slide Number Placeholder 3"/>
          <p:cNvSpPr>
            <a:spLocks noGrp="1"/>
          </p:cNvSpPr>
          <p:nvPr>
            <p:ph type="sldNum" sz="quarter" idx="10"/>
          </p:nvPr>
        </p:nvSpPr>
        <p:spPr/>
        <p:txBody>
          <a:bodyPr/>
          <a:lstStyle/>
          <a:p>
            <a:fld id="{D8BB0FC8-CB01-45CE-AE15-0598EF804F58}" type="slidenum">
              <a:rPr lang="en-US" smtClean="0"/>
              <a:t>27</a:t>
            </a:fld>
            <a:endParaRPr lang="en-US" dirty="0"/>
          </a:p>
        </p:txBody>
      </p:sp>
    </p:spTree>
    <p:extLst>
      <p:ext uri="{BB962C8B-B14F-4D97-AF65-F5344CB8AC3E}">
        <p14:creationId xmlns:p14="http://schemas.microsoft.com/office/powerpoint/2010/main" val="160663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Quickly drill into the First Operational Process – Incident Detection and Response</a:t>
            </a:r>
          </a:p>
          <a:p>
            <a:endParaRPr lang="en-US" dirty="0"/>
          </a:p>
          <a:p>
            <a:pPr marL="169976" indent="-169976">
              <a:buFont typeface="Arial" panose="020B0604020202020204" pitchFamily="34" charset="0"/>
              <a:buChar char="•"/>
            </a:pPr>
            <a:r>
              <a:rPr lang="en-US" dirty="0"/>
              <a:t>Design Time – </a:t>
            </a:r>
          </a:p>
          <a:p>
            <a:pPr marL="623244" lvl="1" indent="-169976">
              <a:buFont typeface="Arial" panose="020B0604020202020204" pitchFamily="34" charset="0"/>
              <a:buChar char="•"/>
            </a:pPr>
            <a:r>
              <a:rPr lang="en-US" dirty="0"/>
              <a:t>this was one of the separate building blocks </a:t>
            </a:r>
          </a:p>
          <a:p>
            <a:pPr marL="623244" lvl="1" indent="-169976">
              <a:buFont typeface="Arial" panose="020B0604020202020204" pitchFamily="34" charset="0"/>
              <a:buChar char="•"/>
            </a:pPr>
            <a:r>
              <a:rPr lang="en-US" dirty="0"/>
              <a:t>we contracted with </a:t>
            </a:r>
            <a:r>
              <a:rPr lang="en-US" dirty="0" err="1"/>
              <a:t>Kapsch</a:t>
            </a:r>
            <a:r>
              <a:rPr lang="en-US" dirty="0"/>
              <a:t> for them to do since their team built the ICMS-like systems in San Diego and Dallas</a:t>
            </a:r>
          </a:p>
          <a:p>
            <a:pPr marL="623244" lvl="1" indent="-169976">
              <a:buFont typeface="Arial" panose="020B0604020202020204" pitchFamily="34" charset="0"/>
              <a:buChar char="•"/>
            </a:pPr>
            <a:r>
              <a:rPr lang="en-US" dirty="0"/>
              <a:t>What they did was – (see slide)</a:t>
            </a:r>
          </a:p>
          <a:p>
            <a:pPr marL="169976" indent="-169976">
              <a:buFont typeface="Arial" panose="020B0604020202020204" pitchFamily="34" charset="0"/>
              <a:buChar char="•"/>
            </a:pPr>
            <a:r>
              <a:rPr lang="en-US" dirty="0"/>
              <a:t>Run-Time – </a:t>
            </a:r>
          </a:p>
          <a:p>
            <a:pPr marL="623244" lvl="1" indent="-169976">
              <a:buFont typeface="Arial" panose="020B0604020202020204" pitchFamily="34" charset="0"/>
              <a:buChar char="•"/>
            </a:pPr>
            <a:r>
              <a:rPr lang="en-US" dirty="0"/>
              <a:t>You can see the workflow at the bottom of the slide (talk through the steps)</a:t>
            </a:r>
          </a:p>
          <a:p>
            <a:pPr marL="623244" lvl="1" indent="-169976">
              <a:buFont typeface="Arial" panose="020B0604020202020204" pitchFamily="34" charset="0"/>
              <a:buChar char="•"/>
            </a:pPr>
            <a:r>
              <a:rPr lang="en-US" dirty="0"/>
              <a:t>The Recommended Diversion Route is where the intelligence happens</a:t>
            </a:r>
          </a:p>
          <a:p>
            <a:pPr marL="1076512" lvl="2" indent="-169976">
              <a:buFont typeface="Arial" panose="020B0604020202020204" pitchFamily="34" charset="0"/>
              <a:buChar char="•"/>
            </a:pPr>
            <a:r>
              <a:rPr lang="en-US" dirty="0"/>
              <a:t>Fully vet the proposed response plan before activation</a:t>
            </a:r>
          </a:p>
        </p:txBody>
      </p:sp>
      <p:sp>
        <p:nvSpPr>
          <p:cNvPr id="4" name="Slide Number Placeholder 3"/>
          <p:cNvSpPr>
            <a:spLocks noGrp="1"/>
          </p:cNvSpPr>
          <p:nvPr>
            <p:ph type="sldNum" sz="quarter" idx="10"/>
          </p:nvPr>
        </p:nvSpPr>
        <p:spPr/>
        <p:txBody>
          <a:bodyPr/>
          <a:lstStyle/>
          <a:p>
            <a:fld id="{D8BB0FC8-CB01-45CE-AE15-0598EF804F58}" type="slidenum">
              <a:rPr lang="en-US" smtClean="0"/>
              <a:t>30</a:t>
            </a:fld>
            <a:endParaRPr lang="en-US" dirty="0"/>
          </a:p>
        </p:txBody>
      </p:sp>
    </p:spTree>
    <p:extLst>
      <p:ext uri="{BB962C8B-B14F-4D97-AF65-F5344CB8AC3E}">
        <p14:creationId xmlns:p14="http://schemas.microsoft.com/office/powerpoint/2010/main" val="232714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24070D-343A-41A8-B8E1-34F3348194F1}" type="slidenum">
              <a:rPr lang="en-US" smtClean="0"/>
              <a:pPr/>
              <a:t>38</a:t>
            </a:fld>
            <a:endParaRPr lang="en-US"/>
          </a:p>
        </p:txBody>
      </p:sp>
    </p:spTree>
    <p:extLst>
      <p:ext uri="{BB962C8B-B14F-4D97-AF65-F5344CB8AC3E}">
        <p14:creationId xmlns:p14="http://schemas.microsoft.com/office/powerpoint/2010/main" val="290562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a:xfrm>
            <a:off x="5332412" y="6151628"/>
            <a:ext cx="4324044" cy="365125"/>
          </a:xfrm>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3/13/2018</a:t>
            </a:r>
            <a:endParaRPr lang="en-US" dirty="0"/>
          </a:p>
        </p:txBody>
      </p:sp>
      <p:sp>
        <p:nvSpPr>
          <p:cNvPr id="6" name="Footer Placeholder 5"/>
          <p:cNvSpPr>
            <a:spLocks noGrp="1"/>
          </p:cNvSpPr>
          <p:nvPr>
            <p:ph type="ftr" sz="quarter" idx="11"/>
          </p:nvPr>
        </p:nvSpPr>
        <p:spPr/>
        <p:txBody>
          <a:bodyPr/>
          <a:lstStyle/>
          <a:p>
            <a:r>
              <a:rPr lang="en-US" dirty="0" smtClean="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dirty="0" smtClean="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smtClean="0"/>
              <a:t>3/13/2018</a:t>
            </a:r>
            <a:endParaRPr lang="en-US" dirty="0"/>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smtClean="0"/>
              <a:t>Change Management Board</a:t>
            </a:r>
            <a:endParaRPr lang="en-US" dirty="0"/>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smtClean="0"/>
              <a:t>3/13/2018</a:t>
            </a:r>
            <a:endParaRPr lang="en-US" dirty="0"/>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smtClean="0"/>
              <a:t>Change Management Board</a:t>
            </a:r>
            <a:endParaRPr 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smtClean="0"/>
              <a:t>3/13/2018</a:t>
            </a:r>
            <a:endParaRPr lang="en-US" dirty="0"/>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smtClean="0"/>
              <a:t>Change Management Board</a:t>
            </a:r>
            <a:endParaRPr lang="en-US" dirty="0"/>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smtClean="0"/>
              <a:t>3/13/2018</a:t>
            </a:r>
            <a:endParaRPr lang="en-US" dirty="0"/>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smtClean="0"/>
              <a:t>Change Management Board</a:t>
            </a:r>
            <a:endParaRPr lang="en-US" dirty="0"/>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3/13/2018</a:t>
            </a:r>
            <a:endParaRPr lang="en-US" dirty="0"/>
          </a:p>
        </p:txBody>
      </p:sp>
      <p:sp>
        <p:nvSpPr>
          <p:cNvPr id="4" name="Footer Placeholder 3"/>
          <p:cNvSpPr>
            <a:spLocks noGrp="1"/>
          </p:cNvSpPr>
          <p:nvPr>
            <p:ph type="ftr" sz="quarter" idx="11"/>
          </p:nvPr>
        </p:nvSpPr>
        <p:spPr/>
        <p:txBody>
          <a:bodyPr/>
          <a:lstStyle/>
          <a:p>
            <a:r>
              <a:rPr lang="en-US" dirty="0" smtClean="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3/13/2018</a:t>
            </a:r>
            <a:endParaRPr lang="en-US" dirty="0"/>
          </a:p>
        </p:txBody>
      </p:sp>
      <p:sp>
        <p:nvSpPr>
          <p:cNvPr id="3" name="Footer Placeholder 2"/>
          <p:cNvSpPr>
            <a:spLocks noGrp="1"/>
          </p:cNvSpPr>
          <p:nvPr>
            <p:ph type="ftr" sz="quarter" idx="11"/>
          </p:nvPr>
        </p:nvSpPr>
        <p:spPr/>
        <p:txBody>
          <a:bodyPr/>
          <a:lstStyle/>
          <a:p>
            <a:r>
              <a:rPr lang="en-US" dirty="0" smtClean="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3/13/2018</a:t>
            </a:r>
            <a:endParaRPr lang="en-US" dirty="0"/>
          </a:p>
        </p:txBody>
      </p:sp>
      <p:sp>
        <p:nvSpPr>
          <p:cNvPr id="6" name="Footer Placeholder 5"/>
          <p:cNvSpPr>
            <a:spLocks noGrp="1"/>
          </p:cNvSpPr>
          <p:nvPr>
            <p:ph type="ftr" sz="quarter" idx="11"/>
          </p:nvPr>
        </p:nvSpPr>
        <p:spPr/>
        <p:txBody>
          <a:bodyPr/>
          <a:lstStyle/>
          <a:p>
            <a:r>
              <a:rPr lang="en-US" dirty="0" smtClean="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3/13/2018</a:t>
            </a:r>
            <a:endParaRPr lang="en-US" dirty="0"/>
          </a:p>
        </p:txBody>
      </p:sp>
      <p:sp>
        <p:nvSpPr>
          <p:cNvPr id="6" name="Footer Placeholder 5"/>
          <p:cNvSpPr>
            <a:spLocks noGrp="1"/>
          </p:cNvSpPr>
          <p:nvPr>
            <p:ph type="ftr" sz="quarter" idx="11"/>
          </p:nvPr>
        </p:nvSpPr>
        <p:spPr/>
        <p:txBody>
          <a:bodyPr/>
          <a:lstStyle/>
          <a:p>
            <a:r>
              <a:rPr lang="en-US" dirty="0" smtClean="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smtClean="0"/>
              <a:t>3/13/2018</a:t>
            </a:r>
            <a:endParaRPr lang="en-US" dirty="0"/>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smtClean="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lobal.gotomeeting.com/join/671865437"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andy.Pierce@dot.state.fl.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eremy.Dilmore@dot.state.fl.us" TargetMode="External"/><Relationship Id="rId2" Type="http://schemas.openxmlformats.org/officeDocument/2006/relationships/hyperlink" Target="mailto:Clay.Packard@dot.state.fl.u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Derek.Vollmer@dot.state.fl.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ot.state.fl.us/trafficoperations/ITS/Projects_Deploy/CMB.s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Randy.Pierce@dot.state.fl.u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Randy.Pierce@dot.state.fl.us" TargetMode="External"/><Relationship Id="rId2" Type="http://schemas.openxmlformats.org/officeDocument/2006/relationships/hyperlink" Target="mailto:James.Whitley@dot.state.fl.u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963" y="1270034"/>
            <a:ext cx="9802137" cy="1848947"/>
          </a:xfrm>
        </p:spPr>
        <p:txBody>
          <a:bodyPr>
            <a:normAutofit/>
          </a:bodyPr>
          <a:lstStyle/>
          <a:p>
            <a:r>
              <a:rPr lang="en-US" sz="5100" dirty="0" smtClean="0"/>
              <a:t>Change Management Board Meeting</a:t>
            </a:r>
            <a:endParaRPr lang="en-US" sz="5100" dirty="0"/>
          </a:p>
        </p:txBody>
      </p:sp>
      <p:sp>
        <p:nvSpPr>
          <p:cNvPr id="4" name="Subtitle 3"/>
          <p:cNvSpPr>
            <a:spLocks noGrp="1"/>
          </p:cNvSpPr>
          <p:nvPr>
            <p:ph type="subTitle" idx="1"/>
          </p:nvPr>
        </p:nvSpPr>
        <p:spPr>
          <a:xfrm>
            <a:off x="4622800" y="3674533"/>
            <a:ext cx="6880221" cy="2641600"/>
          </a:xfrm>
        </p:spPr>
        <p:txBody>
          <a:bodyPr>
            <a:normAutofit fontScale="77500" lnSpcReduction="20000"/>
          </a:bodyPr>
          <a:lstStyle/>
          <a:p>
            <a:pPr algn="l"/>
            <a:r>
              <a:rPr lang="en-US" sz="3600" dirty="0" smtClean="0"/>
              <a:t>Audio: </a:t>
            </a:r>
            <a:r>
              <a:rPr lang="en-US" sz="3600" dirty="0"/>
              <a:t>1 (646) </a:t>
            </a:r>
            <a:r>
              <a:rPr lang="en-US" sz="3600" dirty="0" smtClean="0"/>
              <a:t>749-3131, </a:t>
            </a:r>
          </a:p>
          <a:p>
            <a:pPr algn="l"/>
            <a:r>
              <a:rPr lang="en-US" sz="3600" dirty="0" smtClean="0"/>
              <a:t>Access </a:t>
            </a:r>
            <a:r>
              <a:rPr lang="en-US" sz="3600" dirty="0"/>
              <a:t>Code: 671-865-437 </a:t>
            </a:r>
            <a:endParaRPr lang="en-US" sz="3600" dirty="0" smtClean="0"/>
          </a:p>
          <a:p>
            <a:pPr algn="l"/>
            <a:r>
              <a:rPr lang="en-US" sz="3600" b="1" dirty="0" smtClean="0">
                <a:solidFill>
                  <a:srgbClr val="C00000"/>
                </a:solidFill>
              </a:rPr>
              <a:t>Do NOT Put On Hold Call is Being Recorded</a:t>
            </a:r>
          </a:p>
          <a:p>
            <a:pPr algn="l"/>
            <a:r>
              <a:rPr lang="en-US" sz="3600" dirty="0" smtClean="0"/>
              <a:t>GoToMeeting:</a:t>
            </a:r>
          </a:p>
          <a:p>
            <a:pPr algn="l"/>
            <a:r>
              <a:rPr lang="en-US" u="sng" dirty="0">
                <a:hlinkClick r:id="rId2"/>
              </a:rPr>
              <a:t>https://global.gotomeeting.com/join/671865437 </a:t>
            </a:r>
            <a:endParaRPr lang="en-US"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1</a:t>
            </a:fld>
            <a:endParaRPr lang="en-US" dirty="0"/>
          </a:p>
        </p:txBody>
      </p:sp>
      <p:sp>
        <p:nvSpPr>
          <p:cNvPr id="10" name="Subtitle 3"/>
          <p:cNvSpPr txBox="1">
            <a:spLocks/>
          </p:cNvSpPr>
          <p:nvPr/>
        </p:nvSpPr>
        <p:spPr>
          <a:xfrm>
            <a:off x="7105650" y="3056469"/>
            <a:ext cx="4284135" cy="508000"/>
          </a:xfrm>
          <a:prstGeom prst="rect">
            <a:avLst/>
          </a:prstGeom>
        </p:spPr>
        <p:txBody>
          <a:bodyPr vert="horz" lIns="91440" tIns="45720" rIns="91440" bIns="45720" rtlCol="0" anchor="t">
            <a:normAutofit fontScale="70000" lnSpcReduction="2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800" kern="1200" cap="none">
                <a:solidFill>
                  <a:schemeClr val="tx1"/>
                </a:solidFill>
                <a:effectLst/>
                <a:latin typeface="Calibri" panose="020F0502020204030204" pitchFamily="34" charset="0"/>
                <a:ea typeface="+mn-ea"/>
                <a:cs typeface="Calibri" panose="020F0502020204030204" pitchFamily="34" charset="0"/>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Calibri" panose="020F0502020204030204" pitchFamily="34" charset="0"/>
                <a:ea typeface="+mn-ea"/>
                <a:cs typeface="Calibri" panose="020F0502020204030204" pitchFamily="34" charset="0"/>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Calibri" panose="020F0502020204030204" pitchFamily="34" charset="0"/>
                <a:ea typeface="+mn-ea"/>
                <a:cs typeface="Calibri" panose="020F0502020204030204" pitchFamily="34" charset="0"/>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Calibri" panose="020F0502020204030204" pitchFamily="34" charset="0"/>
                <a:ea typeface="+mn-ea"/>
                <a:cs typeface="Calibri" panose="020F0502020204030204" pitchFamily="34" charset="0"/>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Calibri" panose="020F0502020204030204" pitchFamily="34" charset="0"/>
                <a:ea typeface="+mn-ea"/>
                <a:cs typeface="Calibri" panose="020F0502020204030204" pitchFamily="34" charset="0"/>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3600" dirty="0" smtClean="0"/>
              <a:t>Tuesday, March 13, 2018</a:t>
            </a:r>
          </a:p>
          <a:p>
            <a:endParaRPr lang="en-US" dirty="0"/>
          </a:p>
        </p:txBody>
      </p:sp>
    </p:spTree>
    <p:extLst>
      <p:ext uri="{BB962C8B-B14F-4D97-AF65-F5344CB8AC3E}">
        <p14:creationId xmlns:p14="http://schemas.microsoft.com/office/powerpoint/2010/main" val="341828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SunGuide Software Update</a:t>
            </a:r>
          </a:p>
        </p:txBody>
      </p:sp>
      <p:sp>
        <p:nvSpPr>
          <p:cNvPr id="9" name="Content Placeholder 8">
            <a:extLst>
              <a:ext uri="{FF2B5EF4-FFF2-40B4-BE49-F238E27FC236}">
                <a16:creationId xmlns:a16="http://schemas.microsoft.com/office/drawing/2014/main" xmlns="" id="{0B0D93D9-B24C-4140-B3F0-BAFDC6182604}"/>
              </a:ext>
            </a:extLst>
          </p:cNvPr>
          <p:cNvSpPr>
            <a:spLocks noGrp="1"/>
          </p:cNvSpPr>
          <p:nvPr>
            <p:ph idx="1"/>
          </p:nvPr>
        </p:nvSpPr>
        <p:spPr>
          <a:xfrm>
            <a:off x="1484310" y="2024743"/>
            <a:ext cx="10018713" cy="3853543"/>
          </a:xfrm>
        </p:spPr>
        <p:txBody>
          <a:bodyPr>
            <a:normAutofit/>
          </a:bodyPr>
          <a:lstStyle/>
          <a:p>
            <a:r>
              <a:rPr lang="en-US" dirty="0"/>
              <a:t>Release 7.1.1 testing on March 16</a:t>
            </a:r>
            <a:r>
              <a:rPr lang="en-US" baseline="30000" dirty="0"/>
              <a:t>th</a:t>
            </a:r>
            <a:endParaRPr lang="en-US" dirty="0"/>
          </a:p>
          <a:p>
            <a:pPr lvl="1"/>
            <a:r>
              <a:rPr lang="en-US" dirty="0"/>
              <a:t>Includes 3808 Add Lane by Lane Detector Data</a:t>
            </a:r>
          </a:p>
          <a:p>
            <a:pPr lvl="1"/>
            <a:r>
              <a:rPr lang="en-US" dirty="0"/>
              <a:t>2736 Links on map part 1</a:t>
            </a:r>
          </a:p>
          <a:p>
            <a:pPr lvl="1"/>
            <a:r>
              <a:rPr lang="en-US" dirty="0"/>
              <a:t>3873 Traffic Signal Malfunction</a:t>
            </a:r>
          </a:p>
          <a:p>
            <a:pPr lvl="1"/>
            <a:r>
              <a:rPr lang="en-US" dirty="0"/>
              <a:t>3849 Add roadway type flags to roadway definitions</a:t>
            </a:r>
          </a:p>
          <a:p>
            <a:pPr lvl="1"/>
            <a:r>
              <a:rPr lang="en-US" dirty="0"/>
              <a:t>3984 Match Bluetooth reads between all makes/models</a:t>
            </a:r>
          </a:p>
          <a:p>
            <a:r>
              <a:rPr lang="en-US" dirty="0"/>
              <a:t>Early May release</a:t>
            </a:r>
          </a:p>
          <a:p>
            <a:pPr lvl="1"/>
            <a:r>
              <a:rPr lang="en-US" dirty="0"/>
              <a:t>Could be earlier, but this is our first small release</a:t>
            </a:r>
          </a:p>
        </p:txBody>
      </p:sp>
      <p:sp>
        <p:nvSpPr>
          <p:cNvPr id="7" name="Date Placeholder 6"/>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9204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SunGuide Software Update</a:t>
            </a:r>
          </a:p>
        </p:txBody>
      </p:sp>
      <p:sp>
        <p:nvSpPr>
          <p:cNvPr id="3" name="Content Placeholder 2"/>
          <p:cNvSpPr>
            <a:spLocks noGrp="1"/>
          </p:cNvSpPr>
          <p:nvPr>
            <p:ph idx="1"/>
          </p:nvPr>
        </p:nvSpPr>
        <p:spPr>
          <a:xfrm>
            <a:off x="1484310" y="2190307"/>
            <a:ext cx="10018713" cy="3600893"/>
          </a:xfrm>
        </p:spPr>
        <p:txBody>
          <a:bodyPr>
            <a:normAutofit/>
          </a:bodyPr>
          <a:lstStyle/>
          <a:p>
            <a:r>
              <a:rPr lang="en-US" dirty="0"/>
              <a:t>What we currently have approved for 7.1.2</a:t>
            </a:r>
          </a:p>
          <a:p>
            <a:pPr lvl="1"/>
            <a:r>
              <a:rPr lang="en-US" dirty="0"/>
              <a:t>SG 3855 Include Travel Time Destination in DMS Message Report</a:t>
            </a:r>
          </a:p>
          <a:p>
            <a:pPr lvl="1"/>
            <a:r>
              <a:rPr lang="en-US" dirty="0"/>
              <a:t>SG 2507 Display Coordinates vs actual coordinates</a:t>
            </a:r>
          </a:p>
          <a:p>
            <a:pPr lvl="1"/>
            <a:r>
              <a:rPr lang="en-US" dirty="0"/>
              <a:t>SG 4181 Update Connected Vehicle Protocol</a:t>
            </a:r>
          </a:p>
          <a:p>
            <a:pPr lvl="2"/>
            <a:r>
              <a:rPr lang="en-US" dirty="0"/>
              <a:t>May have issue testing this. Need to find out what hardware we have available and what software version they have</a:t>
            </a:r>
          </a:p>
          <a:p>
            <a:pPr lvl="1"/>
            <a:r>
              <a:rPr lang="en-US" dirty="0"/>
              <a:t>SG 3881 Toggle Between Multiple Video Streams in VOD</a:t>
            </a:r>
          </a:p>
          <a:p>
            <a:pPr lvl="1"/>
            <a:r>
              <a:rPr lang="en-US" dirty="0"/>
              <a:t>August 2018 release timeframe</a:t>
            </a:r>
          </a:p>
          <a:p>
            <a:endParaRPr lang="en-US" dirty="0"/>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9177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51D60893-7B2D-4786-8BBE-8131AACA6977}"/>
              </a:ext>
            </a:extLst>
          </p:cNvPr>
          <p:cNvSpPr>
            <a:spLocks noGrp="1"/>
          </p:cNvSpPr>
          <p:nvPr>
            <p:ph type="title"/>
          </p:nvPr>
        </p:nvSpPr>
        <p:spPr/>
        <p:txBody>
          <a:bodyPr/>
          <a:lstStyle/>
          <a:p>
            <a:r>
              <a:rPr lang="en-US" dirty="0"/>
              <a:t>SunGuide Software Update</a:t>
            </a:r>
          </a:p>
        </p:txBody>
      </p:sp>
      <p:sp>
        <p:nvSpPr>
          <p:cNvPr id="11" name="Content Placeholder 10">
            <a:extLst>
              <a:ext uri="{FF2B5EF4-FFF2-40B4-BE49-F238E27FC236}">
                <a16:creationId xmlns:a16="http://schemas.microsoft.com/office/drawing/2014/main" xmlns="" id="{9C35635E-5724-4B92-A13E-88A0FD2FF6C8}"/>
              </a:ext>
            </a:extLst>
          </p:cNvPr>
          <p:cNvSpPr>
            <a:spLocks noGrp="1"/>
          </p:cNvSpPr>
          <p:nvPr>
            <p:ph idx="1"/>
          </p:nvPr>
        </p:nvSpPr>
        <p:spPr>
          <a:xfrm>
            <a:off x="1484310" y="2212521"/>
            <a:ext cx="10018713" cy="3578679"/>
          </a:xfrm>
        </p:spPr>
        <p:txBody>
          <a:bodyPr>
            <a:normAutofit fontScale="77500" lnSpcReduction="20000"/>
          </a:bodyPr>
          <a:lstStyle/>
          <a:p>
            <a:r>
              <a:rPr lang="en-US" dirty="0"/>
              <a:t>What we currently have approved for 7.2.0</a:t>
            </a:r>
          </a:p>
          <a:p>
            <a:pPr lvl="1"/>
            <a:r>
              <a:rPr lang="en-US" dirty="0"/>
              <a:t>SG 3848 Change how roadways are handled</a:t>
            </a:r>
          </a:p>
          <a:p>
            <a:pPr lvl="1"/>
            <a:r>
              <a:rPr lang="en-US" dirty="0"/>
              <a:t>SG 3860 Planned events</a:t>
            </a:r>
          </a:p>
          <a:p>
            <a:pPr lvl="1"/>
            <a:r>
              <a:rPr lang="en-US" dirty="0"/>
              <a:t>SG 2963 Case Insensitivity</a:t>
            </a:r>
          </a:p>
          <a:p>
            <a:pPr lvl="1"/>
            <a:r>
              <a:rPr lang="en-US" dirty="0"/>
              <a:t>SG 1422 Audit Chronology</a:t>
            </a:r>
          </a:p>
          <a:p>
            <a:pPr lvl="1"/>
            <a:r>
              <a:rPr lang="en-US" dirty="0"/>
              <a:t>SG 3568 Monitor and regulate DMS Fonts</a:t>
            </a:r>
          </a:p>
          <a:p>
            <a:pPr lvl="1"/>
            <a:r>
              <a:rPr lang="en-US" dirty="0"/>
              <a:t>SG 2736 Links on map part 4 (hover spread)</a:t>
            </a:r>
          </a:p>
          <a:p>
            <a:r>
              <a:rPr lang="en-US" dirty="0"/>
              <a:t>Anticipated release in February 2019 </a:t>
            </a:r>
          </a:p>
          <a:p>
            <a:pPr lvl="1"/>
            <a:r>
              <a:rPr lang="en-US" dirty="0"/>
              <a:t>Want to try and include executive notifications</a:t>
            </a:r>
          </a:p>
          <a:p>
            <a:pPr lvl="1"/>
            <a:r>
              <a:rPr lang="en-US" dirty="0"/>
              <a:t>If we can get intersections included, this date will need to change</a:t>
            </a:r>
          </a:p>
          <a:p>
            <a:pPr lvl="1"/>
            <a:endParaRPr lang="en-US" dirty="0"/>
          </a:p>
        </p:txBody>
      </p:sp>
      <p:sp>
        <p:nvSpPr>
          <p:cNvPr id="9" name="Date Placeholder 8"/>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6505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Intersections in SunGuide</a:t>
            </a:r>
          </a:p>
        </p:txBody>
      </p:sp>
      <p:sp>
        <p:nvSpPr>
          <p:cNvPr id="3" name="Content Placeholder 2"/>
          <p:cNvSpPr>
            <a:spLocks noGrp="1"/>
          </p:cNvSpPr>
          <p:nvPr>
            <p:ph idx="1"/>
          </p:nvPr>
        </p:nvSpPr>
        <p:spPr>
          <a:xfrm>
            <a:off x="1484310" y="2106387"/>
            <a:ext cx="10018713" cy="3684814"/>
          </a:xfrm>
        </p:spPr>
        <p:txBody>
          <a:bodyPr/>
          <a:lstStyle/>
          <a:p>
            <a:r>
              <a:rPr lang="en-US" dirty="0"/>
              <a:t>Requested by District 2 for intersection EM Locations</a:t>
            </a:r>
          </a:p>
          <a:p>
            <a:r>
              <a:rPr lang="en-US" dirty="0"/>
              <a:t>Currently enter multiple events in SunGuide for crashes at a signalized intersection</a:t>
            </a:r>
          </a:p>
          <a:p>
            <a:pPr lvl="1"/>
            <a:r>
              <a:rPr lang="en-US" dirty="0"/>
              <a:t>Creates issues with performance measures (number of events)</a:t>
            </a:r>
          </a:p>
          <a:p>
            <a:pPr lvl="1"/>
            <a:r>
              <a:rPr lang="en-US" dirty="0"/>
              <a:t>Time consuming to enter</a:t>
            </a:r>
          </a:p>
          <a:p>
            <a:pPr lvl="1"/>
            <a:r>
              <a:rPr lang="en-US" dirty="0"/>
              <a:t>Up to four events will appear on FL511 for one event</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60139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5B861-B68A-4FB3-9124-8309F08566B9}"/>
              </a:ext>
            </a:extLst>
          </p:cNvPr>
          <p:cNvSpPr>
            <a:spLocks noGrp="1"/>
          </p:cNvSpPr>
          <p:nvPr>
            <p:ph type="title"/>
          </p:nvPr>
        </p:nvSpPr>
        <p:spPr/>
        <p:txBody>
          <a:bodyPr/>
          <a:lstStyle/>
          <a:p>
            <a:r>
              <a:rPr lang="en-US" dirty="0"/>
              <a:t>Intersections in SunGuide</a:t>
            </a:r>
          </a:p>
        </p:txBody>
      </p:sp>
      <p:sp>
        <p:nvSpPr>
          <p:cNvPr id="3" name="Content Placeholder 2">
            <a:extLst>
              <a:ext uri="{FF2B5EF4-FFF2-40B4-BE49-F238E27FC236}">
                <a16:creationId xmlns:a16="http://schemas.microsoft.com/office/drawing/2014/main" xmlns="" id="{51B7329A-E3A5-4D6F-940B-AC5811181D07}"/>
              </a:ext>
            </a:extLst>
          </p:cNvPr>
          <p:cNvSpPr>
            <a:spLocks noGrp="1"/>
          </p:cNvSpPr>
          <p:nvPr>
            <p:ph idx="1"/>
          </p:nvPr>
        </p:nvSpPr>
        <p:spPr/>
        <p:txBody>
          <a:bodyPr/>
          <a:lstStyle/>
          <a:p>
            <a:r>
              <a:rPr lang="en-US" dirty="0"/>
              <a:t>Create a new EM location type for intersections</a:t>
            </a:r>
          </a:p>
          <a:p>
            <a:r>
              <a:rPr lang="en-US" dirty="0"/>
              <a:t>Can have multiple roadways</a:t>
            </a:r>
          </a:p>
          <a:p>
            <a:r>
              <a:rPr lang="en-US" dirty="0"/>
              <a:t>This is for crashes in/at the intersection</a:t>
            </a:r>
          </a:p>
          <a:p>
            <a:pPr lvl="1"/>
            <a:r>
              <a:rPr lang="en-US" dirty="0"/>
              <a:t>Still need locations for the approaches</a:t>
            </a:r>
          </a:p>
          <a:p>
            <a:pPr marL="0" indent="0">
              <a:buNone/>
            </a:pPr>
            <a:endParaRPr lang="en-US" dirty="0"/>
          </a:p>
        </p:txBody>
      </p:sp>
      <p:sp>
        <p:nvSpPr>
          <p:cNvPr id="4" name="Date Placeholder 3">
            <a:extLst>
              <a:ext uri="{FF2B5EF4-FFF2-40B4-BE49-F238E27FC236}">
                <a16:creationId xmlns:a16="http://schemas.microsoft.com/office/drawing/2014/main" xmlns="" id="{C942D643-AA0D-4903-8FC0-44733C90FC26}"/>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312FDB1B-2315-4E38-BE4F-FA2F7FB2D77E}"/>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A5F881CF-3456-4AB3-86A1-E05B3F8DDC5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7588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Intersections in SunGuide</a:t>
            </a:r>
          </a:p>
        </p:txBody>
      </p:sp>
      <p:sp>
        <p:nvSpPr>
          <p:cNvPr id="3" name="Content Placeholder 2"/>
          <p:cNvSpPr>
            <a:spLocks noGrp="1"/>
          </p:cNvSpPr>
          <p:nvPr>
            <p:ph idx="1"/>
          </p:nvPr>
        </p:nvSpPr>
        <p:spPr/>
        <p:txBody>
          <a:bodyPr/>
          <a:lstStyle/>
          <a:p>
            <a:r>
              <a:rPr lang="en-US" dirty="0"/>
              <a:t>Locations configured with lane mapping of all approaches</a:t>
            </a:r>
          </a:p>
          <a:p>
            <a:r>
              <a:rPr lang="en-US" dirty="0"/>
              <a:t>HERE map data provides a lot of this information</a:t>
            </a:r>
          </a:p>
          <a:p>
            <a:pPr lvl="1"/>
            <a:r>
              <a:rPr lang="en-US" dirty="0"/>
              <a:t>HERE map data is missing intersections (identified as signalized)</a:t>
            </a:r>
          </a:p>
          <a:p>
            <a:pPr lvl="1"/>
            <a:r>
              <a:rPr lang="en-US" dirty="0"/>
              <a:t>Has a lot of signalized intersections in the data</a:t>
            </a:r>
          </a:p>
          <a:p>
            <a:r>
              <a:rPr lang="en-US" dirty="0"/>
              <a:t>Want to prepopulate lane mapping configuration using HERE data</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71314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4B4B63-3792-433E-8FEE-6F8D2EDD864F}"/>
              </a:ext>
            </a:extLst>
          </p:cNvPr>
          <p:cNvSpPr>
            <a:spLocks noGrp="1"/>
          </p:cNvSpPr>
          <p:nvPr>
            <p:ph type="title"/>
          </p:nvPr>
        </p:nvSpPr>
        <p:spPr/>
        <p:txBody>
          <a:bodyPr/>
          <a:lstStyle/>
          <a:p>
            <a:r>
              <a:rPr lang="en-US" dirty="0"/>
              <a:t>Intersections in SunGuide</a:t>
            </a:r>
          </a:p>
        </p:txBody>
      </p:sp>
      <p:sp>
        <p:nvSpPr>
          <p:cNvPr id="3" name="Content Placeholder 2">
            <a:extLst>
              <a:ext uri="{FF2B5EF4-FFF2-40B4-BE49-F238E27FC236}">
                <a16:creationId xmlns:a16="http://schemas.microsoft.com/office/drawing/2014/main" xmlns="" id="{B62819F2-8F74-4FB8-8739-72059737376D}"/>
              </a:ext>
            </a:extLst>
          </p:cNvPr>
          <p:cNvSpPr>
            <a:spLocks noGrp="1"/>
          </p:cNvSpPr>
          <p:nvPr>
            <p:ph idx="1"/>
          </p:nvPr>
        </p:nvSpPr>
        <p:spPr/>
        <p:txBody>
          <a:bodyPr/>
          <a:lstStyle/>
          <a:p>
            <a:r>
              <a:rPr lang="en-US" dirty="0"/>
              <a:t>Keep track of lane blockages at the intersection</a:t>
            </a:r>
          </a:p>
          <a:p>
            <a:r>
              <a:rPr lang="en-US" dirty="0"/>
              <a:t>Send lane blockage information to DIVAS to send to third parties</a:t>
            </a:r>
          </a:p>
          <a:p>
            <a:r>
              <a:rPr lang="en-US" dirty="0"/>
              <a:t>FL511 would say “Crash at intersection of Road1 and Road 2, expect delays”</a:t>
            </a:r>
          </a:p>
          <a:p>
            <a:r>
              <a:rPr lang="en-US" dirty="0"/>
              <a:t>This is roughly where we are with this one</a:t>
            </a:r>
          </a:p>
        </p:txBody>
      </p:sp>
      <p:sp>
        <p:nvSpPr>
          <p:cNvPr id="4" name="Date Placeholder 3">
            <a:extLst>
              <a:ext uri="{FF2B5EF4-FFF2-40B4-BE49-F238E27FC236}">
                <a16:creationId xmlns:a16="http://schemas.microsoft.com/office/drawing/2014/main" xmlns="" id="{6B2756CE-079E-4DC8-8DB6-9637A7E52323}"/>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2098F36D-516E-4011-94FD-7B3DE8F00939}"/>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2AA8D4EB-980E-4B87-9B71-3C0694EE436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29735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086F0-F101-437F-AD5F-CF455F99118A}"/>
              </a:ext>
            </a:extLst>
          </p:cNvPr>
          <p:cNvSpPr>
            <a:spLocks noGrp="1"/>
          </p:cNvSpPr>
          <p:nvPr>
            <p:ph type="title"/>
          </p:nvPr>
        </p:nvSpPr>
        <p:spPr/>
        <p:txBody>
          <a:bodyPr/>
          <a:lstStyle/>
          <a:p>
            <a:r>
              <a:rPr lang="en-US" dirty="0"/>
              <a:t>Executive Notifications</a:t>
            </a:r>
          </a:p>
        </p:txBody>
      </p:sp>
      <p:sp>
        <p:nvSpPr>
          <p:cNvPr id="3" name="Content Placeholder 2">
            <a:extLst>
              <a:ext uri="{FF2B5EF4-FFF2-40B4-BE49-F238E27FC236}">
                <a16:creationId xmlns:a16="http://schemas.microsoft.com/office/drawing/2014/main" xmlns="" id="{05D61CA7-112A-46A1-BF9E-0E3A22454596}"/>
              </a:ext>
            </a:extLst>
          </p:cNvPr>
          <p:cNvSpPr>
            <a:spLocks noGrp="1"/>
          </p:cNvSpPr>
          <p:nvPr>
            <p:ph idx="1"/>
          </p:nvPr>
        </p:nvSpPr>
        <p:spPr>
          <a:xfrm>
            <a:off x="1484310" y="2666999"/>
            <a:ext cx="10018713" cy="3534324"/>
          </a:xfrm>
        </p:spPr>
        <p:txBody>
          <a:bodyPr>
            <a:normAutofit lnSpcReduction="10000"/>
          </a:bodyPr>
          <a:lstStyle/>
          <a:p>
            <a:r>
              <a:rPr lang="en-US" dirty="0"/>
              <a:t>Draft </a:t>
            </a:r>
            <a:r>
              <a:rPr lang="en-US" dirty="0" err="1"/>
              <a:t>ConOps</a:t>
            </a:r>
            <a:r>
              <a:rPr lang="en-US" dirty="0"/>
              <a:t> available for review and comment on external </a:t>
            </a:r>
            <a:r>
              <a:rPr lang="en-US" dirty="0" err="1"/>
              <a:t>sharepoint</a:t>
            </a:r>
            <a:r>
              <a:rPr lang="en-US" dirty="0"/>
              <a:t> site</a:t>
            </a:r>
          </a:p>
          <a:p>
            <a:r>
              <a:rPr lang="en-US" dirty="0"/>
              <a:t>Proposed manual trigger (exec notification comment type) for:</a:t>
            </a:r>
          </a:p>
          <a:p>
            <a:pPr lvl="1"/>
            <a:r>
              <a:rPr lang="en-US" dirty="0"/>
              <a:t>More than 5 fatalities – D2 comment to add “Greater than 5 fatalities” injury type to help automate</a:t>
            </a:r>
          </a:p>
          <a:p>
            <a:pPr lvl="1"/>
            <a:r>
              <a:rPr lang="en-US" dirty="0"/>
              <a:t>Fatality or injury to FDOT employee/contractor performing work along the roadway</a:t>
            </a:r>
          </a:p>
          <a:p>
            <a:pPr lvl="1"/>
            <a:r>
              <a:rPr lang="en-US" dirty="0"/>
              <a:t>Multi vehicle crash where smoke is involved – D2 comment to </a:t>
            </a:r>
            <a:r>
              <a:rPr lang="en-US" dirty="0" err="1"/>
              <a:t>autotrigger</a:t>
            </a:r>
            <a:r>
              <a:rPr lang="en-US" dirty="0"/>
              <a:t> if you associate a visibility event to a crash.</a:t>
            </a:r>
          </a:p>
          <a:p>
            <a:pPr lvl="1"/>
            <a:endParaRPr lang="en-US" dirty="0"/>
          </a:p>
        </p:txBody>
      </p:sp>
      <p:sp>
        <p:nvSpPr>
          <p:cNvPr id="4" name="Date Placeholder 3">
            <a:extLst>
              <a:ext uri="{FF2B5EF4-FFF2-40B4-BE49-F238E27FC236}">
                <a16:creationId xmlns:a16="http://schemas.microsoft.com/office/drawing/2014/main" xmlns="" id="{3D2F46F2-90E6-460F-A255-C9CD73083CFD}"/>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FE13DBB0-BF83-4FCE-80FA-57F16ACB1E4B}"/>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6B3CBE39-40AF-49DB-ACB7-63783F68716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2645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5EF90-203D-4C89-9742-1D31850D94A7}"/>
              </a:ext>
            </a:extLst>
          </p:cNvPr>
          <p:cNvSpPr>
            <a:spLocks noGrp="1"/>
          </p:cNvSpPr>
          <p:nvPr>
            <p:ph type="title"/>
          </p:nvPr>
        </p:nvSpPr>
        <p:spPr/>
        <p:txBody>
          <a:bodyPr/>
          <a:lstStyle/>
          <a:p>
            <a:r>
              <a:rPr lang="en-US" dirty="0"/>
              <a:t>Executive Notifications</a:t>
            </a:r>
          </a:p>
        </p:txBody>
      </p:sp>
      <p:sp>
        <p:nvSpPr>
          <p:cNvPr id="3" name="Content Placeholder 2">
            <a:extLst>
              <a:ext uri="{FF2B5EF4-FFF2-40B4-BE49-F238E27FC236}">
                <a16:creationId xmlns:a16="http://schemas.microsoft.com/office/drawing/2014/main" xmlns="" id="{CC5BEBD4-D94B-4043-B927-DAD67D32F49A}"/>
              </a:ext>
            </a:extLst>
          </p:cNvPr>
          <p:cNvSpPr>
            <a:spLocks noGrp="1"/>
          </p:cNvSpPr>
          <p:nvPr>
            <p:ph idx="1"/>
          </p:nvPr>
        </p:nvSpPr>
        <p:spPr>
          <a:xfrm>
            <a:off x="1484310" y="2008415"/>
            <a:ext cx="10018713" cy="3782786"/>
          </a:xfrm>
        </p:spPr>
        <p:txBody>
          <a:bodyPr/>
          <a:lstStyle/>
          <a:p>
            <a:r>
              <a:rPr lang="en-US" dirty="0"/>
              <a:t>For Bridge closures/failures, proposing a new event type called Bridge closed with SAE code 26 for Bridge closed</a:t>
            </a:r>
          </a:p>
          <a:p>
            <a:pPr lvl="1"/>
            <a:r>
              <a:rPr lang="en-US" dirty="0"/>
              <a:t>Definition of bridge includes overpasses. </a:t>
            </a:r>
          </a:p>
          <a:p>
            <a:pPr lvl="1"/>
            <a:r>
              <a:rPr lang="en-US" dirty="0"/>
              <a:t>Is SAE for “Bridge closed” the best option?</a:t>
            </a:r>
          </a:p>
          <a:p>
            <a:pPr lvl="1"/>
            <a:r>
              <a:rPr lang="en-US" dirty="0"/>
              <a:t>Should we just say road closed? </a:t>
            </a:r>
          </a:p>
          <a:p>
            <a:pPr lvl="1"/>
            <a:r>
              <a:rPr lang="en-US" dirty="0"/>
              <a:t>Still have Bridge Closed event type in SunGuide?</a:t>
            </a:r>
          </a:p>
          <a:p>
            <a:pPr marL="0" indent="0">
              <a:buNone/>
            </a:pPr>
            <a:endParaRPr lang="en-US" dirty="0"/>
          </a:p>
        </p:txBody>
      </p:sp>
      <p:sp>
        <p:nvSpPr>
          <p:cNvPr id="4" name="Date Placeholder 3">
            <a:extLst>
              <a:ext uri="{FF2B5EF4-FFF2-40B4-BE49-F238E27FC236}">
                <a16:creationId xmlns:a16="http://schemas.microsoft.com/office/drawing/2014/main" xmlns="" id="{E8B0A27D-8C7E-4CCD-B2E2-FD7D0E4131C0}"/>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E50B0570-24D5-483B-8F15-95D0802FE49E}"/>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9C846648-C91C-4549-82E7-BBC9E64D09D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10938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95D07-BBDE-4EB6-B3A7-7B643F8C7C07}"/>
              </a:ext>
            </a:extLst>
          </p:cNvPr>
          <p:cNvSpPr>
            <a:spLocks noGrp="1"/>
          </p:cNvSpPr>
          <p:nvPr>
            <p:ph type="title"/>
          </p:nvPr>
        </p:nvSpPr>
        <p:spPr/>
        <p:txBody>
          <a:bodyPr/>
          <a:lstStyle/>
          <a:p>
            <a:r>
              <a:rPr lang="en-US" dirty="0"/>
              <a:t>Executive Notifications</a:t>
            </a:r>
          </a:p>
        </p:txBody>
      </p:sp>
      <p:sp>
        <p:nvSpPr>
          <p:cNvPr id="3" name="Content Placeholder 2">
            <a:extLst>
              <a:ext uri="{FF2B5EF4-FFF2-40B4-BE49-F238E27FC236}">
                <a16:creationId xmlns:a16="http://schemas.microsoft.com/office/drawing/2014/main" xmlns="" id="{A86631F6-8296-4D72-B396-911FD40ADA63}"/>
              </a:ext>
            </a:extLst>
          </p:cNvPr>
          <p:cNvSpPr>
            <a:spLocks noGrp="1"/>
          </p:cNvSpPr>
          <p:nvPr>
            <p:ph idx="1"/>
          </p:nvPr>
        </p:nvSpPr>
        <p:spPr/>
        <p:txBody>
          <a:bodyPr/>
          <a:lstStyle/>
          <a:p>
            <a:r>
              <a:rPr lang="en-US" dirty="0"/>
              <a:t>District 7 would like to propose adding images to executive notifications.</a:t>
            </a:r>
          </a:p>
          <a:p>
            <a:r>
              <a:rPr lang="en-US" dirty="0"/>
              <a:t>Let’s discuss</a:t>
            </a:r>
          </a:p>
        </p:txBody>
      </p:sp>
      <p:sp>
        <p:nvSpPr>
          <p:cNvPr id="4" name="Date Placeholder 3">
            <a:extLst>
              <a:ext uri="{FF2B5EF4-FFF2-40B4-BE49-F238E27FC236}">
                <a16:creationId xmlns:a16="http://schemas.microsoft.com/office/drawing/2014/main" xmlns="" id="{EE892A0C-16B7-4445-A1E7-59B7E7E8FA8A}"/>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4E8DD433-2965-42A0-8A69-709FE371CC28}"/>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D5A56227-54C5-48AF-8130-FD64655324F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59076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963" y="1962149"/>
            <a:ext cx="9802137" cy="1156832"/>
          </a:xfrm>
        </p:spPr>
        <p:txBody>
          <a:bodyPr>
            <a:normAutofit/>
          </a:bodyPr>
          <a:lstStyle/>
          <a:p>
            <a:r>
              <a:rPr lang="en-US" sz="5100" dirty="0"/>
              <a:t>Welcome and Call for Quorum</a:t>
            </a:r>
          </a:p>
        </p:txBody>
      </p:sp>
      <p:sp>
        <p:nvSpPr>
          <p:cNvPr id="4" name="Subtitle 3"/>
          <p:cNvSpPr>
            <a:spLocks noGrp="1"/>
          </p:cNvSpPr>
          <p:nvPr>
            <p:ph type="subTitle" idx="1"/>
          </p:nvPr>
        </p:nvSpPr>
        <p:spPr>
          <a:xfrm>
            <a:off x="4047067" y="3996267"/>
            <a:ext cx="7455955" cy="1388534"/>
          </a:xfrm>
        </p:spPr>
        <p:txBody>
          <a:bodyPr/>
          <a:lstStyle/>
          <a:p>
            <a:r>
              <a:rPr lang="en-US" sz="3600" dirty="0" smtClean="0"/>
              <a:t>Bryan </a:t>
            </a:r>
            <a:r>
              <a:rPr lang="en-US" sz="3600" dirty="0" err="1" smtClean="0"/>
              <a:t>Homayouni</a:t>
            </a:r>
            <a:r>
              <a:rPr lang="en-US" sz="3600" dirty="0" smtClean="0"/>
              <a:t>, </a:t>
            </a:r>
            <a:r>
              <a:rPr lang="en-US" sz="3600" dirty="0"/>
              <a:t>P.E., </a:t>
            </a:r>
            <a:r>
              <a:rPr lang="en-US" sz="3600" dirty="0" smtClean="0"/>
              <a:t>CMB Chairman</a:t>
            </a:r>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91577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87086-97C0-4608-B2EC-AA9079B8EE6A}"/>
              </a:ext>
            </a:extLst>
          </p:cNvPr>
          <p:cNvSpPr>
            <a:spLocks noGrp="1"/>
          </p:cNvSpPr>
          <p:nvPr>
            <p:ph type="title"/>
          </p:nvPr>
        </p:nvSpPr>
        <p:spPr/>
        <p:txBody>
          <a:bodyPr/>
          <a:lstStyle/>
          <a:p>
            <a:r>
              <a:rPr lang="en-US" dirty="0"/>
              <a:t>Truck Parking</a:t>
            </a:r>
          </a:p>
        </p:txBody>
      </p:sp>
      <p:sp>
        <p:nvSpPr>
          <p:cNvPr id="3" name="Content Placeholder 2">
            <a:extLst>
              <a:ext uri="{FF2B5EF4-FFF2-40B4-BE49-F238E27FC236}">
                <a16:creationId xmlns:a16="http://schemas.microsoft.com/office/drawing/2014/main" xmlns="" id="{994B1EE5-1C8F-4874-835E-EFBB5DBDCDC0}"/>
              </a:ext>
            </a:extLst>
          </p:cNvPr>
          <p:cNvSpPr>
            <a:spLocks noGrp="1"/>
          </p:cNvSpPr>
          <p:nvPr>
            <p:ph idx="1"/>
          </p:nvPr>
        </p:nvSpPr>
        <p:spPr/>
        <p:txBody>
          <a:bodyPr>
            <a:normAutofit/>
          </a:bodyPr>
          <a:lstStyle/>
          <a:p>
            <a:r>
              <a:rPr lang="en-US" dirty="0"/>
              <a:t>Drivers tested for </a:t>
            </a:r>
            <a:r>
              <a:rPr lang="en-US" dirty="0" err="1"/>
              <a:t>Sensit</a:t>
            </a:r>
            <a:r>
              <a:rPr lang="en-US" dirty="0"/>
              <a:t> and </a:t>
            </a:r>
            <a:r>
              <a:rPr lang="en-US" dirty="0" err="1"/>
              <a:t>Sensys</a:t>
            </a:r>
            <a:endParaRPr lang="en-US" dirty="0"/>
          </a:p>
          <a:p>
            <a:r>
              <a:rPr lang="en-US" dirty="0"/>
              <a:t>Configuration clarification needed for this</a:t>
            </a:r>
          </a:p>
          <a:p>
            <a:r>
              <a:rPr lang="en-US" dirty="0"/>
              <a:t>Released driver for </a:t>
            </a:r>
            <a:r>
              <a:rPr lang="en-US" dirty="0" err="1"/>
              <a:t>Sensit</a:t>
            </a:r>
            <a:endParaRPr lang="en-US" dirty="0"/>
          </a:p>
          <a:p>
            <a:r>
              <a:rPr lang="en-US" dirty="0" err="1"/>
              <a:t>Sensys</a:t>
            </a:r>
            <a:r>
              <a:rPr lang="en-US" dirty="0"/>
              <a:t> tested and passed, release soon</a:t>
            </a:r>
          </a:p>
          <a:p>
            <a:r>
              <a:rPr lang="en-US" dirty="0"/>
              <a:t>Developing a driver for Civic Smart</a:t>
            </a:r>
          </a:p>
        </p:txBody>
      </p:sp>
      <p:sp>
        <p:nvSpPr>
          <p:cNvPr id="4" name="Date Placeholder 3">
            <a:extLst>
              <a:ext uri="{FF2B5EF4-FFF2-40B4-BE49-F238E27FC236}">
                <a16:creationId xmlns:a16="http://schemas.microsoft.com/office/drawing/2014/main" xmlns="" id="{2B24D9AC-3F83-4C51-8023-9E2313E95F73}"/>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3ED314B2-07FE-437E-BEBC-EF40800BDD97}"/>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971B422E-582C-403B-AB2D-6A0D4F1A909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12054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265D6-920C-45BA-BBBE-CDBB95393907}"/>
              </a:ext>
            </a:extLst>
          </p:cNvPr>
          <p:cNvSpPr>
            <a:spLocks noGrp="1"/>
          </p:cNvSpPr>
          <p:nvPr>
            <p:ph type="title"/>
          </p:nvPr>
        </p:nvSpPr>
        <p:spPr/>
        <p:txBody>
          <a:bodyPr/>
          <a:lstStyle/>
          <a:p>
            <a:r>
              <a:rPr lang="en-US" dirty="0"/>
              <a:t>Truck Parking New Needs</a:t>
            </a:r>
          </a:p>
        </p:txBody>
      </p:sp>
      <p:sp>
        <p:nvSpPr>
          <p:cNvPr id="3" name="Content Placeholder 2">
            <a:extLst>
              <a:ext uri="{FF2B5EF4-FFF2-40B4-BE49-F238E27FC236}">
                <a16:creationId xmlns:a16="http://schemas.microsoft.com/office/drawing/2014/main" xmlns="" id="{EAF2EF9A-5812-4164-A13F-0A73ED3BC8BE}"/>
              </a:ext>
            </a:extLst>
          </p:cNvPr>
          <p:cNvSpPr>
            <a:spLocks noGrp="1"/>
          </p:cNvSpPr>
          <p:nvPr>
            <p:ph idx="1"/>
          </p:nvPr>
        </p:nvSpPr>
        <p:spPr/>
        <p:txBody>
          <a:bodyPr>
            <a:normAutofit fontScale="92500" lnSpcReduction="20000"/>
          </a:bodyPr>
          <a:lstStyle/>
          <a:p>
            <a:r>
              <a:rPr lang="en-US" dirty="0"/>
              <a:t>Multiple zones or parking rows with DMS in the rest area</a:t>
            </a:r>
          </a:p>
          <a:p>
            <a:r>
              <a:rPr lang="en-US" dirty="0"/>
              <a:t>Ability to know when the space becomes occupied and someone leaves…turnover per space</a:t>
            </a:r>
          </a:p>
          <a:p>
            <a:r>
              <a:rPr lang="en-US" dirty="0"/>
              <a:t>Posting zero vs low</a:t>
            </a:r>
          </a:p>
          <a:p>
            <a:r>
              <a:rPr lang="en-US" dirty="0"/>
              <a:t>Investigate maintenance information?</a:t>
            </a:r>
          </a:p>
          <a:p>
            <a:pPr lvl="1"/>
            <a:r>
              <a:rPr lang="en-US" dirty="0"/>
              <a:t>Battery life</a:t>
            </a:r>
          </a:p>
          <a:p>
            <a:pPr lvl="1"/>
            <a:r>
              <a:rPr lang="en-US" dirty="0"/>
              <a:t>Individual detector status (working or not)</a:t>
            </a:r>
          </a:p>
        </p:txBody>
      </p:sp>
      <p:sp>
        <p:nvSpPr>
          <p:cNvPr id="4" name="Date Placeholder 3">
            <a:extLst>
              <a:ext uri="{FF2B5EF4-FFF2-40B4-BE49-F238E27FC236}">
                <a16:creationId xmlns:a16="http://schemas.microsoft.com/office/drawing/2014/main" xmlns="" id="{4139F901-909A-4872-A1CC-756387E7F85E}"/>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1193DBC2-3CB6-433F-987B-1693E4101A48}"/>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63F9F8E0-6E30-4E90-974A-43372D2E183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78697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108200"/>
          </a:xfrm>
        </p:spPr>
        <p:txBody>
          <a:bodyPr>
            <a:normAutofit/>
          </a:bodyPr>
          <a:lstStyle/>
          <a:p>
            <a:pPr algn="l"/>
            <a:r>
              <a:rPr lang="en-US" dirty="0"/>
              <a:t>QUESTIONS</a:t>
            </a:r>
            <a:r>
              <a:rPr lang="en-US" dirty="0" smtClean="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Derek Vollmer, P.E., FDOT</a:t>
            </a:r>
            <a:endParaRPr lang="nl-NL" sz="2800" dirty="0" smtClean="0"/>
          </a:p>
          <a:p>
            <a:pPr marL="0" indent="0">
              <a:buNone/>
            </a:pPr>
            <a:r>
              <a:rPr lang="nl-NL" dirty="0" smtClean="0">
                <a:hlinkClick r:id="rId2"/>
              </a:rPr>
              <a:t>Derek.Vollmer@dot.state.fl.us</a:t>
            </a:r>
            <a:r>
              <a:rPr lang="nl-NL" dirty="0" smtClean="0"/>
              <a:t> </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983331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SunGuide and ICMS </a:t>
            </a:r>
            <a:r>
              <a:rPr lang="en-US" sz="5000" dirty="0" smtClean="0"/>
              <a:t>Integration</a:t>
            </a:r>
            <a:br>
              <a:rPr lang="en-US" sz="5000" dirty="0" smtClean="0"/>
            </a:br>
            <a:endParaRPr lang="en-US" sz="5000" dirty="0"/>
          </a:p>
        </p:txBody>
      </p:sp>
      <p:sp>
        <p:nvSpPr>
          <p:cNvPr id="4" name="Subtitle 3"/>
          <p:cNvSpPr>
            <a:spLocks noGrp="1"/>
          </p:cNvSpPr>
          <p:nvPr>
            <p:ph type="subTitle" idx="1"/>
          </p:nvPr>
        </p:nvSpPr>
        <p:spPr>
          <a:xfrm>
            <a:off x="3175001" y="3996267"/>
            <a:ext cx="8328022" cy="1388534"/>
          </a:xfrm>
        </p:spPr>
        <p:txBody>
          <a:bodyPr/>
          <a:lstStyle/>
          <a:p>
            <a:r>
              <a:rPr lang="en-US" sz="3600" dirty="0" smtClean="0"/>
              <a:t>Clay Packard, P.E., VHB</a:t>
            </a:r>
            <a:endParaRPr lang="en-US" sz="3600" dirty="0"/>
          </a:p>
          <a:p>
            <a:endParaRPr lang="en-US"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84916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74BF5-EEFA-488A-82B9-555F96ABF0A9}"/>
              </a:ext>
            </a:extLst>
          </p:cNvPr>
          <p:cNvSpPr>
            <a:spLocks noGrp="1"/>
          </p:cNvSpPr>
          <p:nvPr>
            <p:ph type="title"/>
          </p:nvPr>
        </p:nvSpPr>
        <p:spPr>
          <a:xfrm>
            <a:off x="0" y="0"/>
            <a:ext cx="5943600" cy="1605280"/>
          </a:xfrm>
        </p:spPr>
        <p:txBody>
          <a:bodyPr/>
          <a:lstStyle/>
          <a:p>
            <a:r>
              <a:rPr lang="en-US" dirty="0"/>
              <a:t>Overview</a:t>
            </a:r>
          </a:p>
        </p:txBody>
      </p:sp>
      <p:sp>
        <p:nvSpPr>
          <p:cNvPr id="3" name="Content Placeholder 2">
            <a:extLst>
              <a:ext uri="{FF2B5EF4-FFF2-40B4-BE49-F238E27FC236}">
                <a16:creationId xmlns:a16="http://schemas.microsoft.com/office/drawing/2014/main" xmlns="" id="{9FE8A6C4-0470-4323-8ECF-815EEC748590}"/>
              </a:ext>
            </a:extLst>
          </p:cNvPr>
          <p:cNvSpPr>
            <a:spLocks noGrp="1"/>
          </p:cNvSpPr>
          <p:nvPr>
            <p:ph idx="1"/>
          </p:nvPr>
        </p:nvSpPr>
        <p:spPr>
          <a:xfrm>
            <a:off x="1917699" y="2163762"/>
            <a:ext cx="6042103" cy="4694237"/>
          </a:xfrm>
        </p:spPr>
        <p:txBody>
          <a:bodyPr>
            <a:normAutofit fontScale="85000" lnSpcReduction="20000"/>
          </a:bodyPr>
          <a:lstStyle/>
          <a:p>
            <a:r>
              <a:rPr lang="en-US" dirty="0"/>
              <a:t>Similar to D2’s Signals in SunGuide just released</a:t>
            </a:r>
          </a:p>
          <a:p>
            <a:r>
              <a:rPr lang="en-US" dirty="0"/>
              <a:t>Enhancement to improve computer decision accuracy via real-time analytics</a:t>
            </a:r>
          </a:p>
          <a:p>
            <a:pPr lvl="1"/>
            <a:r>
              <a:rPr lang="en-US" dirty="0"/>
              <a:t>Real-time traffic intersection data available – TMCs</a:t>
            </a:r>
          </a:p>
          <a:p>
            <a:pPr lvl="1"/>
            <a:r>
              <a:rPr lang="en-US" dirty="0"/>
              <a:t>Online simulation capable of real-time forecasting of outcomes for multiple signal timing scenarios</a:t>
            </a:r>
          </a:p>
          <a:p>
            <a:r>
              <a:rPr lang="en-US" dirty="0"/>
              <a:t>External system – Regional Integrated Corridor Management System (R-ICMS)</a:t>
            </a:r>
          </a:p>
          <a:p>
            <a:pPr lvl="1"/>
            <a:r>
              <a:rPr lang="en-US" dirty="0"/>
              <a:t>Collects data, Performs analytics, Coordinates agency approval</a:t>
            </a:r>
          </a:p>
          <a:p>
            <a:r>
              <a:rPr lang="en-US" dirty="0"/>
              <a:t>SunGuide system</a:t>
            </a:r>
          </a:p>
          <a:p>
            <a:pPr lvl="1"/>
            <a:r>
              <a:rPr lang="en-US" dirty="0"/>
              <a:t>provides event management functionality</a:t>
            </a:r>
          </a:p>
          <a:p>
            <a:pPr lvl="1"/>
            <a:r>
              <a:rPr lang="en-US" dirty="0"/>
              <a:t>actives diversion route</a:t>
            </a:r>
          </a:p>
        </p:txBody>
      </p:sp>
      <p:sp>
        <p:nvSpPr>
          <p:cNvPr id="4" name="Date Placeholder 3">
            <a:extLst>
              <a:ext uri="{FF2B5EF4-FFF2-40B4-BE49-F238E27FC236}">
                <a16:creationId xmlns:a16="http://schemas.microsoft.com/office/drawing/2014/main" xmlns="" id="{00ABCC08-7A20-4417-A3D8-04767D93469F}"/>
              </a:ext>
            </a:extLst>
          </p:cNvPr>
          <p:cNvSpPr>
            <a:spLocks noGrp="1"/>
          </p:cNvSpPr>
          <p:nvPr>
            <p:ph type="dt" sz="half" idx="10"/>
          </p:nvPr>
        </p:nvSpPr>
        <p:spPr/>
        <p:txBody>
          <a:bodyPr/>
          <a:lstStyle/>
          <a:p>
            <a:r>
              <a:rPr lang="en-US" smtClean="0"/>
              <a:t>3/13/2018</a:t>
            </a:r>
            <a:endParaRPr lang="en-US" dirty="0"/>
          </a:p>
        </p:txBody>
      </p:sp>
      <p:sp>
        <p:nvSpPr>
          <p:cNvPr id="6" name="Slide Number Placeholder 5">
            <a:extLst>
              <a:ext uri="{FF2B5EF4-FFF2-40B4-BE49-F238E27FC236}">
                <a16:creationId xmlns:a16="http://schemas.microsoft.com/office/drawing/2014/main" xmlns="" id="{03521221-2691-4848-B72B-D96ABC25D934}"/>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8" name="Picture 7" descr="C:\Documents\Projects\SunGuide Training\Master Slides\Screen Shots\Screan Shots R7.0\TCS\icons.png">
            <a:extLst>
              <a:ext uri="{FF2B5EF4-FFF2-40B4-BE49-F238E27FC236}">
                <a16:creationId xmlns:a16="http://schemas.microsoft.com/office/drawing/2014/main" xmlns="" id="{D0C1B190-4CDE-41DD-96C0-A27B5B5D7C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67600" y="1173163"/>
            <a:ext cx="285242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E5B578FC-D0AE-4873-A19D-5C9EA030F5FA}"/>
              </a:ext>
            </a:extLst>
          </p:cNvPr>
          <p:cNvPicPr>
            <a:picLocks noChangeAspect="1"/>
          </p:cNvPicPr>
          <p:nvPr/>
        </p:nvPicPr>
        <p:blipFill>
          <a:blip r:embed="rId3"/>
          <a:stretch>
            <a:fillRect/>
          </a:stretch>
        </p:blipFill>
        <p:spPr>
          <a:xfrm>
            <a:off x="7785101" y="1173162"/>
            <a:ext cx="4406900" cy="4808668"/>
          </a:xfrm>
          <a:prstGeom prst="rect">
            <a:avLst/>
          </a:prstGeom>
        </p:spPr>
      </p:pic>
      <p:sp>
        <p:nvSpPr>
          <p:cNvPr id="5" name="Footer Placeholder 4"/>
          <p:cNvSpPr>
            <a:spLocks noGrp="1"/>
          </p:cNvSpPr>
          <p:nvPr>
            <p:ph type="ftr" sz="quarter" idx="11"/>
          </p:nvPr>
        </p:nvSpPr>
        <p:spPr/>
        <p:txBody>
          <a:bodyPr/>
          <a:lstStyle/>
          <a:p>
            <a:pPr>
              <a:defRPr/>
            </a:pPr>
            <a:r>
              <a:rPr lang="en-US" smtClean="0"/>
              <a:t>Change Management Board</a:t>
            </a:r>
            <a:endParaRPr lang="en-US" dirty="0"/>
          </a:p>
        </p:txBody>
      </p:sp>
    </p:spTree>
    <p:extLst>
      <p:ext uri="{BB962C8B-B14F-4D97-AF65-F5344CB8AC3E}">
        <p14:creationId xmlns:p14="http://schemas.microsoft.com/office/powerpoint/2010/main" val="216272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A6FD8-30E5-4BB3-837E-E1604D552EC6}"/>
              </a:ext>
            </a:extLst>
          </p:cNvPr>
          <p:cNvSpPr>
            <a:spLocks noGrp="1"/>
          </p:cNvSpPr>
          <p:nvPr>
            <p:ph type="title"/>
          </p:nvPr>
        </p:nvSpPr>
        <p:spPr/>
        <p:txBody>
          <a:bodyPr/>
          <a:lstStyle/>
          <a:p>
            <a:r>
              <a:rPr lang="en-US" dirty="0"/>
              <a:t>Why R-ICMS?</a:t>
            </a:r>
          </a:p>
        </p:txBody>
      </p:sp>
      <p:sp>
        <p:nvSpPr>
          <p:cNvPr id="3" name="Content Placeholder 2">
            <a:extLst>
              <a:ext uri="{FF2B5EF4-FFF2-40B4-BE49-F238E27FC236}">
                <a16:creationId xmlns:a16="http://schemas.microsoft.com/office/drawing/2014/main" xmlns="" id="{EBAD955F-D2BA-4E5A-ADB4-60C4C1CC78F6}"/>
              </a:ext>
            </a:extLst>
          </p:cNvPr>
          <p:cNvSpPr>
            <a:spLocks noGrp="1"/>
          </p:cNvSpPr>
          <p:nvPr>
            <p:ph idx="1"/>
          </p:nvPr>
        </p:nvSpPr>
        <p:spPr/>
        <p:txBody>
          <a:bodyPr>
            <a:normAutofit fontScale="85000" lnSpcReduction="10000"/>
          </a:bodyPr>
          <a:lstStyle/>
          <a:p>
            <a:pPr lvl="0"/>
            <a:r>
              <a:rPr lang="en-US" dirty="0"/>
              <a:t>Predict the measures of effectiveness (MOE) 30 minutes into the future </a:t>
            </a:r>
          </a:p>
          <a:p>
            <a:pPr lvl="1"/>
            <a:r>
              <a:rPr lang="en-US" dirty="0"/>
              <a:t>Expected benefit to the roadway network is quantified prior to making a change, and </a:t>
            </a:r>
          </a:p>
          <a:p>
            <a:pPr lvl="1"/>
            <a:r>
              <a:rPr lang="en-US" dirty="0"/>
              <a:t>so that changes are compared with alternative changes and with the no-change scenario.</a:t>
            </a:r>
          </a:p>
          <a:p>
            <a:pPr lvl="0"/>
            <a:r>
              <a:rPr lang="en-US" dirty="0"/>
              <a:t>Determine which response plan is predicted to achieve the highest MOE </a:t>
            </a:r>
          </a:p>
          <a:p>
            <a:pPr lvl="0"/>
            <a:r>
              <a:rPr lang="en-US" dirty="0"/>
              <a:t>Determine if not using a response plan is preferable due to lack of MOE </a:t>
            </a:r>
          </a:p>
          <a:p>
            <a:pPr lvl="0"/>
            <a:r>
              <a:rPr lang="en-US" dirty="0"/>
              <a:t>Determine when a diversion route response plan is no longer needed and no longer provides a benefit</a:t>
            </a:r>
          </a:p>
          <a:p>
            <a:pPr marL="0" indent="0">
              <a:buNone/>
            </a:pPr>
            <a:endParaRPr lang="en-US" dirty="0"/>
          </a:p>
        </p:txBody>
      </p:sp>
      <p:sp>
        <p:nvSpPr>
          <p:cNvPr id="4" name="Date Placeholder 3">
            <a:extLst>
              <a:ext uri="{FF2B5EF4-FFF2-40B4-BE49-F238E27FC236}">
                <a16:creationId xmlns:a16="http://schemas.microsoft.com/office/drawing/2014/main" xmlns="" id="{2365C31D-9011-4DB1-8BB5-BDB3395FE2D4}"/>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48667038-AF36-46BD-84D8-E4F0D101CB1B}"/>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1559E8D4-4B3A-49B2-A6F2-A3C0929BAC1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30508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B50C6-22A9-43C5-B088-6F8AD5CD58A7}"/>
              </a:ext>
            </a:extLst>
          </p:cNvPr>
          <p:cNvSpPr>
            <a:spLocks noGrp="1"/>
          </p:cNvSpPr>
          <p:nvPr>
            <p:ph type="title"/>
          </p:nvPr>
        </p:nvSpPr>
        <p:spPr/>
        <p:txBody>
          <a:bodyPr/>
          <a:lstStyle/>
          <a:p>
            <a:r>
              <a:rPr lang="en-US" dirty="0"/>
              <a:t>Why SunGuide?</a:t>
            </a:r>
          </a:p>
        </p:txBody>
      </p:sp>
      <p:sp>
        <p:nvSpPr>
          <p:cNvPr id="3" name="Content Placeholder 2">
            <a:extLst>
              <a:ext uri="{FF2B5EF4-FFF2-40B4-BE49-F238E27FC236}">
                <a16:creationId xmlns:a16="http://schemas.microsoft.com/office/drawing/2014/main" xmlns="" id="{EDBB5A98-2CF5-4A0D-BC95-1915040E0411}"/>
              </a:ext>
            </a:extLst>
          </p:cNvPr>
          <p:cNvSpPr>
            <a:spLocks noGrp="1"/>
          </p:cNvSpPr>
          <p:nvPr>
            <p:ph idx="1"/>
          </p:nvPr>
        </p:nvSpPr>
        <p:spPr/>
        <p:txBody>
          <a:bodyPr>
            <a:normAutofit/>
          </a:bodyPr>
          <a:lstStyle/>
          <a:p>
            <a:pPr lvl="0"/>
            <a:r>
              <a:rPr lang="en-US" dirty="0"/>
              <a:t>SunGuide already manages traffic events and response plans.</a:t>
            </a:r>
          </a:p>
          <a:p>
            <a:pPr lvl="0"/>
            <a:r>
              <a:rPr lang="en-US" dirty="0"/>
              <a:t>SunGuide already manages and integrates with traffic control devices and systems. </a:t>
            </a:r>
          </a:p>
          <a:p>
            <a:pPr lvl="0"/>
            <a:r>
              <a:rPr lang="en-US" dirty="0"/>
              <a:t>Thus, most efficient approach is to pass R-ICMS recommendation to SunGuide </a:t>
            </a:r>
          </a:p>
        </p:txBody>
      </p:sp>
      <p:sp>
        <p:nvSpPr>
          <p:cNvPr id="4" name="Date Placeholder 3">
            <a:extLst>
              <a:ext uri="{FF2B5EF4-FFF2-40B4-BE49-F238E27FC236}">
                <a16:creationId xmlns:a16="http://schemas.microsoft.com/office/drawing/2014/main" xmlns="" id="{E40E6A1A-4572-4C04-975B-D9E381EFABE3}"/>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FAA7259F-610B-4CC1-8945-763E54AB3275}"/>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05EDDBD8-52F3-4BBA-BD4C-BB394C783F7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36647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CIDENT I894 1996 MILWAUKEE">
            <a:extLst>
              <a:ext uri="{FF2B5EF4-FFF2-40B4-BE49-F238E27FC236}">
                <a16:creationId xmlns:a16="http://schemas.microsoft.com/office/drawing/2014/main" xmlns="" id="{D3B7112F-6F11-400D-B270-941F0E027472}"/>
              </a:ext>
            </a:extLst>
          </p:cNvPr>
          <p:cNvPicPr/>
          <p:nvPr/>
        </p:nvPicPr>
        <p:blipFill rotWithShape="1">
          <a:blip r:embed="rId3" cstate="print">
            <a:extLst>
              <a:ext uri="{28A0092B-C50C-407E-A947-70E740481C1C}">
                <a14:useLocalDpi xmlns:a14="http://schemas.microsoft.com/office/drawing/2010/main" val="0"/>
              </a:ext>
            </a:extLst>
          </a:blip>
          <a:srcRect b="15112"/>
          <a:stretch/>
        </p:blipFill>
        <p:spPr bwMode="auto">
          <a:xfrm>
            <a:off x="1598899" y="3041423"/>
            <a:ext cx="2285999" cy="1532254"/>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xmlns="" id="{B1EF1FB7-76B0-49CF-8E24-7B5ACFB46292}"/>
              </a:ext>
            </a:extLst>
          </p:cNvPr>
          <p:cNvPicPr/>
          <p:nvPr/>
        </p:nvPicPr>
        <p:blipFill rotWithShape="1">
          <a:blip r:embed="rId4" cstate="print">
            <a:extLst>
              <a:ext uri="{28A0092B-C50C-407E-A947-70E740481C1C}">
                <a14:useLocalDpi xmlns:a14="http://schemas.microsoft.com/office/drawing/2010/main" val="0"/>
              </a:ext>
            </a:extLst>
          </a:blip>
          <a:srcRect r="5649" b="15170"/>
          <a:stretch/>
        </p:blipFill>
        <p:spPr bwMode="auto">
          <a:xfrm>
            <a:off x="1600201" y="1447801"/>
            <a:ext cx="2209800" cy="1371600"/>
          </a:xfrm>
          <a:prstGeom prst="rect">
            <a:avLst/>
          </a:prstGeom>
          <a:noFill/>
          <a:ln w="38100" cap="flat" cmpd="sng" algn="ctr">
            <a:solidFill>
              <a:srgbClr val="EEECE1"/>
            </a:solidFill>
            <a:prstDash val="solid"/>
            <a:miter lim="800000"/>
            <a:headEnd type="none" w="med" len="med"/>
            <a:tailEnd type="none" w="med" len="med"/>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xmlns="" id="{1DA7F5AC-F2AE-41E6-8FEE-431AFC6D5B01}"/>
              </a:ext>
            </a:extLst>
          </p:cNvPr>
          <p:cNvSpPr/>
          <p:nvPr/>
        </p:nvSpPr>
        <p:spPr>
          <a:xfrm>
            <a:off x="1610050" y="4764104"/>
            <a:ext cx="1919693" cy="369332"/>
          </a:xfrm>
          <a:prstGeom prst="rect">
            <a:avLst/>
          </a:prstGeom>
        </p:spPr>
        <p:txBody>
          <a:bodyPr wrap="none">
            <a:spAutoFit/>
          </a:bodyPr>
          <a:lstStyle/>
          <a:p>
            <a:r>
              <a:rPr lang="en-US" dirty="0"/>
              <a:t>Incident Detection</a:t>
            </a:r>
          </a:p>
        </p:txBody>
      </p:sp>
      <p:pic>
        <p:nvPicPr>
          <p:cNvPr id="17" name="Picture 16">
            <a:extLst>
              <a:ext uri="{FF2B5EF4-FFF2-40B4-BE49-F238E27FC236}">
                <a16:creationId xmlns:a16="http://schemas.microsoft.com/office/drawing/2014/main" xmlns="" id="{86CBDD20-AF95-42BB-B18B-763F8E94C6B0}"/>
              </a:ext>
            </a:extLst>
          </p:cNvPr>
          <p:cNvPicPr/>
          <p:nvPr/>
        </p:nvPicPr>
        <p:blipFill>
          <a:blip r:embed="rId5">
            <a:extLst>
              <a:ext uri="{28A0092B-C50C-407E-A947-70E740481C1C}">
                <a14:useLocalDpi xmlns:a14="http://schemas.microsoft.com/office/drawing/2010/main" val="0"/>
              </a:ext>
            </a:extLst>
          </a:blip>
          <a:stretch>
            <a:fillRect/>
          </a:stretch>
        </p:blipFill>
        <p:spPr>
          <a:xfrm>
            <a:off x="3962401" y="1447802"/>
            <a:ext cx="2361419" cy="2738885"/>
          </a:xfrm>
          <a:prstGeom prst="rect">
            <a:avLst/>
          </a:prstGeom>
        </p:spPr>
      </p:pic>
      <p:sp>
        <p:nvSpPr>
          <p:cNvPr id="18" name="Rectangle 17">
            <a:extLst>
              <a:ext uri="{FF2B5EF4-FFF2-40B4-BE49-F238E27FC236}">
                <a16:creationId xmlns:a16="http://schemas.microsoft.com/office/drawing/2014/main" xmlns="" id="{27FCCF46-F4AC-46AB-BB99-55EF3F3009AF}"/>
              </a:ext>
            </a:extLst>
          </p:cNvPr>
          <p:cNvSpPr/>
          <p:nvPr/>
        </p:nvSpPr>
        <p:spPr>
          <a:xfrm>
            <a:off x="3974907" y="4293147"/>
            <a:ext cx="1974580" cy="646331"/>
          </a:xfrm>
          <a:prstGeom prst="rect">
            <a:avLst/>
          </a:prstGeom>
        </p:spPr>
        <p:txBody>
          <a:bodyPr wrap="none">
            <a:spAutoFit/>
          </a:bodyPr>
          <a:lstStyle/>
          <a:p>
            <a:r>
              <a:rPr lang="en-US" dirty="0"/>
              <a:t>Response Plan</a:t>
            </a:r>
          </a:p>
          <a:p>
            <a:r>
              <a:rPr lang="en-US" dirty="0"/>
              <a:t>w/ Diversion Route</a:t>
            </a:r>
          </a:p>
        </p:txBody>
      </p:sp>
      <p:pic>
        <p:nvPicPr>
          <p:cNvPr id="19" name="Picture 18">
            <a:extLst>
              <a:ext uri="{FF2B5EF4-FFF2-40B4-BE49-F238E27FC236}">
                <a16:creationId xmlns:a16="http://schemas.microsoft.com/office/drawing/2014/main" xmlns="" id="{B5F95EB4-7F5F-4427-B1A5-4130365F3499}"/>
              </a:ext>
            </a:extLst>
          </p:cNvPr>
          <p:cNvPicPr/>
          <p:nvPr/>
        </p:nvPicPr>
        <p:blipFill rotWithShape="1">
          <a:blip r:embed="rId6">
            <a:extLst>
              <a:ext uri="{28A0092B-C50C-407E-A947-70E740481C1C}">
                <a14:useLocalDpi xmlns:a14="http://schemas.microsoft.com/office/drawing/2010/main" val="0"/>
              </a:ext>
            </a:extLst>
          </a:blip>
          <a:srcRect b="19500"/>
          <a:stretch/>
        </p:blipFill>
        <p:spPr bwMode="auto">
          <a:xfrm>
            <a:off x="6365414" y="2987524"/>
            <a:ext cx="1890051" cy="2551031"/>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xmlns="" id="{5B309B98-18C7-496E-9F59-10C84C8EBAAC}"/>
              </a:ext>
            </a:extLst>
          </p:cNvPr>
          <p:cNvSpPr/>
          <p:nvPr/>
        </p:nvSpPr>
        <p:spPr>
          <a:xfrm>
            <a:off x="6256304" y="5553670"/>
            <a:ext cx="1909497" cy="923330"/>
          </a:xfrm>
          <a:prstGeom prst="rect">
            <a:avLst/>
          </a:prstGeom>
        </p:spPr>
        <p:txBody>
          <a:bodyPr wrap="none">
            <a:spAutoFit/>
          </a:bodyPr>
          <a:lstStyle/>
          <a:p>
            <a:r>
              <a:rPr lang="en-US" dirty="0"/>
              <a:t>Signal Timing</a:t>
            </a:r>
          </a:p>
          <a:p>
            <a:r>
              <a:rPr lang="en-US" dirty="0"/>
              <a:t>Plan Selection and</a:t>
            </a:r>
          </a:p>
          <a:p>
            <a:r>
              <a:rPr lang="en-US" dirty="0"/>
              <a:t>Optimization</a:t>
            </a:r>
          </a:p>
        </p:txBody>
      </p:sp>
      <p:pic>
        <p:nvPicPr>
          <p:cNvPr id="21" name="Picture 20">
            <a:extLst>
              <a:ext uri="{FF2B5EF4-FFF2-40B4-BE49-F238E27FC236}">
                <a16:creationId xmlns:a16="http://schemas.microsoft.com/office/drawing/2014/main" xmlns="" id="{A4430514-0A69-41E2-A781-D7D5D7CCBB59}"/>
              </a:ext>
            </a:extLst>
          </p:cNvPr>
          <p:cNvPicPr>
            <a:picLocks noChangeAspect="1"/>
          </p:cNvPicPr>
          <p:nvPr/>
        </p:nvPicPr>
        <p:blipFill>
          <a:blip r:embed="rId7"/>
          <a:stretch>
            <a:fillRect/>
          </a:stretch>
        </p:blipFill>
        <p:spPr>
          <a:xfrm>
            <a:off x="6705600" y="1335055"/>
            <a:ext cx="1308090" cy="1308090"/>
          </a:xfrm>
          <a:prstGeom prst="rect">
            <a:avLst/>
          </a:prstGeom>
        </p:spPr>
      </p:pic>
      <p:pic>
        <p:nvPicPr>
          <p:cNvPr id="22" name="Picture 21">
            <a:extLst>
              <a:ext uri="{FF2B5EF4-FFF2-40B4-BE49-F238E27FC236}">
                <a16:creationId xmlns:a16="http://schemas.microsoft.com/office/drawing/2014/main" xmlns="" id="{9771592F-9483-43F7-A84B-9D7D8BD1433C}"/>
              </a:ext>
            </a:extLst>
          </p:cNvPr>
          <p:cNvPicPr>
            <a:picLocks noChangeAspect="1"/>
          </p:cNvPicPr>
          <p:nvPr/>
        </p:nvPicPr>
        <p:blipFill>
          <a:blip r:embed="rId7"/>
          <a:stretch>
            <a:fillRect/>
          </a:stretch>
        </p:blipFill>
        <p:spPr>
          <a:xfrm>
            <a:off x="7915150" y="1335055"/>
            <a:ext cx="1308090" cy="1308090"/>
          </a:xfrm>
          <a:prstGeom prst="rect">
            <a:avLst/>
          </a:prstGeom>
        </p:spPr>
      </p:pic>
      <p:pic>
        <p:nvPicPr>
          <p:cNvPr id="23" name="Picture 22">
            <a:extLst>
              <a:ext uri="{FF2B5EF4-FFF2-40B4-BE49-F238E27FC236}">
                <a16:creationId xmlns:a16="http://schemas.microsoft.com/office/drawing/2014/main" xmlns="" id="{B3DAA396-76DE-4B97-9E52-549AECB14486}"/>
              </a:ext>
            </a:extLst>
          </p:cNvPr>
          <p:cNvPicPr>
            <a:picLocks noChangeAspect="1"/>
          </p:cNvPicPr>
          <p:nvPr/>
        </p:nvPicPr>
        <p:blipFill>
          <a:blip r:embed="rId7"/>
          <a:stretch>
            <a:fillRect/>
          </a:stretch>
        </p:blipFill>
        <p:spPr>
          <a:xfrm>
            <a:off x="9124700" y="1335055"/>
            <a:ext cx="1308090" cy="1308090"/>
          </a:xfrm>
          <a:prstGeom prst="rect">
            <a:avLst/>
          </a:prstGeom>
        </p:spPr>
      </p:pic>
      <p:sp>
        <p:nvSpPr>
          <p:cNvPr id="24" name="Rectangle 23">
            <a:extLst>
              <a:ext uri="{FF2B5EF4-FFF2-40B4-BE49-F238E27FC236}">
                <a16:creationId xmlns:a16="http://schemas.microsoft.com/office/drawing/2014/main" xmlns="" id="{9B994C00-2D6E-4851-B33F-0743BAEA1A9F}"/>
              </a:ext>
            </a:extLst>
          </p:cNvPr>
          <p:cNvSpPr/>
          <p:nvPr/>
        </p:nvSpPr>
        <p:spPr>
          <a:xfrm>
            <a:off x="7175224" y="2582835"/>
            <a:ext cx="2544094" cy="369332"/>
          </a:xfrm>
          <a:prstGeom prst="rect">
            <a:avLst/>
          </a:prstGeom>
        </p:spPr>
        <p:txBody>
          <a:bodyPr wrap="none">
            <a:spAutoFit/>
          </a:bodyPr>
          <a:lstStyle/>
          <a:p>
            <a:r>
              <a:rPr lang="en-US" dirty="0"/>
              <a:t>Data Fusion Environment</a:t>
            </a:r>
          </a:p>
        </p:txBody>
      </p:sp>
      <p:pic>
        <p:nvPicPr>
          <p:cNvPr id="25" name="Picture 24">
            <a:extLst>
              <a:ext uri="{FF2B5EF4-FFF2-40B4-BE49-F238E27FC236}">
                <a16:creationId xmlns:a16="http://schemas.microsoft.com/office/drawing/2014/main" xmlns="" id="{E75624B2-3A88-4524-B973-ACD5A678F845}"/>
              </a:ext>
            </a:extLst>
          </p:cNvPr>
          <p:cNvPicPr>
            <a:picLocks noChangeAspect="1"/>
          </p:cNvPicPr>
          <p:nvPr/>
        </p:nvPicPr>
        <p:blipFill>
          <a:blip r:embed="rId8"/>
          <a:stretch>
            <a:fillRect/>
          </a:stretch>
        </p:blipFill>
        <p:spPr>
          <a:xfrm>
            <a:off x="8321932" y="3000348"/>
            <a:ext cx="2193669" cy="2053647"/>
          </a:xfrm>
          <a:prstGeom prst="rect">
            <a:avLst/>
          </a:prstGeom>
        </p:spPr>
      </p:pic>
      <p:sp>
        <p:nvSpPr>
          <p:cNvPr id="26" name="Rectangle 25">
            <a:extLst>
              <a:ext uri="{FF2B5EF4-FFF2-40B4-BE49-F238E27FC236}">
                <a16:creationId xmlns:a16="http://schemas.microsoft.com/office/drawing/2014/main" xmlns="" id="{DF10FF0A-51BF-40C7-832B-ECE1E4117FD9}"/>
              </a:ext>
            </a:extLst>
          </p:cNvPr>
          <p:cNvSpPr/>
          <p:nvPr/>
        </p:nvSpPr>
        <p:spPr>
          <a:xfrm>
            <a:off x="8297058" y="5163174"/>
            <a:ext cx="2218542" cy="1200329"/>
          </a:xfrm>
          <a:prstGeom prst="rect">
            <a:avLst/>
          </a:prstGeom>
        </p:spPr>
        <p:txBody>
          <a:bodyPr wrap="square">
            <a:spAutoFit/>
          </a:bodyPr>
          <a:lstStyle/>
          <a:p>
            <a:r>
              <a:rPr lang="en-US" dirty="0"/>
              <a:t>Mesoscopic Simulation for</a:t>
            </a:r>
          </a:p>
          <a:p>
            <a:r>
              <a:rPr lang="en-US" dirty="0"/>
              <a:t>Realtime 30 Minute Forecasting</a:t>
            </a:r>
          </a:p>
        </p:txBody>
      </p:sp>
      <p:sp>
        <p:nvSpPr>
          <p:cNvPr id="7" name="Title 6">
            <a:extLst>
              <a:ext uri="{FF2B5EF4-FFF2-40B4-BE49-F238E27FC236}">
                <a16:creationId xmlns:a16="http://schemas.microsoft.com/office/drawing/2014/main" xmlns="" id="{D90C1924-2542-48A4-BB1D-129F29AF81AE}"/>
              </a:ext>
            </a:extLst>
          </p:cNvPr>
          <p:cNvSpPr>
            <a:spLocks noGrp="1"/>
          </p:cNvSpPr>
          <p:nvPr>
            <p:ph type="title"/>
          </p:nvPr>
        </p:nvSpPr>
        <p:spPr>
          <a:xfrm>
            <a:off x="1524001" y="0"/>
            <a:ext cx="9144000" cy="1196343"/>
          </a:xfrm>
        </p:spPr>
        <p:txBody>
          <a:bodyPr/>
          <a:lstStyle/>
          <a:p>
            <a:r>
              <a:rPr lang="en-US" dirty="0"/>
              <a:t>ICMS Operations</a:t>
            </a:r>
          </a:p>
        </p:txBody>
      </p:sp>
      <p:sp>
        <p:nvSpPr>
          <p:cNvPr id="2" name="Date Placeholder 1"/>
          <p:cNvSpPr>
            <a:spLocks noGrp="1"/>
          </p:cNvSpPr>
          <p:nvPr>
            <p:ph type="dt" sz="half" idx="10"/>
          </p:nvPr>
        </p:nvSpPr>
        <p:spPr/>
        <p:txBody>
          <a:bodyPr/>
          <a:lstStyle/>
          <a:p>
            <a:r>
              <a:rPr lang="en-US" smtClean="0"/>
              <a:t>3/13/2018</a:t>
            </a:r>
            <a:endParaRPr lang="en-US" dirty="0"/>
          </a:p>
        </p:txBody>
      </p:sp>
      <p:sp>
        <p:nvSpPr>
          <p:cNvPr id="3" name="Footer Placeholder 2"/>
          <p:cNvSpPr>
            <a:spLocks noGrp="1"/>
          </p:cNvSpPr>
          <p:nvPr>
            <p:ph type="ftr" sz="quarter" idx="11"/>
          </p:nvPr>
        </p:nvSpPr>
        <p:spPr/>
        <p:txBody>
          <a:bodyPr/>
          <a:lstStyle/>
          <a:p>
            <a:r>
              <a:rPr lang="en-US" smtClean="0"/>
              <a:t>Change Management Board</a:t>
            </a:r>
            <a:endParaRPr lang="en-US"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26141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D5B827-2810-4B60-AAC7-77C16EF05429}"/>
              </a:ext>
            </a:extLst>
          </p:cNvPr>
          <p:cNvSpPr>
            <a:spLocks noGrp="1"/>
          </p:cNvSpPr>
          <p:nvPr>
            <p:ph type="title"/>
          </p:nvPr>
        </p:nvSpPr>
        <p:spPr/>
        <p:txBody>
          <a:bodyPr/>
          <a:lstStyle/>
          <a:p>
            <a:r>
              <a:rPr lang="en-US" dirty="0"/>
              <a:t>Users/Stakeholders</a:t>
            </a:r>
          </a:p>
        </p:txBody>
      </p:sp>
      <p:sp>
        <p:nvSpPr>
          <p:cNvPr id="3" name="Content Placeholder 2">
            <a:extLst>
              <a:ext uri="{FF2B5EF4-FFF2-40B4-BE49-F238E27FC236}">
                <a16:creationId xmlns:a16="http://schemas.microsoft.com/office/drawing/2014/main" xmlns="" id="{81B65520-EB1D-465D-8C2F-19EE00997F86}"/>
              </a:ext>
            </a:extLst>
          </p:cNvPr>
          <p:cNvSpPr>
            <a:spLocks noGrp="1"/>
          </p:cNvSpPr>
          <p:nvPr>
            <p:ph idx="1"/>
          </p:nvPr>
        </p:nvSpPr>
        <p:spPr>
          <a:xfrm>
            <a:off x="1484310" y="2159001"/>
            <a:ext cx="10018713" cy="3632200"/>
          </a:xfrm>
        </p:spPr>
        <p:txBody>
          <a:bodyPr>
            <a:normAutofit fontScale="55000" lnSpcReduction="20000"/>
          </a:bodyPr>
          <a:lstStyle/>
          <a:p>
            <a:pPr lvl="0"/>
            <a:r>
              <a:rPr lang="en-US" b="1" i="1" dirty="0"/>
              <a:t>Traffic Management Center (TMC) SunGuide Operator</a:t>
            </a:r>
            <a:r>
              <a:rPr lang="en-US" dirty="0"/>
              <a:t>: This person is responsible for managing ITS devices and events, and for operating the SunGuide software.</a:t>
            </a:r>
          </a:p>
          <a:p>
            <a:r>
              <a:rPr lang="en-US" b="1" i="1" dirty="0"/>
              <a:t>Traffic Management Center (TMC) Manager:</a:t>
            </a:r>
            <a:r>
              <a:rPr lang="en-US" dirty="0"/>
              <a:t> This person is responsible for overseeing the systems and managing the operations staff at the TMC. This person is not required to be a professional engineer. </a:t>
            </a:r>
          </a:p>
          <a:p>
            <a:pPr lvl="0"/>
            <a:r>
              <a:rPr lang="en-US" b="1" i="1" dirty="0"/>
              <a:t>Traffic Management Center (TMC) Corridor Manager</a:t>
            </a:r>
            <a:r>
              <a:rPr lang="en-US" dirty="0"/>
              <a:t>: This person is responsible for managing the corridor operations, is physically located at the TMC, and is operating the R-ICMS user interface software. This person is typically a SunGuide software operator. There will typically be one TMC corridor manager per county, with Orange county having one TMC corridor per distinct ATMS system.</a:t>
            </a:r>
          </a:p>
          <a:p>
            <a:pPr lvl="0"/>
            <a:r>
              <a:rPr lang="en-US" b="1" i="1" dirty="0"/>
              <a:t>Traffic Management Center (TMC) Arterial Manager:</a:t>
            </a:r>
            <a:r>
              <a:rPr lang="en-US" dirty="0"/>
              <a:t> This person is a traffic engineer with a professional engineering license. This person responsible for managing the arterial roadway and can make timing plan adjustments and sign and seal the adjustments. </a:t>
            </a:r>
          </a:p>
          <a:p>
            <a:pPr lvl="0"/>
            <a:r>
              <a:rPr lang="en-US" b="1" i="1" dirty="0"/>
              <a:t>Maintaining Agency Traffic Engineer</a:t>
            </a:r>
            <a:r>
              <a:rPr lang="en-US" dirty="0"/>
              <a:t>: This person is a traffic engineer with a professional engineering license. This person is responsible for maintaining the traffic signal systems, including the traffic signal timing plans. This person will review diversion route recommendations and approve them if they are acceptable in their engineering judgement.</a:t>
            </a:r>
          </a:p>
          <a:p>
            <a:endParaRPr lang="en-US" dirty="0"/>
          </a:p>
        </p:txBody>
      </p:sp>
      <p:sp>
        <p:nvSpPr>
          <p:cNvPr id="4" name="Date Placeholder 3">
            <a:extLst>
              <a:ext uri="{FF2B5EF4-FFF2-40B4-BE49-F238E27FC236}">
                <a16:creationId xmlns:a16="http://schemas.microsoft.com/office/drawing/2014/main" xmlns="" id="{B51FBD89-EA49-4301-8FEF-8849C6D5E864}"/>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20D6AE59-B139-4021-8293-453027678F04}"/>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C48C85B7-9E52-406B-9A18-990F056EED6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176785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33CE9-6EA6-4392-90F2-BDFCA33C1FC7}"/>
              </a:ext>
            </a:extLst>
          </p:cNvPr>
          <p:cNvSpPr>
            <a:spLocks noGrp="1"/>
          </p:cNvSpPr>
          <p:nvPr>
            <p:ph type="title"/>
          </p:nvPr>
        </p:nvSpPr>
        <p:spPr>
          <a:xfrm>
            <a:off x="1484311" y="685801"/>
            <a:ext cx="8370889" cy="1118576"/>
          </a:xfrm>
        </p:spPr>
        <p:txBody>
          <a:bodyPr/>
          <a:lstStyle/>
          <a:p>
            <a:r>
              <a:rPr lang="en-US" dirty="0"/>
              <a:t>Non-Recurring Congestion Workflow</a:t>
            </a:r>
          </a:p>
        </p:txBody>
      </p:sp>
      <p:sp>
        <p:nvSpPr>
          <p:cNvPr id="3" name="Content Placeholder 2">
            <a:extLst>
              <a:ext uri="{FF2B5EF4-FFF2-40B4-BE49-F238E27FC236}">
                <a16:creationId xmlns:a16="http://schemas.microsoft.com/office/drawing/2014/main" xmlns="" id="{D0E85371-1941-462A-B1C5-E89700A0D030}"/>
              </a:ext>
            </a:extLst>
          </p:cNvPr>
          <p:cNvSpPr>
            <a:spLocks noGrp="1"/>
          </p:cNvSpPr>
          <p:nvPr>
            <p:ph idx="1"/>
          </p:nvPr>
        </p:nvSpPr>
        <p:spPr>
          <a:xfrm rot="16200000">
            <a:off x="1066005" y="2043227"/>
            <a:ext cx="1485902" cy="1221720"/>
          </a:xfrm>
        </p:spPr>
        <p:txBody>
          <a:bodyPr>
            <a:normAutofit/>
          </a:bodyPr>
          <a:lstStyle/>
          <a:p>
            <a:pPr marL="0" indent="0">
              <a:buNone/>
            </a:pPr>
            <a:r>
              <a:rPr lang="en-US" sz="4000" dirty="0"/>
              <a:t>ICMS</a:t>
            </a:r>
          </a:p>
        </p:txBody>
      </p:sp>
      <p:sp>
        <p:nvSpPr>
          <p:cNvPr id="4" name="Date Placeholder 3">
            <a:extLst>
              <a:ext uri="{FF2B5EF4-FFF2-40B4-BE49-F238E27FC236}">
                <a16:creationId xmlns:a16="http://schemas.microsoft.com/office/drawing/2014/main" xmlns="" id="{171EDF2C-1932-4ABA-B97E-720DAE4D5B3D}"/>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F84EAEDA-ED45-4569-9CD5-D812F050B639}"/>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E86C61A7-F8CC-4E63-96CD-F91FF91DC4F8}"/>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7" name="Picture 6">
            <a:extLst>
              <a:ext uri="{FF2B5EF4-FFF2-40B4-BE49-F238E27FC236}">
                <a16:creationId xmlns:a16="http://schemas.microsoft.com/office/drawing/2014/main" xmlns="" id="{59B8E78F-42BA-4784-BE5C-FA1B0C7FA347}"/>
              </a:ext>
            </a:extLst>
          </p:cNvPr>
          <p:cNvPicPr/>
          <p:nvPr/>
        </p:nvPicPr>
        <p:blipFill>
          <a:blip r:embed="rId2"/>
          <a:stretch>
            <a:fillRect/>
          </a:stretch>
        </p:blipFill>
        <p:spPr>
          <a:xfrm>
            <a:off x="2133600" y="1804376"/>
            <a:ext cx="10059581" cy="2056003"/>
          </a:xfrm>
          <a:prstGeom prst="rect">
            <a:avLst/>
          </a:prstGeom>
        </p:spPr>
      </p:pic>
      <p:pic>
        <p:nvPicPr>
          <p:cNvPr id="8" name="Picture 7">
            <a:extLst>
              <a:ext uri="{FF2B5EF4-FFF2-40B4-BE49-F238E27FC236}">
                <a16:creationId xmlns:a16="http://schemas.microsoft.com/office/drawing/2014/main" xmlns="" id="{D62D7A8C-3AD9-426B-885A-23751CA76B2A}"/>
              </a:ext>
            </a:extLst>
          </p:cNvPr>
          <p:cNvPicPr/>
          <p:nvPr/>
        </p:nvPicPr>
        <p:blipFill>
          <a:blip r:embed="rId3"/>
          <a:stretch>
            <a:fillRect/>
          </a:stretch>
        </p:blipFill>
        <p:spPr>
          <a:xfrm>
            <a:off x="2679699" y="4419599"/>
            <a:ext cx="9513481" cy="2442269"/>
          </a:xfrm>
          <a:prstGeom prst="rect">
            <a:avLst/>
          </a:prstGeom>
        </p:spPr>
      </p:pic>
      <p:sp>
        <p:nvSpPr>
          <p:cNvPr id="9" name="Content Placeholder 2">
            <a:extLst>
              <a:ext uri="{FF2B5EF4-FFF2-40B4-BE49-F238E27FC236}">
                <a16:creationId xmlns:a16="http://schemas.microsoft.com/office/drawing/2014/main" xmlns="" id="{5B2A05DD-CC4A-48C4-B1AE-3A9B74F4C2B6}"/>
              </a:ext>
            </a:extLst>
          </p:cNvPr>
          <p:cNvSpPr txBox="1">
            <a:spLocks/>
          </p:cNvSpPr>
          <p:nvPr/>
        </p:nvSpPr>
        <p:spPr>
          <a:xfrm rot="16200000">
            <a:off x="923205" y="5026746"/>
            <a:ext cx="2839894" cy="132079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4000" dirty="0"/>
              <a:t>	SunGuide</a:t>
            </a:r>
          </a:p>
        </p:txBody>
      </p:sp>
    </p:spTree>
    <p:extLst>
      <p:ext uri="{BB962C8B-B14F-4D97-AF65-F5344CB8AC3E}">
        <p14:creationId xmlns:p14="http://schemas.microsoft.com/office/powerpoint/2010/main" val="151362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smtClean="0"/>
              <a:t>Agenda</a:t>
            </a:r>
            <a:endParaRPr lang="en-US" sz="6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880198"/>
              </p:ext>
            </p:extLst>
          </p:nvPr>
        </p:nvGraphicFramePr>
        <p:xfrm>
          <a:off x="1552046" y="1320801"/>
          <a:ext cx="10018713" cy="3821100"/>
        </p:xfrm>
        <a:graphic>
          <a:graphicData uri="http://schemas.openxmlformats.org/drawingml/2006/table">
            <a:tbl>
              <a:tblPr firstRow="1" bandRow="1">
                <a:tableStyleId>{5C22544A-7EE6-4342-B048-85BDC9FD1C3A}</a:tableStyleId>
              </a:tblPr>
              <a:tblGrid>
                <a:gridCol w="1521354"/>
                <a:gridCol w="5664200"/>
                <a:gridCol w="2833159"/>
              </a:tblGrid>
              <a:tr h="508188">
                <a:tc>
                  <a:txBody>
                    <a:bodyPr/>
                    <a:lstStyle/>
                    <a:p>
                      <a:r>
                        <a:rPr lang="en-US" dirty="0" smtClean="0"/>
                        <a:t>Time</a:t>
                      </a:r>
                      <a:endParaRPr lang="en-US" dirty="0"/>
                    </a:p>
                  </a:txBody>
                  <a:tcPr/>
                </a:tc>
                <a:tc>
                  <a:txBody>
                    <a:bodyPr/>
                    <a:lstStyle/>
                    <a:p>
                      <a:r>
                        <a:rPr lang="en-US" dirty="0" smtClean="0"/>
                        <a:t>Item</a:t>
                      </a:r>
                      <a:endParaRPr lang="en-US" dirty="0"/>
                    </a:p>
                  </a:txBody>
                  <a:tcPr/>
                </a:tc>
                <a:tc>
                  <a:txBody>
                    <a:bodyPr/>
                    <a:lstStyle/>
                    <a:p>
                      <a:r>
                        <a:rPr lang="en-US" dirty="0" smtClean="0"/>
                        <a:t>Lead</a:t>
                      </a:r>
                      <a:endParaRPr lang="en-US" dirty="0"/>
                    </a:p>
                  </a:txBody>
                  <a:tcPr/>
                </a:tc>
              </a:tr>
              <a:tr h="508188">
                <a:tc>
                  <a:txBody>
                    <a:bodyPr/>
                    <a:lstStyle/>
                    <a:p>
                      <a:r>
                        <a:rPr lang="en-US" dirty="0" smtClean="0"/>
                        <a:t>1:30 – 1:35</a:t>
                      </a:r>
                      <a:endParaRPr lang="en-US" dirty="0"/>
                    </a:p>
                  </a:txBody>
                  <a:tcPr/>
                </a:tc>
                <a:tc>
                  <a:txBody>
                    <a:bodyPr/>
                    <a:lstStyle/>
                    <a:p>
                      <a:r>
                        <a:rPr lang="en-US" dirty="0" smtClean="0"/>
                        <a:t>Welcome and Call for Quorum</a:t>
                      </a:r>
                      <a:endParaRPr lang="en-US" dirty="0"/>
                    </a:p>
                  </a:txBody>
                  <a:tcPr/>
                </a:tc>
                <a:tc>
                  <a:txBody>
                    <a:bodyPr/>
                    <a:lstStyle/>
                    <a:p>
                      <a:r>
                        <a:rPr lang="en-US" dirty="0" smtClean="0"/>
                        <a:t>Bryan </a:t>
                      </a:r>
                      <a:r>
                        <a:rPr lang="en-US" dirty="0" err="1" smtClean="0"/>
                        <a:t>Homayouni</a:t>
                      </a:r>
                      <a:endParaRPr lang="en-US" dirty="0"/>
                    </a:p>
                  </a:txBody>
                  <a:tcPr/>
                </a:tc>
              </a:tr>
              <a:tr h="508188">
                <a:tc>
                  <a:txBody>
                    <a:bodyPr/>
                    <a:lstStyle/>
                    <a:p>
                      <a:r>
                        <a:rPr lang="en-US" dirty="0" smtClean="0"/>
                        <a:t>1:35 – 1:45</a:t>
                      </a:r>
                      <a:endParaRPr lang="en-US" dirty="0"/>
                    </a:p>
                  </a:txBody>
                  <a:tcPr/>
                </a:tc>
                <a:tc>
                  <a:txBody>
                    <a:bodyPr/>
                    <a:lstStyle/>
                    <a:p>
                      <a:r>
                        <a:rPr lang="en-US" dirty="0" smtClean="0"/>
                        <a:t>Previous</a:t>
                      </a:r>
                      <a:r>
                        <a:rPr lang="en-US" baseline="0" dirty="0" smtClean="0"/>
                        <a:t> Meeting Recap &amp; Action Item Review</a:t>
                      </a:r>
                      <a:endParaRPr lang="en-US" dirty="0"/>
                    </a:p>
                  </a:txBody>
                  <a:tcPr/>
                </a:tc>
                <a:tc>
                  <a:txBody>
                    <a:bodyPr/>
                    <a:lstStyle/>
                    <a:p>
                      <a:r>
                        <a:rPr lang="en-US" dirty="0" smtClean="0"/>
                        <a:t>Bryan </a:t>
                      </a:r>
                      <a:r>
                        <a:rPr lang="en-US" dirty="0" err="1" smtClean="0"/>
                        <a:t>Homayouni</a:t>
                      </a:r>
                      <a:endParaRPr lang="en-US" dirty="0"/>
                    </a:p>
                  </a:txBody>
                  <a:tcPr/>
                </a:tc>
              </a:tr>
              <a:tr h="508188">
                <a:tc>
                  <a:txBody>
                    <a:bodyPr/>
                    <a:lstStyle/>
                    <a:p>
                      <a:r>
                        <a:rPr lang="en-US" dirty="0" smtClean="0"/>
                        <a:t>1:45 – </a:t>
                      </a:r>
                      <a:r>
                        <a:rPr lang="en-US" dirty="0" smtClean="0"/>
                        <a:t>2:05</a:t>
                      </a:r>
                      <a:endParaRPr lang="en-US" dirty="0"/>
                    </a:p>
                  </a:txBody>
                  <a:tcPr/>
                </a:tc>
                <a:tc>
                  <a:txBody>
                    <a:bodyPr/>
                    <a:lstStyle/>
                    <a:p>
                      <a:r>
                        <a:rPr lang="en-US" dirty="0" smtClean="0"/>
                        <a:t>SunGuide Software Update</a:t>
                      </a:r>
                      <a:endParaRPr lang="en-US" dirty="0"/>
                    </a:p>
                  </a:txBody>
                  <a:tcPr/>
                </a:tc>
                <a:tc>
                  <a:txBody>
                    <a:bodyPr/>
                    <a:lstStyle/>
                    <a:p>
                      <a:r>
                        <a:rPr lang="en-US" dirty="0" smtClean="0"/>
                        <a:t>Derek Vollmer</a:t>
                      </a:r>
                      <a:endParaRPr lang="en-US" dirty="0"/>
                    </a:p>
                  </a:txBody>
                  <a:tcPr/>
                </a:tc>
              </a:tr>
              <a:tr h="508188">
                <a:tc>
                  <a:txBody>
                    <a:bodyPr/>
                    <a:lstStyle/>
                    <a:p>
                      <a:r>
                        <a:rPr lang="en-US" dirty="0" smtClean="0"/>
                        <a:t>2:05 </a:t>
                      </a:r>
                      <a:r>
                        <a:rPr lang="en-US" dirty="0" smtClean="0"/>
                        <a:t>– 2:25</a:t>
                      </a:r>
                      <a:endParaRPr lang="en-US" dirty="0"/>
                    </a:p>
                  </a:txBody>
                  <a:tcPr/>
                </a:tc>
                <a:tc>
                  <a:txBody>
                    <a:bodyPr/>
                    <a:lstStyle/>
                    <a:p>
                      <a:r>
                        <a:rPr lang="en-US" dirty="0" smtClean="0"/>
                        <a:t>SunGuide and ICMS Integration </a:t>
                      </a:r>
                      <a:r>
                        <a:rPr lang="en-US" i="1" dirty="0" smtClean="0">
                          <a:solidFill>
                            <a:srgbClr val="FF0000"/>
                          </a:solidFill>
                        </a:rPr>
                        <a:t>(vote)</a:t>
                      </a:r>
                      <a:endParaRPr lang="en-US" dirty="0"/>
                    </a:p>
                  </a:txBody>
                  <a:tcPr/>
                </a:tc>
                <a:tc>
                  <a:txBody>
                    <a:bodyPr/>
                    <a:lstStyle/>
                    <a:p>
                      <a:r>
                        <a:rPr lang="en-US" dirty="0" smtClean="0"/>
                        <a:t>Clay Packard</a:t>
                      </a:r>
                      <a:endParaRPr lang="en-US" dirty="0"/>
                    </a:p>
                  </a:txBody>
                  <a:tcPr/>
                </a:tc>
              </a:tr>
              <a:tr h="508188">
                <a:tc>
                  <a:txBody>
                    <a:bodyPr/>
                    <a:lstStyle/>
                    <a:p>
                      <a:r>
                        <a:rPr lang="en-US" dirty="0" smtClean="0"/>
                        <a:t>2:25 – 2:35</a:t>
                      </a:r>
                      <a:endParaRPr lang="en-US" dirty="0"/>
                    </a:p>
                  </a:txBody>
                  <a:tcPr/>
                </a:tc>
                <a:tc>
                  <a:txBody>
                    <a:bodyPr/>
                    <a:lstStyle/>
                    <a:p>
                      <a:r>
                        <a:rPr lang="en-US" dirty="0" smtClean="0"/>
                        <a:t>RPG to Remove Error and Out of Service DMS – 3747 </a:t>
                      </a:r>
                      <a:r>
                        <a:rPr lang="en-US" i="1" dirty="0" smtClean="0">
                          <a:solidFill>
                            <a:srgbClr val="FF0000"/>
                          </a:solidFill>
                        </a:rPr>
                        <a:t>(vote)</a:t>
                      </a:r>
                      <a:endParaRPr lang="en-US" dirty="0"/>
                    </a:p>
                  </a:txBody>
                  <a:tcPr/>
                </a:tc>
                <a:tc>
                  <a:txBody>
                    <a:bodyPr/>
                    <a:lstStyle/>
                    <a:p>
                      <a:r>
                        <a:rPr lang="en-US" dirty="0" smtClean="0"/>
                        <a:t>Derek Vollmer</a:t>
                      </a:r>
                      <a:endParaRPr lang="en-US" dirty="0"/>
                    </a:p>
                  </a:txBody>
                  <a:tcPr/>
                </a:tc>
              </a:tr>
              <a:tr h="508188">
                <a:tc>
                  <a:txBody>
                    <a:bodyPr/>
                    <a:lstStyle/>
                    <a:p>
                      <a:r>
                        <a:rPr lang="en-US" dirty="0" smtClean="0"/>
                        <a:t>2:35 – 2:45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Cloned</a:t>
                      </a:r>
                      <a:r>
                        <a:rPr lang="fr-FR" dirty="0" smtClean="0"/>
                        <a:t> ‘</a:t>
                      </a:r>
                      <a:r>
                        <a:rPr lang="fr-FR" dirty="0" err="1" smtClean="0"/>
                        <a:t>Disabled</a:t>
                      </a:r>
                      <a:r>
                        <a:rPr lang="fr-FR" dirty="0" smtClean="0"/>
                        <a:t> </a:t>
                      </a:r>
                      <a:r>
                        <a:rPr lang="fr-FR" dirty="0" err="1" smtClean="0"/>
                        <a:t>Vehicle</a:t>
                      </a:r>
                      <a:r>
                        <a:rPr lang="fr-FR" dirty="0" smtClean="0"/>
                        <a:t>’ </a:t>
                      </a:r>
                      <a:r>
                        <a:rPr lang="fr-FR" dirty="0" err="1" smtClean="0"/>
                        <a:t>Created</a:t>
                      </a:r>
                      <a:r>
                        <a:rPr lang="fr-FR" dirty="0" smtClean="0"/>
                        <a:t> as ‘</a:t>
                      </a:r>
                      <a:r>
                        <a:rPr lang="fr-FR" dirty="0" err="1" smtClean="0"/>
                        <a:t>Abandoned</a:t>
                      </a:r>
                      <a:r>
                        <a:rPr lang="fr-FR" dirty="0" smtClean="0"/>
                        <a:t> </a:t>
                      </a:r>
                      <a:r>
                        <a:rPr lang="fr-FR" dirty="0" err="1" smtClean="0"/>
                        <a:t>Vehicle</a:t>
                      </a:r>
                      <a:r>
                        <a:rPr lang="fr-FR" dirty="0" smtClean="0"/>
                        <a:t>’ – 3751  </a:t>
                      </a:r>
                      <a:r>
                        <a:rPr lang="en-US" i="1" dirty="0" smtClean="0">
                          <a:solidFill>
                            <a:srgbClr val="FF0000"/>
                          </a:solidFill>
                        </a:rPr>
                        <a:t>(vote)</a:t>
                      </a:r>
                      <a:endParaRPr lang="en-US" dirty="0"/>
                    </a:p>
                  </a:txBody>
                  <a:tcPr/>
                </a:tc>
                <a:tc>
                  <a:txBody>
                    <a:bodyPr/>
                    <a:lstStyle/>
                    <a:p>
                      <a:r>
                        <a:rPr lang="en-US" dirty="0" smtClean="0"/>
                        <a:t>Derek Vollmer</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789923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BE8B5F1-0E3C-41BF-8643-8C7C2840960D}"/>
              </a:ext>
            </a:extLst>
          </p:cNvPr>
          <p:cNvSpPr>
            <a:spLocks noGrp="1"/>
          </p:cNvSpPr>
          <p:nvPr>
            <p:ph type="title"/>
          </p:nvPr>
        </p:nvSpPr>
        <p:spPr>
          <a:xfrm>
            <a:off x="1484311" y="685801"/>
            <a:ext cx="8396289" cy="1155700"/>
          </a:xfrm>
        </p:spPr>
        <p:txBody>
          <a:bodyPr>
            <a:normAutofit/>
          </a:bodyPr>
          <a:lstStyle/>
          <a:p>
            <a:r>
              <a:rPr lang="en-US" sz="3200" dirty="0"/>
              <a:t>Diversion Route Recommendation</a:t>
            </a:r>
          </a:p>
        </p:txBody>
      </p:sp>
      <p:sp>
        <p:nvSpPr>
          <p:cNvPr id="2" name="Content Placeholder 1">
            <a:extLst>
              <a:ext uri="{FF2B5EF4-FFF2-40B4-BE49-F238E27FC236}">
                <a16:creationId xmlns:a16="http://schemas.microsoft.com/office/drawing/2014/main" xmlns="" id="{3093B174-7718-422E-B605-743A32A5C607}"/>
              </a:ext>
            </a:extLst>
          </p:cNvPr>
          <p:cNvSpPr>
            <a:spLocks noGrp="1"/>
          </p:cNvSpPr>
          <p:nvPr>
            <p:ph idx="1"/>
          </p:nvPr>
        </p:nvSpPr>
        <p:spPr>
          <a:xfrm>
            <a:off x="1524001" y="1663174"/>
            <a:ext cx="10018713" cy="3124201"/>
          </a:xfrm>
        </p:spPr>
        <p:txBody>
          <a:bodyPr>
            <a:normAutofit lnSpcReduction="10000"/>
          </a:bodyPr>
          <a:lstStyle/>
          <a:p>
            <a:pPr lvl="1"/>
            <a:r>
              <a:rPr lang="en-US" dirty="0">
                <a:latin typeface="Segoe UI" panose="020B0502040204020203" pitchFamily="34" charset="0"/>
                <a:cs typeface="Segoe UI" panose="020B0502040204020203" pitchFamily="34" charset="0"/>
              </a:rPr>
              <a:t>Design Time:</a:t>
            </a:r>
          </a:p>
          <a:p>
            <a:pPr lvl="2"/>
            <a:r>
              <a:rPr lang="en-US" dirty="0">
                <a:latin typeface="Segoe UI" panose="020B0502040204020203" pitchFamily="34" charset="0"/>
                <a:cs typeface="Segoe UI" panose="020B0502040204020203" pitchFamily="34" charset="0"/>
              </a:rPr>
              <a:t>Repository of Response Plans having Diversion Routes</a:t>
            </a:r>
          </a:p>
          <a:p>
            <a:pPr lvl="2"/>
            <a:r>
              <a:rPr lang="en-US" dirty="0">
                <a:latin typeface="Segoe UI" panose="020B0502040204020203" pitchFamily="34" charset="0"/>
                <a:cs typeface="Segoe UI" panose="020B0502040204020203" pitchFamily="34" charset="0"/>
              </a:rPr>
              <a:t>Rules engine mapping event attributes to response plans</a:t>
            </a:r>
          </a:p>
          <a:p>
            <a:pPr lvl="1"/>
            <a:r>
              <a:rPr lang="en-US" dirty="0">
                <a:latin typeface="Segoe UI" panose="020B0502040204020203" pitchFamily="34" charset="0"/>
                <a:cs typeface="Segoe UI" panose="020B0502040204020203" pitchFamily="34" charset="0"/>
              </a:rPr>
              <a:t>Run-Time:</a:t>
            </a:r>
          </a:p>
          <a:p>
            <a:pPr lvl="2"/>
            <a:r>
              <a:rPr lang="en-US" dirty="0">
                <a:latin typeface="Segoe UI" panose="020B0502040204020203" pitchFamily="34" charset="0"/>
                <a:cs typeface="Segoe UI" panose="020B0502040204020203" pitchFamily="34" charset="0"/>
              </a:rPr>
              <a:t>Rules Engine Selects response plan for active incident</a:t>
            </a:r>
          </a:p>
          <a:p>
            <a:pPr lvl="2"/>
            <a:r>
              <a:rPr lang="en-US" dirty="0">
                <a:latin typeface="Segoe UI" panose="020B0502040204020203" pitchFamily="34" charset="0"/>
                <a:cs typeface="Segoe UI" panose="020B0502040204020203" pitchFamily="34" charset="0"/>
              </a:rPr>
              <a:t>Mesoscopic simulation engine predicts measures of effectiveness 30 minutes into future</a:t>
            </a:r>
          </a:p>
          <a:p>
            <a:pPr lvl="2"/>
            <a:r>
              <a:rPr lang="en-US" dirty="0">
                <a:latin typeface="Segoe UI" panose="020B0502040204020203" pitchFamily="34" charset="0"/>
                <a:cs typeface="Segoe UI" panose="020B0502040204020203" pitchFamily="34" charset="0"/>
              </a:rPr>
              <a:t>Operator and Agency Approval obtained prior to activation</a:t>
            </a:r>
          </a:p>
        </p:txBody>
      </p:sp>
      <p:pic>
        <p:nvPicPr>
          <p:cNvPr id="4" name="Picture 3">
            <a:extLst>
              <a:ext uri="{FF2B5EF4-FFF2-40B4-BE49-F238E27FC236}">
                <a16:creationId xmlns:a16="http://schemas.microsoft.com/office/drawing/2014/main" xmlns="" id="{B2FBA6C6-93B8-4505-A4B6-249ECCF719C0}"/>
              </a:ext>
            </a:extLst>
          </p:cNvPr>
          <p:cNvPicPr>
            <a:picLocks noChangeAspect="1"/>
          </p:cNvPicPr>
          <p:nvPr/>
        </p:nvPicPr>
        <p:blipFill>
          <a:blip r:embed="rId3"/>
          <a:stretch>
            <a:fillRect/>
          </a:stretch>
        </p:blipFill>
        <p:spPr>
          <a:xfrm>
            <a:off x="2613024" y="4787375"/>
            <a:ext cx="9144000" cy="2070625"/>
          </a:xfrm>
          <a:prstGeom prst="rect">
            <a:avLst/>
          </a:prstGeom>
        </p:spPr>
      </p:pic>
      <p:sp>
        <p:nvSpPr>
          <p:cNvPr id="5" name="Chord 4">
            <a:extLst>
              <a:ext uri="{FF2B5EF4-FFF2-40B4-BE49-F238E27FC236}">
                <a16:creationId xmlns:a16="http://schemas.microsoft.com/office/drawing/2014/main" xmlns="" id="{F033CA5A-DC61-4635-97C0-633DB51E7F23}"/>
              </a:ext>
            </a:extLst>
          </p:cNvPr>
          <p:cNvSpPr/>
          <p:nvPr/>
        </p:nvSpPr>
        <p:spPr>
          <a:xfrm rot="5400000">
            <a:off x="3572587" y="5305345"/>
            <a:ext cx="2513062" cy="1477123"/>
          </a:xfrm>
          <a:prstGeom prst="chord">
            <a:avLst>
              <a:gd name="adj1" fmla="val 1962959"/>
              <a:gd name="adj2" fmla="val 19483130"/>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smtClean="0"/>
              <a:t>3/13/2018</a:t>
            </a:r>
            <a:endParaRPr lang="en-US" dirty="0"/>
          </a:p>
        </p:txBody>
      </p:sp>
      <p:sp>
        <p:nvSpPr>
          <p:cNvPr id="7" name="Footer Placeholder 6"/>
          <p:cNvSpPr>
            <a:spLocks noGrp="1"/>
          </p:cNvSpPr>
          <p:nvPr>
            <p:ph type="ftr" sz="quarter" idx="11"/>
          </p:nvPr>
        </p:nvSpPr>
        <p:spPr/>
        <p:txBody>
          <a:bodyPr/>
          <a:lstStyle/>
          <a:p>
            <a:pPr>
              <a:defRPr/>
            </a:pPr>
            <a:r>
              <a:rPr lang="en-US" smtClean="0"/>
              <a:t>Change Management Board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07220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8796B-3C91-4A02-A157-953B04005CBE}"/>
              </a:ext>
            </a:extLst>
          </p:cNvPr>
          <p:cNvSpPr>
            <a:spLocks noGrp="1"/>
          </p:cNvSpPr>
          <p:nvPr>
            <p:ph type="title"/>
          </p:nvPr>
        </p:nvSpPr>
        <p:spPr/>
        <p:txBody>
          <a:bodyPr/>
          <a:lstStyle/>
          <a:p>
            <a:r>
              <a:rPr lang="en-US" dirty="0"/>
              <a:t>SunGuide Software Changes Needed</a:t>
            </a:r>
          </a:p>
        </p:txBody>
      </p:sp>
      <p:sp>
        <p:nvSpPr>
          <p:cNvPr id="3" name="Content Placeholder 2">
            <a:extLst>
              <a:ext uri="{FF2B5EF4-FFF2-40B4-BE49-F238E27FC236}">
                <a16:creationId xmlns:a16="http://schemas.microsoft.com/office/drawing/2014/main" xmlns="" id="{59BCAA22-0651-44EF-8249-E9845EF824BF}"/>
              </a:ext>
            </a:extLst>
          </p:cNvPr>
          <p:cNvSpPr>
            <a:spLocks noGrp="1"/>
          </p:cNvSpPr>
          <p:nvPr>
            <p:ph idx="1"/>
          </p:nvPr>
        </p:nvSpPr>
        <p:spPr/>
        <p:txBody>
          <a:bodyPr>
            <a:normAutofit fontScale="77500" lnSpcReduction="20000"/>
          </a:bodyPr>
          <a:lstStyle/>
          <a:p>
            <a:r>
              <a:rPr lang="en-US" dirty="0"/>
              <a:t>Accept incoming R-ICMS Response Plan Recommendations</a:t>
            </a:r>
          </a:p>
          <a:p>
            <a:r>
              <a:rPr lang="en-US" dirty="0"/>
              <a:t>Present R-ICMS Response Plan Recommendation to Operator</a:t>
            </a:r>
          </a:p>
          <a:p>
            <a:r>
              <a:rPr lang="en-US" dirty="0"/>
              <a:t>Incorporate R-ICMS Response Plans into EM Event Response Plans</a:t>
            </a:r>
          </a:p>
          <a:p>
            <a:r>
              <a:rPr lang="en-US" dirty="0"/>
              <a:t>Interface with traffic signal ATMS</a:t>
            </a:r>
          </a:p>
          <a:p>
            <a:pPr lvl="1"/>
            <a:r>
              <a:rPr lang="en-US" dirty="0"/>
              <a:t>Multiple vendors: Econolite Centracs, Trafficware ATMS.now, Seimens Tactics, potentially </a:t>
            </a:r>
            <a:r>
              <a:rPr lang="en-US" dirty="0" err="1"/>
              <a:t>Intellight</a:t>
            </a:r>
            <a:endParaRPr lang="en-US" dirty="0"/>
          </a:p>
          <a:p>
            <a:pPr lvl="1"/>
            <a:r>
              <a:rPr lang="en-US" dirty="0"/>
              <a:t>Retrieve operational status, timing plan information, and activate alternate timing plans</a:t>
            </a:r>
          </a:p>
          <a:p>
            <a:pPr lvl="1"/>
            <a:r>
              <a:rPr lang="en-US" dirty="0"/>
              <a:t>Deactivate alternate timing plans – i.e. back to normal time of day operations</a:t>
            </a:r>
          </a:p>
          <a:p>
            <a:r>
              <a:rPr lang="en-US" dirty="0"/>
              <a:t>Status and Performance monitoring and reporting</a:t>
            </a:r>
          </a:p>
        </p:txBody>
      </p:sp>
      <p:sp>
        <p:nvSpPr>
          <p:cNvPr id="4" name="Date Placeholder 3">
            <a:extLst>
              <a:ext uri="{FF2B5EF4-FFF2-40B4-BE49-F238E27FC236}">
                <a16:creationId xmlns:a16="http://schemas.microsoft.com/office/drawing/2014/main" xmlns="" id="{351E2069-D830-4DFC-8C76-E735B7198784}"/>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A418B749-AEE2-4ED7-9B07-B4A9CCEA5891}"/>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281BC65D-05C1-4D20-82F7-3EEB097C753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27834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A58CF-25EA-4999-A299-53A65533DCC3}"/>
              </a:ext>
            </a:extLst>
          </p:cNvPr>
          <p:cNvSpPr>
            <a:spLocks noGrp="1"/>
          </p:cNvSpPr>
          <p:nvPr>
            <p:ph type="title"/>
          </p:nvPr>
        </p:nvSpPr>
        <p:spPr/>
        <p:txBody>
          <a:bodyPr/>
          <a:lstStyle/>
          <a:p>
            <a:r>
              <a:rPr lang="en-US" dirty="0"/>
              <a:t>Cost &amp; Schedule</a:t>
            </a:r>
          </a:p>
        </p:txBody>
      </p:sp>
      <p:sp>
        <p:nvSpPr>
          <p:cNvPr id="3" name="Content Placeholder 2">
            <a:extLst>
              <a:ext uri="{FF2B5EF4-FFF2-40B4-BE49-F238E27FC236}">
                <a16:creationId xmlns:a16="http://schemas.microsoft.com/office/drawing/2014/main" xmlns="" id="{F00BB6AD-C4FF-48AA-9962-E573FF8EB555}"/>
              </a:ext>
            </a:extLst>
          </p:cNvPr>
          <p:cNvSpPr>
            <a:spLocks noGrp="1"/>
          </p:cNvSpPr>
          <p:nvPr>
            <p:ph idx="1"/>
          </p:nvPr>
        </p:nvSpPr>
        <p:spPr>
          <a:xfrm>
            <a:off x="1484310" y="2085975"/>
            <a:ext cx="10018713" cy="4115348"/>
          </a:xfrm>
        </p:spPr>
        <p:txBody>
          <a:bodyPr>
            <a:normAutofit fontScale="92500" lnSpcReduction="10000"/>
          </a:bodyPr>
          <a:lstStyle/>
          <a:p>
            <a:r>
              <a:rPr lang="en-US" dirty="0" smtClean="0"/>
              <a:t>Assumptions</a:t>
            </a:r>
          </a:p>
          <a:p>
            <a:pPr lvl="1"/>
            <a:r>
              <a:rPr lang="en-US" dirty="0" smtClean="0"/>
              <a:t>4 new drivers (3 TCS, 1 IDS)</a:t>
            </a:r>
          </a:p>
          <a:p>
            <a:pPr lvl="2"/>
            <a:r>
              <a:rPr lang="en-US" dirty="0" smtClean="0"/>
              <a:t>Signal Vendors will have to provide an API</a:t>
            </a:r>
          </a:p>
          <a:p>
            <a:pPr lvl="1"/>
            <a:r>
              <a:rPr lang="en-US" dirty="0" smtClean="0"/>
              <a:t>Mods to Operator Map, IDS, Database, TCS, EM </a:t>
            </a:r>
          </a:p>
          <a:p>
            <a:pPr lvl="1"/>
            <a:r>
              <a:rPr lang="en-US" dirty="0" smtClean="0"/>
              <a:t>“Merge” response plan functionality will need to be well defined have several design reviews.</a:t>
            </a:r>
            <a:endParaRPr lang="en-US" dirty="0"/>
          </a:p>
          <a:p>
            <a:r>
              <a:rPr lang="en-US" dirty="0"/>
              <a:t>Level of </a:t>
            </a:r>
            <a:r>
              <a:rPr lang="en-US" dirty="0" smtClean="0"/>
              <a:t>Effort</a:t>
            </a:r>
            <a:endParaRPr lang="en-US" dirty="0"/>
          </a:p>
          <a:p>
            <a:pPr lvl="1"/>
            <a:r>
              <a:rPr lang="en-US" dirty="0" smtClean="0"/>
              <a:t>$105k</a:t>
            </a:r>
            <a:endParaRPr lang="en-US" dirty="0"/>
          </a:p>
          <a:p>
            <a:r>
              <a:rPr lang="en-US" dirty="0" smtClean="0"/>
              <a:t>Timeline:</a:t>
            </a:r>
          </a:p>
          <a:p>
            <a:pPr lvl="1"/>
            <a:r>
              <a:rPr lang="en-US" dirty="0" smtClean="0"/>
              <a:t>7.2</a:t>
            </a:r>
            <a:endParaRPr lang="en-US" dirty="0"/>
          </a:p>
        </p:txBody>
      </p:sp>
      <p:sp>
        <p:nvSpPr>
          <p:cNvPr id="4" name="Date Placeholder 3">
            <a:extLst>
              <a:ext uri="{FF2B5EF4-FFF2-40B4-BE49-F238E27FC236}">
                <a16:creationId xmlns:a16="http://schemas.microsoft.com/office/drawing/2014/main" xmlns="" id="{C9AFE888-7737-4E58-800E-6FBD967EB0FC}"/>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C923C5DA-979D-4148-B6BD-3CD0434DEE28}"/>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680B6C0D-95C1-41F9-A272-548D77D5904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3282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8" y="1066800"/>
            <a:ext cx="8930746" cy="1933575"/>
          </a:xfrm>
        </p:spPr>
        <p:txBody>
          <a:bodyPr>
            <a:normAutofit/>
          </a:bodyPr>
          <a:lstStyle/>
          <a:p>
            <a:pPr algn="l"/>
            <a:r>
              <a:rPr lang="en-US" dirty="0"/>
              <a:t>QUESTIONS?</a:t>
            </a:r>
            <a:br>
              <a:rPr lang="en-US" dirty="0"/>
            </a:br>
            <a:r>
              <a:rPr lang="en-US" i="1" dirty="0">
                <a:solidFill>
                  <a:srgbClr val="FF0000"/>
                </a:solidFill>
              </a:rPr>
              <a:t>(VOTE)</a:t>
            </a:r>
            <a:r>
              <a:rPr lang="en-US" dirty="0"/>
              <a:t/>
            </a:r>
            <a:br>
              <a:rPr lang="en-US" dirty="0"/>
            </a:br>
            <a:endParaRPr lang="en-US" dirty="0"/>
          </a:p>
        </p:txBody>
      </p:sp>
      <p:sp>
        <p:nvSpPr>
          <p:cNvPr id="3" name="Content Placeholder 2"/>
          <p:cNvSpPr>
            <a:spLocks noGrp="1"/>
          </p:cNvSpPr>
          <p:nvPr>
            <p:ph idx="1"/>
          </p:nvPr>
        </p:nvSpPr>
        <p:spPr>
          <a:xfrm>
            <a:off x="2572278" y="3000375"/>
            <a:ext cx="7160377" cy="2790825"/>
          </a:xfrm>
        </p:spPr>
        <p:txBody>
          <a:bodyPr>
            <a:normAutofit lnSpcReduction="10000"/>
          </a:bodyPr>
          <a:lstStyle/>
          <a:p>
            <a:pPr marL="0" indent="0">
              <a:buNone/>
            </a:pPr>
            <a:r>
              <a:rPr lang="en-US" dirty="0"/>
              <a:t>Clay Packard, P.E.</a:t>
            </a:r>
          </a:p>
          <a:p>
            <a:pPr marL="0" indent="0">
              <a:buNone/>
            </a:pPr>
            <a:r>
              <a:rPr lang="en-US" dirty="0">
                <a:hlinkClick r:id="rId2"/>
              </a:rPr>
              <a:t>Clay.Packard@dot.state.fl.us</a:t>
            </a:r>
            <a:r>
              <a:rPr lang="en-US" dirty="0"/>
              <a:t> </a:t>
            </a:r>
          </a:p>
          <a:p>
            <a:pPr marL="0" indent="0">
              <a:buNone/>
            </a:pPr>
            <a:endParaRPr lang="en-US" dirty="0"/>
          </a:p>
          <a:p>
            <a:pPr marL="0" indent="0">
              <a:buNone/>
            </a:pPr>
            <a:r>
              <a:rPr lang="en-US" dirty="0"/>
              <a:t>Jeremy Dilmore, P.E.</a:t>
            </a:r>
          </a:p>
          <a:p>
            <a:pPr marL="0" indent="0">
              <a:buNone/>
            </a:pPr>
            <a:r>
              <a:rPr lang="en-US" dirty="0">
                <a:hlinkClick r:id="rId3"/>
              </a:rPr>
              <a:t>Jeremy.Dilmore@dot.state.fl.us</a:t>
            </a:r>
            <a:r>
              <a:rPr lang="nl-NL" dirty="0"/>
              <a:t> </a:t>
            </a:r>
            <a:endParaRPr lang="en-US" dirty="0"/>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035908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352550"/>
            <a:ext cx="9165167" cy="2333625"/>
          </a:xfrm>
        </p:spPr>
        <p:txBody>
          <a:bodyPr>
            <a:noAutofit/>
          </a:bodyPr>
          <a:lstStyle/>
          <a:p>
            <a:r>
              <a:rPr lang="en-US" sz="4900" dirty="0"/>
              <a:t>RPG to Remove Error and </a:t>
            </a:r>
            <a:br>
              <a:rPr lang="en-US" sz="4900" dirty="0"/>
            </a:br>
            <a:r>
              <a:rPr lang="en-US" sz="4900" dirty="0"/>
              <a:t>Out of Service </a:t>
            </a:r>
            <a:r>
              <a:rPr lang="en-US" sz="4900" dirty="0" smtClean="0"/>
              <a:t>DMS – 3747</a:t>
            </a:r>
            <a:r>
              <a:rPr lang="en-US" sz="4900" dirty="0"/>
              <a:t/>
            </a:r>
            <a:br>
              <a:rPr lang="en-US" sz="4900" dirty="0"/>
            </a:br>
            <a:r>
              <a:rPr lang="en-US" sz="5400" b="1" i="1" dirty="0">
                <a:solidFill>
                  <a:srgbClr val="FF0000"/>
                </a:solidFill>
              </a:rPr>
              <a:t>(VOTE)</a:t>
            </a:r>
            <a:endParaRPr lang="en-US" sz="5000" dirty="0"/>
          </a:p>
        </p:txBody>
      </p:sp>
      <p:sp>
        <p:nvSpPr>
          <p:cNvPr id="4" name="Subtitle 3"/>
          <p:cNvSpPr>
            <a:spLocks noGrp="1"/>
          </p:cNvSpPr>
          <p:nvPr>
            <p:ph type="subTitle" idx="1"/>
          </p:nvPr>
        </p:nvSpPr>
        <p:spPr>
          <a:xfrm>
            <a:off x="3175001" y="3996267"/>
            <a:ext cx="8328022" cy="1388534"/>
          </a:xfrm>
        </p:spPr>
        <p:txBody>
          <a:bodyPr/>
          <a:lstStyle/>
          <a:p>
            <a:r>
              <a:rPr lang="en-US" sz="3600" dirty="0" smtClean="0"/>
              <a:t>Derek Vollmer, </a:t>
            </a:r>
            <a:r>
              <a:rPr lang="en-US" sz="3600" dirty="0"/>
              <a:t>P.E., FDOT</a:t>
            </a:r>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a:t>Change Management Board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57608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90" y="501924"/>
            <a:ext cx="8839960" cy="945875"/>
          </a:xfrm>
        </p:spPr>
        <p:txBody>
          <a:bodyPr>
            <a:normAutofit fontScale="90000"/>
          </a:bodyPr>
          <a:lstStyle/>
          <a:p>
            <a:r>
              <a:rPr lang="en-US" dirty="0"/>
              <a:t>RPG to Remove Error and </a:t>
            </a:r>
            <a:r>
              <a:rPr lang="en-US" dirty="0" smtClean="0"/>
              <a:t/>
            </a:r>
            <a:br>
              <a:rPr lang="en-US" dirty="0" smtClean="0"/>
            </a:br>
            <a:r>
              <a:rPr lang="en-US" dirty="0" smtClean="0"/>
              <a:t>Out </a:t>
            </a:r>
            <a:r>
              <a:rPr lang="en-US" dirty="0"/>
              <a:t>of Service </a:t>
            </a:r>
            <a:r>
              <a:rPr lang="en-US" dirty="0" smtClean="0"/>
              <a:t>DMS – 3747</a:t>
            </a:r>
            <a:endParaRPr lang="en-US" dirty="0"/>
          </a:p>
        </p:txBody>
      </p:sp>
      <p:sp>
        <p:nvSpPr>
          <p:cNvPr id="3" name="Content Placeholder 2"/>
          <p:cNvSpPr>
            <a:spLocks noGrp="1"/>
          </p:cNvSpPr>
          <p:nvPr>
            <p:ph idx="1"/>
          </p:nvPr>
        </p:nvSpPr>
        <p:spPr>
          <a:xfrm>
            <a:off x="1504190" y="1250505"/>
            <a:ext cx="10567714" cy="5051440"/>
          </a:xfrm>
        </p:spPr>
        <p:txBody>
          <a:bodyPr>
            <a:normAutofit/>
          </a:bodyPr>
          <a:lstStyle/>
          <a:p>
            <a:pPr>
              <a:spcBef>
                <a:spcPts val="0"/>
              </a:spcBef>
            </a:pPr>
            <a:r>
              <a:rPr lang="en-US" dirty="0"/>
              <a:t>Goals:</a:t>
            </a:r>
          </a:p>
          <a:p>
            <a:pPr lvl="1">
              <a:spcBef>
                <a:spcPts val="0"/>
              </a:spcBef>
            </a:pPr>
            <a:r>
              <a:rPr lang="en-US" dirty="0"/>
              <a:t>Faster activation of response plan</a:t>
            </a:r>
          </a:p>
          <a:p>
            <a:pPr lvl="1">
              <a:spcBef>
                <a:spcPts val="0"/>
              </a:spcBef>
            </a:pPr>
            <a:r>
              <a:rPr lang="en-US" dirty="0"/>
              <a:t>Better visibility in Chronology for signs that didn’t post due to Error or Out of Service</a:t>
            </a:r>
          </a:p>
          <a:p>
            <a:pPr marL="457200" lvl="1" indent="0">
              <a:spcBef>
                <a:spcPts val="0"/>
              </a:spcBef>
              <a:buNone/>
            </a:pPr>
            <a:endParaRPr lang="en-US" dirty="0"/>
          </a:p>
          <a:p>
            <a:pPr>
              <a:spcBef>
                <a:spcPts val="0"/>
              </a:spcBef>
            </a:pPr>
            <a:r>
              <a:rPr lang="en-US" dirty="0"/>
              <a:t>Proposal</a:t>
            </a:r>
          </a:p>
          <a:p>
            <a:pPr lvl="1">
              <a:spcBef>
                <a:spcPts val="0"/>
              </a:spcBef>
            </a:pPr>
            <a:r>
              <a:rPr lang="en-US" dirty="0"/>
              <a:t>Leave Error and Out of Service signs in the response plan. Allow EM to send to these signs as normal.</a:t>
            </a:r>
          </a:p>
          <a:p>
            <a:pPr lvl="2">
              <a:spcBef>
                <a:spcPts val="0"/>
              </a:spcBef>
            </a:pPr>
            <a:r>
              <a:rPr lang="en-US" dirty="0"/>
              <a:t>This would also allow signs in the Error state to potentially post the message if they become Active</a:t>
            </a:r>
          </a:p>
          <a:p>
            <a:pPr lvl="1">
              <a:spcBef>
                <a:spcPts val="0"/>
              </a:spcBef>
            </a:pPr>
            <a:r>
              <a:rPr lang="en-US" dirty="0"/>
              <a:t>Chronology entry for Error and Out of Service signs would note that the message was sent, but would also note the state of the sign and say the message will not post. </a:t>
            </a:r>
          </a:p>
          <a:p>
            <a:pPr lvl="2">
              <a:spcBef>
                <a:spcPts val="0"/>
              </a:spcBef>
            </a:pPr>
            <a:r>
              <a:rPr lang="en-US" dirty="0"/>
              <a:t>New Chrono </a:t>
            </a:r>
            <a:r>
              <a:rPr lang="en-US" dirty="0" smtClean="0"/>
              <a:t>type</a:t>
            </a:r>
            <a:endParaRPr lang="en-US" sz="3600" dirty="0" smtClean="0"/>
          </a:p>
          <a:p>
            <a:endParaRPr lang="en-US" dirty="0" smtClean="0"/>
          </a:p>
        </p:txBody>
      </p:sp>
      <p:sp>
        <p:nvSpPr>
          <p:cNvPr id="5" name="Footer Placeholder 4"/>
          <p:cNvSpPr>
            <a:spLocks noGrp="1"/>
          </p:cNvSpPr>
          <p:nvPr>
            <p:ph type="ftr" sz="quarter" idx="11"/>
          </p:nvPr>
        </p:nvSpPr>
        <p:spPr/>
        <p:txBody>
          <a:bodyPr/>
          <a:lstStyle/>
          <a:p>
            <a:pPr>
              <a:defRPr/>
            </a:pPr>
            <a:r>
              <a:rPr lang="en-US" smtClean="0">
                <a:solidFill>
                  <a:prstClr val="black"/>
                </a:solidFill>
              </a:rPr>
              <a:t>Change Management Board</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35</a:t>
            </a:fld>
            <a:endParaRPr lang="en-US" dirty="0">
              <a:solidFill>
                <a:prstClr val="black"/>
              </a:solidFill>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
        <p:nvSpPr>
          <p:cNvPr id="4" name="Date Placeholder 3"/>
          <p:cNvSpPr>
            <a:spLocks noGrp="1"/>
          </p:cNvSpPr>
          <p:nvPr>
            <p:ph type="dt" sz="half" idx="10"/>
          </p:nvPr>
        </p:nvSpPr>
        <p:spPr/>
        <p:txBody>
          <a:bodyPr/>
          <a:lstStyle/>
          <a:p>
            <a:r>
              <a:rPr lang="en-US" smtClean="0">
                <a:solidFill>
                  <a:prstClr val="black"/>
                </a:solidFill>
              </a:rPr>
              <a:t>3/13/2018</a:t>
            </a:r>
            <a:endParaRPr lang="en-US" dirty="0">
              <a:solidFill>
                <a:prstClr val="black"/>
              </a:solidFill>
            </a:endParaRPr>
          </a:p>
        </p:txBody>
      </p:sp>
    </p:spTree>
    <p:extLst>
      <p:ext uri="{BB962C8B-B14F-4D97-AF65-F5344CB8AC3E}">
        <p14:creationId xmlns:p14="http://schemas.microsoft.com/office/powerpoint/2010/main" val="2627691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A58CF-25EA-4999-A299-53A65533DCC3}"/>
              </a:ext>
            </a:extLst>
          </p:cNvPr>
          <p:cNvSpPr>
            <a:spLocks noGrp="1"/>
          </p:cNvSpPr>
          <p:nvPr>
            <p:ph type="title"/>
          </p:nvPr>
        </p:nvSpPr>
        <p:spPr/>
        <p:txBody>
          <a:bodyPr/>
          <a:lstStyle/>
          <a:p>
            <a:r>
              <a:rPr lang="en-US" dirty="0"/>
              <a:t>Cost &amp; Schedule</a:t>
            </a:r>
          </a:p>
        </p:txBody>
      </p:sp>
      <p:sp>
        <p:nvSpPr>
          <p:cNvPr id="3" name="Content Placeholder 2">
            <a:extLst>
              <a:ext uri="{FF2B5EF4-FFF2-40B4-BE49-F238E27FC236}">
                <a16:creationId xmlns:a16="http://schemas.microsoft.com/office/drawing/2014/main" xmlns="" id="{F00BB6AD-C4FF-48AA-9962-E573FF8EB555}"/>
              </a:ext>
            </a:extLst>
          </p:cNvPr>
          <p:cNvSpPr>
            <a:spLocks noGrp="1"/>
          </p:cNvSpPr>
          <p:nvPr>
            <p:ph idx="1"/>
          </p:nvPr>
        </p:nvSpPr>
        <p:spPr/>
        <p:txBody>
          <a:bodyPr/>
          <a:lstStyle/>
          <a:p>
            <a:r>
              <a:rPr lang="en-US" dirty="0"/>
              <a:t>Estimate: $</a:t>
            </a:r>
            <a:r>
              <a:rPr lang="en-US" dirty="0" smtClean="0"/>
              <a:t>1.5k</a:t>
            </a:r>
          </a:p>
          <a:p>
            <a:r>
              <a:rPr lang="en-US" dirty="0" smtClean="0"/>
              <a:t>Schedule </a:t>
            </a:r>
            <a:r>
              <a:rPr lang="en-US" dirty="0"/>
              <a:t>Release: 7.1.2</a:t>
            </a:r>
          </a:p>
        </p:txBody>
      </p:sp>
      <p:sp>
        <p:nvSpPr>
          <p:cNvPr id="4" name="Date Placeholder 3">
            <a:extLst>
              <a:ext uri="{FF2B5EF4-FFF2-40B4-BE49-F238E27FC236}">
                <a16:creationId xmlns:a16="http://schemas.microsoft.com/office/drawing/2014/main" xmlns="" id="{C9AFE888-7737-4E58-800E-6FBD967EB0FC}"/>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C923C5DA-979D-4148-B6BD-3CD0434DEE28}"/>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680B6C0D-95C1-41F9-A272-548D77D59041}"/>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357398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r>
              <a:rPr lang="en-US" i="1" dirty="0">
                <a:solidFill>
                  <a:srgbClr val="FF0000"/>
                </a:solidFill>
              </a:rPr>
              <a:t>(VOTE)</a:t>
            </a:r>
            <a:r>
              <a:rPr lang="en-US" dirty="0"/>
              <a:t/>
            </a: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Derek Vollmer, P.E., FDOT</a:t>
            </a:r>
          </a:p>
          <a:p>
            <a:pPr marL="0" indent="0">
              <a:buNone/>
            </a:pPr>
            <a:r>
              <a:rPr lang="en-US" dirty="0">
                <a:hlinkClick r:id="rId2"/>
              </a:rPr>
              <a:t>Derek.Vollmer@dot.state.fl.us</a:t>
            </a:r>
            <a:r>
              <a:rPr lang="en-US" dirty="0"/>
              <a:t> </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202759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351722"/>
            <a:ext cx="10421655" cy="2176117"/>
          </a:xfrm>
        </p:spPr>
        <p:txBody>
          <a:bodyPr>
            <a:normAutofit fontScale="90000"/>
          </a:bodyPr>
          <a:lstStyle/>
          <a:p>
            <a:r>
              <a:rPr lang="en-US" sz="5400" dirty="0"/>
              <a:t>Cloned ‘Disabled Vehicle’ Created as ‘Abandoned </a:t>
            </a:r>
            <a:r>
              <a:rPr lang="en-US" sz="5400" dirty="0" smtClean="0"/>
              <a:t>Vehicle’ – 3751 </a:t>
            </a:r>
            <a:br>
              <a:rPr lang="en-US" sz="5400" dirty="0" smtClean="0"/>
            </a:br>
            <a:r>
              <a:rPr lang="en-US" sz="4800" b="1" i="1" dirty="0">
                <a:solidFill>
                  <a:srgbClr val="FF0000"/>
                </a:solidFill>
              </a:rPr>
              <a:t>(VOTE)</a:t>
            </a:r>
            <a:endParaRPr lang="en-US" sz="5100" dirty="0"/>
          </a:p>
        </p:txBody>
      </p:sp>
      <p:sp>
        <p:nvSpPr>
          <p:cNvPr id="4" name="Subtitle 3"/>
          <p:cNvSpPr>
            <a:spLocks noGrp="1"/>
          </p:cNvSpPr>
          <p:nvPr>
            <p:ph type="subTitle" idx="1"/>
          </p:nvPr>
        </p:nvSpPr>
        <p:spPr/>
        <p:txBody>
          <a:bodyPr>
            <a:normAutofit/>
          </a:bodyPr>
          <a:lstStyle/>
          <a:p>
            <a:r>
              <a:rPr lang="en-US" sz="3600" dirty="0"/>
              <a:t>Derek Vollmer, P.E., FDOT</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5" name="Footer Placeholder 4"/>
          <p:cNvSpPr>
            <a:spLocks noGrp="1"/>
          </p:cNvSpPr>
          <p:nvPr>
            <p:ph type="ftr" sz="quarter" idx="11"/>
          </p:nvPr>
        </p:nvSpPr>
        <p:spPr/>
        <p:txBody>
          <a:bodyPr/>
          <a:lstStyle/>
          <a:p>
            <a:r>
              <a:rPr lang="en-US" smtClean="0"/>
              <a:t>Change Management Board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38</a:t>
            </a:fld>
            <a:endParaRPr lang="en-US" dirty="0"/>
          </a:p>
        </p:txBody>
      </p:sp>
      <p:sp>
        <p:nvSpPr>
          <p:cNvPr id="3" name="Date Placeholder 2"/>
          <p:cNvSpPr>
            <a:spLocks noGrp="1"/>
          </p:cNvSpPr>
          <p:nvPr>
            <p:ph type="dt" sz="half" idx="10"/>
          </p:nvPr>
        </p:nvSpPr>
        <p:spPr/>
        <p:txBody>
          <a:bodyPr/>
          <a:lstStyle/>
          <a:p>
            <a:r>
              <a:rPr lang="en-US" smtClean="0"/>
              <a:t>3/13/2018</a:t>
            </a:r>
            <a:endParaRPr lang="en-US" dirty="0"/>
          </a:p>
        </p:txBody>
      </p:sp>
    </p:spTree>
    <p:extLst>
      <p:ext uri="{BB962C8B-B14F-4D97-AF65-F5344CB8AC3E}">
        <p14:creationId xmlns:p14="http://schemas.microsoft.com/office/powerpoint/2010/main" val="230003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90" y="501925"/>
            <a:ext cx="8839960" cy="955400"/>
          </a:xfrm>
        </p:spPr>
        <p:txBody>
          <a:bodyPr>
            <a:normAutofit fontScale="90000"/>
          </a:bodyPr>
          <a:lstStyle/>
          <a:p>
            <a:r>
              <a:rPr lang="en-US" dirty="0"/>
              <a:t>Cloned ‘Disabled Vehicle’ Created as ‘Abandoned </a:t>
            </a:r>
            <a:r>
              <a:rPr lang="en-US" dirty="0" smtClean="0"/>
              <a:t>Vehicle’ – 3751 </a:t>
            </a:r>
            <a:endParaRPr lang="en-US" dirty="0"/>
          </a:p>
        </p:txBody>
      </p:sp>
      <p:sp>
        <p:nvSpPr>
          <p:cNvPr id="3" name="Content Placeholder 2"/>
          <p:cNvSpPr>
            <a:spLocks noGrp="1"/>
          </p:cNvSpPr>
          <p:nvPr>
            <p:ph idx="1"/>
          </p:nvPr>
        </p:nvSpPr>
        <p:spPr>
          <a:xfrm>
            <a:off x="1485140" y="1612455"/>
            <a:ext cx="10567714" cy="5051440"/>
          </a:xfrm>
        </p:spPr>
        <p:txBody>
          <a:bodyPr>
            <a:normAutofit lnSpcReduction="10000"/>
          </a:bodyPr>
          <a:lstStyle/>
          <a:p>
            <a:pPr>
              <a:spcBef>
                <a:spcPts val="0"/>
              </a:spcBef>
            </a:pPr>
            <a:r>
              <a:rPr lang="en-US" dirty="0"/>
              <a:t>Goals:</a:t>
            </a:r>
          </a:p>
          <a:p>
            <a:pPr lvl="1">
              <a:spcBef>
                <a:spcPts val="0"/>
              </a:spcBef>
            </a:pPr>
            <a:r>
              <a:rPr lang="en-US" dirty="0"/>
              <a:t>Change Event Type of a Cloned Event before creating the new event</a:t>
            </a:r>
          </a:p>
          <a:p>
            <a:pPr marL="457200" lvl="1" indent="0">
              <a:spcBef>
                <a:spcPts val="0"/>
              </a:spcBef>
              <a:buNone/>
            </a:pPr>
            <a:endParaRPr lang="en-US" dirty="0"/>
          </a:p>
          <a:p>
            <a:pPr>
              <a:spcBef>
                <a:spcPts val="0"/>
              </a:spcBef>
            </a:pPr>
            <a:r>
              <a:rPr lang="en-US" dirty="0"/>
              <a:t>Proposal</a:t>
            </a:r>
          </a:p>
          <a:p>
            <a:pPr lvl="1">
              <a:spcBef>
                <a:spcPts val="0"/>
              </a:spcBef>
            </a:pPr>
            <a:r>
              <a:rPr lang="en-US" dirty="0"/>
              <a:t>Allow a configuration in the </a:t>
            </a:r>
            <a:r>
              <a:rPr lang="en-US" dirty="0" err="1"/>
              <a:t>config</a:t>
            </a:r>
            <a:r>
              <a:rPr lang="en-US" dirty="0"/>
              <a:t> file that allows the user to set up event type transitions for cloned events. (Event Type X -&gt; Event Type Y)</a:t>
            </a:r>
          </a:p>
          <a:p>
            <a:pPr lvl="1">
              <a:spcBef>
                <a:spcPts val="0"/>
              </a:spcBef>
            </a:pPr>
            <a:r>
              <a:rPr lang="en-US" dirty="0"/>
              <a:t>Create a dialog pop up when cloning an event that would allow you to change the event type to something else.</a:t>
            </a:r>
          </a:p>
          <a:p>
            <a:pPr lvl="2">
              <a:spcBef>
                <a:spcPts val="0"/>
              </a:spcBef>
            </a:pPr>
            <a:r>
              <a:rPr lang="en-US" dirty="0"/>
              <a:t>If a transition is configured in the </a:t>
            </a:r>
            <a:r>
              <a:rPr lang="en-US" dirty="0" err="1"/>
              <a:t>config</a:t>
            </a:r>
            <a:r>
              <a:rPr lang="en-US" dirty="0"/>
              <a:t> file, the right event type would be prepopulated</a:t>
            </a:r>
          </a:p>
          <a:p>
            <a:pPr lvl="2">
              <a:spcBef>
                <a:spcPts val="0"/>
              </a:spcBef>
            </a:pPr>
            <a:r>
              <a:rPr lang="en-US" dirty="0"/>
              <a:t>Popup can be the “Add New Event” Dialog with a new title</a:t>
            </a:r>
          </a:p>
          <a:p>
            <a:pPr lvl="3">
              <a:spcBef>
                <a:spcPts val="0"/>
              </a:spcBef>
            </a:pPr>
            <a:r>
              <a:rPr lang="en-US" dirty="0"/>
              <a:t>Fields Available</a:t>
            </a:r>
          </a:p>
          <a:p>
            <a:pPr lvl="4">
              <a:spcBef>
                <a:spcPts val="0"/>
              </a:spcBef>
            </a:pPr>
            <a:r>
              <a:rPr lang="en-US" dirty="0"/>
              <a:t>Event Type</a:t>
            </a:r>
          </a:p>
          <a:p>
            <a:pPr lvl="4">
              <a:spcBef>
                <a:spcPts val="0"/>
              </a:spcBef>
            </a:pPr>
            <a:r>
              <a:rPr lang="en-US" dirty="0"/>
              <a:t>Location</a:t>
            </a:r>
          </a:p>
          <a:p>
            <a:pPr lvl="4">
              <a:spcBef>
                <a:spcPts val="0"/>
              </a:spcBef>
            </a:pPr>
            <a:r>
              <a:rPr lang="en-US" dirty="0"/>
              <a:t>Agency/Contact</a:t>
            </a:r>
          </a:p>
          <a:p>
            <a:pPr lvl="4">
              <a:spcBef>
                <a:spcPts val="0"/>
              </a:spcBef>
            </a:pPr>
            <a:r>
              <a:rPr lang="en-US" dirty="0"/>
              <a:t>Event </a:t>
            </a:r>
            <a:r>
              <a:rPr lang="en-US" dirty="0" smtClean="0"/>
              <a:t>Status</a:t>
            </a:r>
            <a:endParaRPr lang="en-US" sz="3600" dirty="0" smtClean="0"/>
          </a:p>
          <a:p>
            <a:endParaRPr lang="en-US" dirty="0" smtClean="0"/>
          </a:p>
        </p:txBody>
      </p:sp>
      <p:sp>
        <p:nvSpPr>
          <p:cNvPr id="5" name="Footer Placeholder 4"/>
          <p:cNvSpPr>
            <a:spLocks noGrp="1"/>
          </p:cNvSpPr>
          <p:nvPr>
            <p:ph type="ftr" sz="quarter" idx="11"/>
          </p:nvPr>
        </p:nvSpPr>
        <p:spPr/>
        <p:txBody>
          <a:bodyPr/>
          <a:lstStyle/>
          <a:p>
            <a:pPr>
              <a:defRPr/>
            </a:pPr>
            <a:r>
              <a:rPr lang="en-US" smtClean="0">
                <a:solidFill>
                  <a:prstClr val="black"/>
                </a:solidFill>
              </a:rPr>
              <a:t>Change Management Board</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39</a:t>
            </a:fld>
            <a:endParaRPr lang="en-US" dirty="0">
              <a:solidFill>
                <a:prstClr val="black"/>
              </a:solidFill>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
        <p:nvSpPr>
          <p:cNvPr id="4" name="Date Placeholder 3"/>
          <p:cNvSpPr>
            <a:spLocks noGrp="1"/>
          </p:cNvSpPr>
          <p:nvPr>
            <p:ph type="dt" sz="half" idx="10"/>
          </p:nvPr>
        </p:nvSpPr>
        <p:spPr/>
        <p:txBody>
          <a:bodyPr/>
          <a:lstStyle/>
          <a:p>
            <a:r>
              <a:rPr lang="en-US" smtClean="0">
                <a:solidFill>
                  <a:prstClr val="black"/>
                </a:solidFill>
              </a:rPr>
              <a:t>3/13/2018</a:t>
            </a:r>
            <a:endParaRPr lang="en-US" dirty="0">
              <a:solidFill>
                <a:prstClr val="black"/>
              </a:solidFill>
            </a:endParaRPr>
          </a:p>
        </p:txBody>
      </p:sp>
    </p:spTree>
    <p:extLst>
      <p:ext uri="{BB962C8B-B14F-4D97-AF65-F5344CB8AC3E}">
        <p14:creationId xmlns:p14="http://schemas.microsoft.com/office/powerpoint/2010/main" val="1464542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smtClean="0"/>
              <a:t>Agenda</a:t>
            </a:r>
            <a:endParaRPr lang="en-US" sz="6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8352420"/>
              </p:ext>
            </p:extLst>
          </p:nvPr>
        </p:nvGraphicFramePr>
        <p:xfrm>
          <a:off x="1552046" y="1320801"/>
          <a:ext cx="10018713" cy="2164644"/>
        </p:xfrm>
        <a:graphic>
          <a:graphicData uri="http://schemas.openxmlformats.org/drawingml/2006/table">
            <a:tbl>
              <a:tblPr firstRow="1" bandRow="1">
                <a:tableStyleId>{5C22544A-7EE6-4342-B048-85BDC9FD1C3A}</a:tableStyleId>
              </a:tblPr>
              <a:tblGrid>
                <a:gridCol w="1521354"/>
                <a:gridCol w="5664200"/>
                <a:gridCol w="2833159"/>
              </a:tblGrid>
              <a:tr h="508188">
                <a:tc>
                  <a:txBody>
                    <a:bodyPr/>
                    <a:lstStyle/>
                    <a:p>
                      <a:r>
                        <a:rPr lang="en-US" dirty="0" smtClean="0"/>
                        <a:t>Time</a:t>
                      </a:r>
                      <a:endParaRPr lang="en-US" dirty="0"/>
                    </a:p>
                  </a:txBody>
                  <a:tcPr/>
                </a:tc>
                <a:tc>
                  <a:txBody>
                    <a:bodyPr/>
                    <a:lstStyle/>
                    <a:p>
                      <a:r>
                        <a:rPr lang="en-US" dirty="0" smtClean="0"/>
                        <a:t>Item</a:t>
                      </a:r>
                      <a:endParaRPr lang="en-US" dirty="0"/>
                    </a:p>
                  </a:txBody>
                  <a:tcPr/>
                </a:tc>
                <a:tc>
                  <a:txBody>
                    <a:bodyPr/>
                    <a:lstStyle/>
                    <a:p>
                      <a:r>
                        <a:rPr lang="en-US" dirty="0" smtClean="0"/>
                        <a:t>Lead</a:t>
                      </a:r>
                      <a:endParaRPr lang="en-US" dirty="0"/>
                    </a:p>
                  </a:txBody>
                  <a:tcPr/>
                </a:tc>
              </a:tr>
              <a:tr h="5081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2:45 – 3:05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Updated Probe Detector Specifications </a:t>
                      </a:r>
                    </a:p>
                  </a:txBody>
                  <a:tcPr/>
                </a:tc>
                <a:tc>
                  <a:txBody>
                    <a:bodyPr/>
                    <a:lstStyle/>
                    <a:p>
                      <a:r>
                        <a:rPr lang="en-US" dirty="0" smtClean="0"/>
                        <a:t>James Whitley,</a:t>
                      </a:r>
                    </a:p>
                    <a:p>
                      <a:r>
                        <a:rPr lang="en-US" dirty="0" smtClean="0"/>
                        <a:t>Derek</a:t>
                      </a:r>
                      <a:r>
                        <a:rPr lang="en-US" baseline="0" dirty="0" smtClean="0"/>
                        <a:t> Vollmer</a:t>
                      </a:r>
                      <a:endParaRPr lang="en-US" dirty="0"/>
                    </a:p>
                  </a:txBody>
                  <a:tcPr/>
                </a:tc>
              </a:tr>
              <a:tr h="508188">
                <a:tc>
                  <a:txBody>
                    <a:bodyPr/>
                    <a:lstStyle/>
                    <a:p>
                      <a:r>
                        <a:rPr lang="en-US" dirty="0" smtClean="0"/>
                        <a:t>3:05 – 3:25</a:t>
                      </a:r>
                      <a:endParaRPr lang="en-US" dirty="0"/>
                    </a:p>
                  </a:txBody>
                  <a:tcPr/>
                </a:tc>
                <a:tc>
                  <a:txBody>
                    <a:bodyPr/>
                    <a:lstStyle/>
                    <a:p>
                      <a:r>
                        <a:rPr lang="en-US" dirty="0" smtClean="0"/>
                        <a:t>Open Discussion</a:t>
                      </a:r>
                      <a:endParaRPr lang="en-US" dirty="0"/>
                    </a:p>
                  </a:txBody>
                  <a:tcPr/>
                </a:tc>
                <a:tc>
                  <a:txBody>
                    <a:bodyPr/>
                    <a:lstStyle/>
                    <a:p>
                      <a:r>
                        <a:rPr lang="en-US" dirty="0" smtClean="0"/>
                        <a:t>Bryan </a:t>
                      </a:r>
                      <a:r>
                        <a:rPr lang="en-US" dirty="0" err="1" smtClean="0"/>
                        <a:t>Homayouni</a:t>
                      </a:r>
                      <a:endParaRPr lang="en-US" dirty="0"/>
                    </a:p>
                  </a:txBody>
                  <a:tcPr/>
                </a:tc>
              </a:tr>
              <a:tr h="508188">
                <a:tc>
                  <a:txBody>
                    <a:bodyPr/>
                    <a:lstStyle/>
                    <a:p>
                      <a:r>
                        <a:rPr lang="en-US" dirty="0" smtClean="0"/>
                        <a:t>3:25 – 3:30</a:t>
                      </a:r>
                      <a:endParaRPr lang="en-US" dirty="0"/>
                    </a:p>
                  </a:txBody>
                  <a:tcPr/>
                </a:tc>
                <a:tc>
                  <a:txBody>
                    <a:bodyPr/>
                    <a:lstStyle/>
                    <a:p>
                      <a:r>
                        <a:rPr lang="en-US" dirty="0" smtClean="0"/>
                        <a:t>Review Action Items</a:t>
                      </a:r>
                      <a:endParaRPr lang="en-US" dirty="0"/>
                    </a:p>
                  </a:txBody>
                  <a:tcPr/>
                </a:tc>
                <a:tc>
                  <a:txBody>
                    <a:bodyPr/>
                    <a:lstStyle/>
                    <a:p>
                      <a:r>
                        <a:rPr lang="en-US" dirty="0" smtClean="0"/>
                        <a:t>Bryan </a:t>
                      </a:r>
                      <a:r>
                        <a:rPr lang="en-US" dirty="0" err="1" smtClean="0"/>
                        <a:t>Homayouni</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Subtitle 3"/>
          <p:cNvSpPr txBox="1">
            <a:spLocks/>
          </p:cNvSpPr>
          <p:nvPr/>
        </p:nvSpPr>
        <p:spPr>
          <a:xfrm>
            <a:off x="1557867" y="4995333"/>
            <a:ext cx="9818156" cy="11430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200" dirty="0" smtClean="0"/>
              <a:t>CMB Agenda, slides, and attachments posted here:</a:t>
            </a:r>
          </a:p>
          <a:p>
            <a:pPr marL="0" indent="0">
              <a:buNone/>
            </a:pPr>
            <a:r>
              <a:rPr lang="en-US" sz="2200" dirty="0" smtClean="0">
                <a:hlinkClick r:id="rId2"/>
              </a:rPr>
              <a:t>http://www.dot.state.fl.us/trafficoperations/ITS/Projects_Deploy/CMB.shtm</a:t>
            </a:r>
            <a:r>
              <a:rPr lang="en-US" sz="2200" dirty="0" smtClean="0"/>
              <a:t> </a:t>
            </a:r>
            <a:endParaRPr lang="en-US" sz="2200" dirty="0"/>
          </a:p>
        </p:txBody>
      </p:sp>
    </p:spTree>
    <p:extLst>
      <p:ext uri="{BB962C8B-B14F-4D97-AF65-F5344CB8AC3E}">
        <p14:creationId xmlns:p14="http://schemas.microsoft.com/office/powerpoint/2010/main" val="2310061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A58CF-25EA-4999-A299-53A65533DCC3}"/>
              </a:ext>
            </a:extLst>
          </p:cNvPr>
          <p:cNvSpPr>
            <a:spLocks noGrp="1"/>
          </p:cNvSpPr>
          <p:nvPr>
            <p:ph type="title"/>
          </p:nvPr>
        </p:nvSpPr>
        <p:spPr/>
        <p:txBody>
          <a:bodyPr/>
          <a:lstStyle/>
          <a:p>
            <a:r>
              <a:rPr lang="en-US" dirty="0"/>
              <a:t>Cost &amp; Schedule</a:t>
            </a:r>
          </a:p>
        </p:txBody>
      </p:sp>
      <p:sp>
        <p:nvSpPr>
          <p:cNvPr id="3" name="Content Placeholder 2">
            <a:extLst>
              <a:ext uri="{FF2B5EF4-FFF2-40B4-BE49-F238E27FC236}">
                <a16:creationId xmlns:a16="http://schemas.microsoft.com/office/drawing/2014/main" xmlns="" id="{F00BB6AD-C4FF-48AA-9962-E573FF8EB555}"/>
              </a:ext>
            </a:extLst>
          </p:cNvPr>
          <p:cNvSpPr>
            <a:spLocks noGrp="1"/>
          </p:cNvSpPr>
          <p:nvPr>
            <p:ph idx="1"/>
          </p:nvPr>
        </p:nvSpPr>
        <p:spPr/>
        <p:txBody>
          <a:bodyPr/>
          <a:lstStyle/>
          <a:p>
            <a:r>
              <a:rPr lang="en-US" dirty="0"/>
              <a:t>Estimate: </a:t>
            </a:r>
            <a:r>
              <a:rPr lang="en-US" dirty="0" smtClean="0"/>
              <a:t>$</a:t>
            </a:r>
            <a:r>
              <a:rPr lang="en-US" dirty="0"/>
              <a:t>6</a:t>
            </a:r>
            <a:r>
              <a:rPr lang="en-US" dirty="0" smtClean="0"/>
              <a:t>k</a:t>
            </a:r>
          </a:p>
          <a:p>
            <a:r>
              <a:rPr lang="en-US" dirty="0" smtClean="0"/>
              <a:t>Schedule </a:t>
            </a:r>
            <a:r>
              <a:rPr lang="en-US" dirty="0"/>
              <a:t>Release: 7.1.2</a:t>
            </a:r>
          </a:p>
        </p:txBody>
      </p:sp>
      <p:sp>
        <p:nvSpPr>
          <p:cNvPr id="4" name="Date Placeholder 3">
            <a:extLst>
              <a:ext uri="{FF2B5EF4-FFF2-40B4-BE49-F238E27FC236}">
                <a16:creationId xmlns:a16="http://schemas.microsoft.com/office/drawing/2014/main" xmlns="" id="{C9AFE888-7737-4E58-800E-6FBD967EB0FC}"/>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C923C5DA-979D-4148-B6BD-3CD0434DEE28}"/>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680B6C0D-95C1-41F9-A272-548D77D5904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22949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108200"/>
          </a:xfrm>
        </p:spPr>
        <p:txBody>
          <a:bodyPr>
            <a:normAutofit/>
          </a:bodyPr>
          <a:lstStyle/>
          <a:p>
            <a:pPr algn="l"/>
            <a:r>
              <a:rPr lang="en-US" dirty="0"/>
              <a:t>QUESTIONS</a:t>
            </a:r>
            <a:r>
              <a:rPr lang="en-US" dirty="0" smtClean="0"/>
              <a:t>?</a:t>
            </a:r>
            <a:r>
              <a:rPr lang="en-US" dirty="0"/>
              <a:t/>
            </a:r>
            <a:br>
              <a:rPr lang="en-US" dirty="0"/>
            </a:br>
            <a:r>
              <a:rPr lang="en-US" b="1" i="1" dirty="0">
                <a:solidFill>
                  <a:srgbClr val="FF0000"/>
                </a:solidFill>
              </a:rPr>
              <a:t>(VOTE)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a:t>Derek Vollmer, P.E., FDOT</a:t>
            </a:r>
            <a:endParaRPr lang="nl-NL" dirty="0"/>
          </a:p>
          <a:p>
            <a:pPr marL="0" indent="0">
              <a:buNone/>
            </a:pPr>
            <a:r>
              <a:rPr lang="nl-NL" dirty="0">
                <a:hlinkClick r:id="rId2"/>
              </a:rPr>
              <a:t>Derek.Vollmer@dot.state.fl.us</a:t>
            </a:r>
            <a:r>
              <a:rPr lang="nl-NL" dirty="0"/>
              <a:t> </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026906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095376"/>
            <a:ext cx="10074273" cy="2900892"/>
          </a:xfrm>
        </p:spPr>
        <p:txBody>
          <a:bodyPr/>
          <a:lstStyle/>
          <a:p>
            <a:r>
              <a:rPr lang="en-US" sz="5000" dirty="0" smtClean="0"/>
              <a:t>Updated Probe Vehicle Specifications</a:t>
            </a:r>
            <a:br>
              <a:rPr lang="en-US" sz="5000" dirty="0" smtClean="0"/>
            </a:br>
            <a:endParaRPr lang="en-US" dirty="0"/>
          </a:p>
        </p:txBody>
      </p:sp>
      <p:sp>
        <p:nvSpPr>
          <p:cNvPr id="3" name="Subtitle 2"/>
          <p:cNvSpPr>
            <a:spLocks noGrp="1"/>
          </p:cNvSpPr>
          <p:nvPr>
            <p:ph type="subTitle" idx="1"/>
          </p:nvPr>
        </p:nvSpPr>
        <p:spPr/>
        <p:txBody>
          <a:bodyPr>
            <a:normAutofit/>
          </a:bodyPr>
          <a:lstStyle/>
          <a:p>
            <a:r>
              <a:rPr lang="en-US" sz="3600" dirty="0"/>
              <a:t>James Whitley </a:t>
            </a:r>
          </a:p>
          <a:p>
            <a:r>
              <a:rPr lang="en-US" sz="3600" dirty="0" smtClean="0"/>
              <a:t>Derek </a:t>
            </a:r>
            <a:r>
              <a:rPr lang="en-US" sz="3600" dirty="0"/>
              <a:t>Vollmer, P.E., </a:t>
            </a:r>
            <a:r>
              <a:rPr lang="en-US" sz="3600" dirty="0" smtClean="0"/>
              <a:t>FDOT</a:t>
            </a:r>
          </a:p>
        </p:txBody>
      </p:sp>
      <p:sp>
        <p:nvSpPr>
          <p:cNvPr id="4" name="Date Placeholder 3"/>
          <p:cNvSpPr>
            <a:spLocks noGrp="1"/>
          </p:cNvSpPr>
          <p:nvPr>
            <p:ph type="dt" sz="half" idx="10"/>
          </p:nvPr>
        </p:nvSpPr>
        <p:spPr/>
        <p:txBody>
          <a:bodyPr/>
          <a:lstStyle/>
          <a:p>
            <a:r>
              <a:rPr lang="en-US" smtClean="0">
                <a:solidFill>
                  <a:prstClr val="black"/>
                </a:solidFill>
              </a:rPr>
              <a:t>3/13/2018</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Change Management Board</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77955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Probe Detection Specification</a:t>
            </a:r>
          </a:p>
        </p:txBody>
      </p:sp>
      <p:sp>
        <p:nvSpPr>
          <p:cNvPr id="3" name="Content Placeholder 2"/>
          <p:cNvSpPr>
            <a:spLocks noGrp="1"/>
          </p:cNvSpPr>
          <p:nvPr>
            <p:ph idx="1"/>
          </p:nvPr>
        </p:nvSpPr>
        <p:spPr>
          <a:xfrm>
            <a:off x="1484310" y="2090057"/>
            <a:ext cx="10018713" cy="3701143"/>
          </a:xfrm>
        </p:spPr>
        <p:txBody>
          <a:bodyPr/>
          <a:lstStyle/>
          <a:p>
            <a:r>
              <a:rPr lang="en-US" dirty="0"/>
              <a:t>Specification 660 – Vehicle Detection Specification</a:t>
            </a:r>
          </a:p>
          <a:p>
            <a:r>
              <a:rPr lang="en-US" dirty="0"/>
              <a:t>Functional type is Probe Data Detection System</a:t>
            </a:r>
          </a:p>
          <a:p>
            <a:r>
              <a:rPr lang="en-US" dirty="0"/>
              <a:t>Technology type is Automatic Vehicle Identification (AVI)</a:t>
            </a:r>
          </a:p>
          <a:p>
            <a:r>
              <a:rPr lang="en-US" dirty="0"/>
              <a:t>660-2.1.2.5.3 Probe Detector Data Requirements</a:t>
            </a:r>
          </a:p>
          <a:p>
            <a:pPr lvl="1"/>
            <a:r>
              <a:rPr lang="en-US" dirty="0"/>
              <a:t>Number 2 is Bluetooth readers</a:t>
            </a:r>
          </a:p>
          <a:p>
            <a:pPr lvl="1"/>
            <a:r>
              <a:rPr lang="en-US" dirty="0"/>
              <a:t>This section is 2 sentences</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256079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Probe Detection Specification</a:t>
            </a:r>
          </a:p>
        </p:txBody>
      </p:sp>
      <p:sp>
        <p:nvSpPr>
          <p:cNvPr id="9" name="Content Placeholder 8">
            <a:extLst>
              <a:ext uri="{FF2B5EF4-FFF2-40B4-BE49-F238E27FC236}">
                <a16:creationId xmlns:a16="http://schemas.microsoft.com/office/drawing/2014/main" xmlns="" id="{0B0D93D9-B24C-4140-B3F0-BAFDC6182604}"/>
              </a:ext>
            </a:extLst>
          </p:cNvPr>
          <p:cNvSpPr>
            <a:spLocks noGrp="1"/>
          </p:cNvSpPr>
          <p:nvPr>
            <p:ph idx="1"/>
          </p:nvPr>
        </p:nvSpPr>
        <p:spPr>
          <a:xfrm>
            <a:off x="1484310" y="2024743"/>
            <a:ext cx="10018713" cy="3853543"/>
          </a:xfrm>
        </p:spPr>
        <p:txBody>
          <a:bodyPr>
            <a:normAutofit fontScale="92500" lnSpcReduction="10000"/>
          </a:bodyPr>
          <a:lstStyle/>
          <a:p>
            <a:r>
              <a:rPr lang="en-US" dirty="0"/>
              <a:t>Section 660-2.1.2.5.1 is configuration and management for AVI</a:t>
            </a:r>
          </a:p>
          <a:p>
            <a:pPr lvl="1"/>
            <a:r>
              <a:rPr lang="en-US" dirty="0"/>
              <a:t>Applies to all AVI, not just Bluetooth</a:t>
            </a:r>
          </a:p>
          <a:p>
            <a:pPr lvl="1"/>
            <a:r>
              <a:rPr lang="en-US" dirty="0"/>
              <a:t>Says the detection system is provided with software that allows local and remote configuration and monitoring</a:t>
            </a:r>
          </a:p>
          <a:p>
            <a:r>
              <a:rPr lang="en-US" dirty="0"/>
              <a:t>660-2.1.1.3 Probe Data Detection Systems</a:t>
            </a:r>
          </a:p>
          <a:p>
            <a:pPr lvl="1"/>
            <a:r>
              <a:rPr lang="en-US" dirty="0"/>
              <a:t>Says “The identifier is then transmitted to a central site…matched…”</a:t>
            </a:r>
          </a:p>
          <a:p>
            <a:r>
              <a:rPr lang="en-US" dirty="0"/>
              <a:t>Not much is required for Probe Data Detection Systems</a:t>
            </a:r>
          </a:p>
          <a:p>
            <a:pPr lvl="1"/>
            <a:r>
              <a:rPr lang="en-US" dirty="0"/>
              <a:t>There are performance requirements that discuss match rate greater than 5% and other performance requirements</a:t>
            </a:r>
          </a:p>
        </p:txBody>
      </p:sp>
      <p:sp>
        <p:nvSpPr>
          <p:cNvPr id="7" name="Date Placeholder 6"/>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44</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05172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 Data and Analytics Needs</a:t>
            </a:r>
          </a:p>
        </p:txBody>
      </p:sp>
      <p:sp>
        <p:nvSpPr>
          <p:cNvPr id="3" name="Content Placeholder 2"/>
          <p:cNvSpPr>
            <a:spLocks noGrp="1"/>
          </p:cNvSpPr>
          <p:nvPr>
            <p:ph idx="1"/>
          </p:nvPr>
        </p:nvSpPr>
        <p:spPr/>
        <p:txBody>
          <a:bodyPr>
            <a:normAutofit fontScale="92500"/>
          </a:bodyPr>
          <a:lstStyle/>
          <a:p>
            <a:r>
              <a:rPr lang="en-US" dirty="0"/>
              <a:t>Needs to match the unique identifiers Statewide</a:t>
            </a:r>
          </a:p>
          <a:p>
            <a:pPr lvl="1"/>
            <a:r>
              <a:rPr lang="en-US" dirty="0"/>
              <a:t>If possible, could include local agency data for “last mile” bottlenecks and Origin Destination.</a:t>
            </a:r>
          </a:p>
          <a:p>
            <a:r>
              <a:rPr lang="en-US" dirty="0"/>
              <a:t>Looking to try and identify freight vehicles using multiple technologies.</a:t>
            </a:r>
          </a:p>
          <a:p>
            <a:r>
              <a:rPr lang="en-US" dirty="0"/>
              <a:t>Could share this data set with customers (MPOs, Planners)</a:t>
            </a:r>
          </a:p>
          <a:p>
            <a:r>
              <a:rPr lang="en-US" dirty="0"/>
              <a:t>Planners do not need real time data</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18217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51D60893-7B2D-4786-8BBE-8131AACA6977}"/>
              </a:ext>
            </a:extLst>
          </p:cNvPr>
          <p:cNvSpPr>
            <a:spLocks noGrp="1"/>
          </p:cNvSpPr>
          <p:nvPr>
            <p:ph type="title"/>
          </p:nvPr>
        </p:nvSpPr>
        <p:spPr/>
        <p:txBody>
          <a:bodyPr/>
          <a:lstStyle/>
          <a:p>
            <a:r>
              <a:rPr lang="en-US" dirty="0"/>
              <a:t>Transportation Data and Analytics Needs</a:t>
            </a:r>
          </a:p>
        </p:txBody>
      </p:sp>
      <p:sp>
        <p:nvSpPr>
          <p:cNvPr id="11" name="Content Placeholder 10">
            <a:extLst>
              <a:ext uri="{FF2B5EF4-FFF2-40B4-BE49-F238E27FC236}">
                <a16:creationId xmlns:a16="http://schemas.microsoft.com/office/drawing/2014/main" xmlns="" id="{9C35635E-5724-4B92-A13E-88A0FD2FF6C8}"/>
              </a:ext>
            </a:extLst>
          </p:cNvPr>
          <p:cNvSpPr>
            <a:spLocks noGrp="1"/>
          </p:cNvSpPr>
          <p:nvPr>
            <p:ph idx="1"/>
          </p:nvPr>
        </p:nvSpPr>
        <p:spPr/>
        <p:txBody>
          <a:bodyPr/>
          <a:lstStyle/>
          <a:p>
            <a:r>
              <a:rPr lang="en-US" dirty="0"/>
              <a:t>Weigh station staff investigating a through pass type system that uses Bluetooth and other identifiers to expedite freight movement. </a:t>
            </a:r>
          </a:p>
          <a:p>
            <a:r>
              <a:rPr lang="en-US" dirty="0"/>
              <a:t>This one uses real time data.</a:t>
            </a:r>
          </a:p>
          <a:p>
            <a:r>
              <a:rPr lang="en-US" dirty="0"/>
              <a:t>Will need their own Bluetooth detectors for this system</a:t>
            </a:r>
          </a:p>
        </p:txBody>
      </p:sp>
      <p:sp>
        <p:nvSpPr>
          <p:cNvPr id="9" name="Date Placeholder 8"/>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46</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55078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SunGuide Software Needs</a:t>
            </a:r>
          </a:p>
        </p:txBody>
      </p:sp>
      <p:sp>
        <p:nvSpPr>
          <p:cNvPr id="3" name="Content Placeholder 2"/>
          <p:cNvSpPr>
            <a:spLocks noGrp="1"/>
          </p:cNvSpPr>
          <p:nvPr>
            <p:ph idx="1"/>
          </p:nvPr>
        </p:nvSpPr>
        <p:spPr>
          <a:xfrm>
            <a:off x="1484310" y="2106387"/>
            <a:ext cx="10018713" cy="3684814"/>
          </a:xfrm>
        </p:spPr>
        <p:txBody>
          <a:bodyPr/>
          <a:lstStyle/>
          <a:p>
            <a:r>
              <a:rPr lang="en-US" dirty="0"/>
              <a:t>Travel time algorithm can use tag matches</a:t>
            </a:r>
          </a:p>
          <a:p>
            <a:r>
              <a:rPr lang="en-US" dirty="0"/>
              <a:t>Some vendors provide tags</a:t>
            </a:r>
          </a:p>
          <a:p>
            <a:pPr lvl="1"/>
            <a:r>
              <a:rPr lang="en-US" dirty="0"/>
              <a:t>Encrypted</a:t>
            </a:r>
          </a:p>
          <a:p>
            <a:pPr lvl="1"/>
            <a:r>
              <a:rPr lang="en-US" dirty="0"/>
              <a:t>Truncated differently</a:t>
            </a:r>
          </a:p>
          <a:p>
            <a:r>
              <a:rPr lang="en-US" dirty="0"/>
              <a:t>Some vendors provide speed data only</a:t>
            </a:r>
          </a:p>
          <a:p>
            <a:pPr lvl="1"/>
            <a:r>
              <a:rPr lang="en-US" dirty="0"/>
              <a:t>May not provide real time tag reads, but might provide tags when queried</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361024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SunGuide Software Needs</a:t>
            </a:r>
          </a:p>
        </p:txBody>
      </p:sp>
      <p:sp>
        <p:nvSpPr>
          <p:cNvPr id="3" name="Content Placeholder 2"/>
          <p:cNvSpPr>
            <a:spLocks noGrp="1"/>
          </p:cNvSpPr>
          <p:nvPr>
            <p:ph idx="1"/>
          </p:nvPr>
        </p:nvSpPr>
        <p:spPr/>
        <p:txBody>
          <a:bodyPr/>
          <a:lstStyle/>
          <a:p>
            <a:r>
              <a:rPr lang="en-US" dirty="0"/>
              <a:t>Recent enhancement approved to match tags from different vendors.</a:t>
            </a:r>
          </a:p>
          <a:p>
            <a:r>
              <a:rPr lang="en-US" dirty="0"/>
              <a:t>Needs the tag to be either the full MAC address or the lower three bytes of the MAC address.</a:t>
            </a:r>
          </a:p>
          <a:p>
            <a:r>
              <a:rPr lang="en-US" dirty="0"/>
              <a:t>SunGuide will hash the lower three bytes using 64bit MD5 hash before storing the data. </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474778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4B4B63-3792-433E-8FEE-6F8D2EDD864F}"/>
              </a:ext>
            </a:extLst>
          </p:cNvPr>
          <p:cNvSpPr>
            <a:spLocks noGrp="1"/>
          </p:cNvSpPr>
          <p:nvPr>
            <p:ph type="title"/>
          </p:nvPr>
        </p:nvSpPr>
        <p:spPr/>
        <p:txBody>
          <a:bodyPr/>
          <a:lstStyle/>
          <a:p>
            <a:r>
              <a:rPr lang="en-US" dirty="0"/>
              <a:t>Current Device Situation</a:t>
            </a:r>
          </a:p>
        </p:txBody>
      </p:sp>
      <p:sp>
        <p:nvSpPr>
          <p:cNvPr id="3" name="Content Placeholder 2">
            <a:extLst>
              <a:ext uri="{FF2B5EF4-FFF2-40B4-BE49-F238E27FC236}">
                <a16:creationId xmlns:a16="http://schemas.microsoft.com/office/drawing/2014/main" xmlns="" id="{B62819F2-8F74-4FB8-8739-72059737376D}"/>
              </a:ext>
            </a:extLst>
          </p:cNvPr>
          <p:cNvSpPr>
            <a:spLocks noGrp="1"/>
          </p:cNvSpPr>
          <p:nvPr>
            <p:ph idx="1"/>
          </p:nvPr>
        </p:nvSpPr>
        <p:spPr/>
        <p:txBody>
          <a:bodyPr/>
          <a:lstStyle/>
          <a:p>
            <a:r>
              <a:rPr lang="en-US" dirty="0"/>
              <a:t>Some </a:t>
            </a:r>
            <a:r>
              <a:rPr lang="en-US" dirty="0" err="1"/>
              <a:t>BlueTooth</a:t>
            </a:r>
            <a:r>
              <a:rPr lang="en-US" dirty="0"/>
              <a:t> devices send can send us raw MAC address already</a:t>
            </a:r>
          </a:p>
          <a:p>
            <a:pPr lvl="1"/>
            <a:r>
              <a:rPr lang="en-US" dirty="0"/>
              <a:t>Real time if directly connected to the network</a:t>
            </a:r>
          </a:p>
          <a:p>
            <a:pPr lvl="1"/>
            <a:r>
              <a:rPr lang="en-US" dirty="0"/>
              <a:t>5 minutes or so if solar powered and using cellular</a:t>
            </a:r>
          </a:p>
          <a:p>
            <a:r>
              <a:rPr lang="en-US" dirty="0"/>
              <a:t>Some can send us “real time” MAC address from a central server</a:t>
            </a:r>
          </a:p>
          <a:p>
            <a:r>
              <a:rPr lang="en-US" dirty="0"/>
              <a:t>Some do not send us “real time” MAC addresses from either</a:t>
            </a:r>
          </a:p>
        </p:txBody>
      </p:sp>
      <p:sp>
        <p:nvSpPr>
          <p:cNvPr id="4" name="Date Placeholder 3">
            <a:extLst>
              <a:ext uri="{FF2B5EF4-FFF2-40B4-BE49-F238E27FC236}">
                <a16:creationId xmlns:a16="http://schemas.microsoft.com/office/drawing/2014/main" xmlns="" id="{6B2756CE-079E-4DC8-8DB6-9637A7E52323}"/>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2098F36D-516E-4011-94FD-7B3DE8F00939}"/>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2AA8D4EB-980E-4B87-9B71-3C0694EE4361}"/>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91570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smtClean="0"/>
              <a:t>Previous Meetings Recap and Action Items Review</a:t>
            </a:r>
            <a:endParaRPr lang="en-US" sz="5000" dirty="0"/>
          </a:p>
        </p:txBody>
      </p:sp>
      <p:sp>
        <p:nvSpPr>
          <p:cNvPr id="4" name="Subtitle 3"/>
          <p:cNvSpPr>
            <a:spLocks noGrp="1"/>
          </p:cNvSpPr>
          <p:nvPr>
            <p:ph type="subTitle" idx="1"/>
          </p:nvPr>
        </p:nvSpPr>
        <p:spPr>
          <a:xfrm>
            <a:off x="3175001" y="3996267"/>
            <a:ext cx="8328022" cy="1388534"/>
          </a:xfrm>
        </p:spPr>
        <p:txBody>
          <a:bodyPr/>
          <a:lstStyle/>
          <a:p>
            <a:r>
              <a:rPr lang="en-US" sz="3600" dirty="0"/>
              <a:t>Bryan </a:t>
            </a:r>
            <a:r>
              <a:rPr lang="en-US" sz="3600" dirty="0" err="1"/>
              <a:t>Homayouni</a:t>
            </a:r>
            <a:r>
              <a:rPr lang="en-US" sz="3600" dirty="0"/>
              <a:t>, P.E., CMB Chairman</a:t>
            </a:r>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815107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086F0-F101-437F-AD5F-CF455F99118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xmlns="" id="{05D61CA7-112A-46A1-BF9E-0E3A22454596}"/>
              </a:ext>
            </a:extLst>
          </p:cNvPr>
          <p:cNvSpPr>
            <a:spLocks noGrp="1"/>
          </p:cNvSpPr>
          <p:nvPr>
            <p:ph idx="1"/>
          </p:nvPr>
        </p:nvSpPr>
        <p:spPr>
          <a:xfrm>
            <a:off x="1484310" y="2666999"/>
            <a:ext cx="10018713" cy="3534324"/>
          </a:xfrm>
        </p:spPr>
        <p:txBody>
          <a:bodyPr>
            <a:normAutofit lnSpcReduction="10000"/>
          </a:bodyPr>
          <a:lstStyle/>
          <a:p>
            <a:r>
              <a:rPr lang="en-US" dirty="0"/>
              <a:t>Would like to require “real time” raw MAC addresses</a:t>
            </a:r>
          </a:p>
          <a:p>
            <a:pPr lvl="1"/>
            <a:r>
              <a:rPr lang="en-US" dirty="0"/>
              <a:t>From device?</a:t>
            </a:r>
          </a:p>
          <a:p>
            <a:pPr lvl="1"/>
            <a:r>
              <a:rPr lang="en-US" dirty="0"/>
              <a:t>From vendor central server?</a:t>
            </a:r>
          </a:p>
          <a:p>
            <a:pPr lvl="1"/>
            <a:r>
              <a:rPr lang="en-US" dirty="0"/>
              <a:t>Both? Meaning must support both if they have both.</a:t>
            </a:r>
          </a:p>
          <a:p>
            <a:r>
              <a:rPr lang="en-US" dirty="0"/>
              <a:t>Not sure about having the vendor software (on our system) to store raw MAC addresses</a:t>
            </a:r>
          </a:p>
          <a:p>
            <a:pPr lvl="1"/>
            <a:r>
              <a:rPr lang="en-US" dirty="0"/>
              <a:t>Public records</a:t>
            </a:r>
          </a:p>
          <a:p>
            <a:pPr lvl="1"/>
            <a:r>
              <a:rPr lang="en-US" dirty="0"/>
              <a:t>Could require data stored the same way SunGuide will do it</a:t>
            </a:r>
          </a:p>
        </p:txBody>
      </p:sp>
      <p:sp>
        <p:nvSpPr>
          <p:cNvPr id="4" name="Date Placeholder 3">
            <a:extLst>
              <a:ext uri="{FF2B5EF4-FFF2-40B4-BE49-F238E27FC236}">
                <a16:creationId xmlns:a16="http://schemas.microsoft.com/office/drawing/2014/main" xmlns="" id="{3D2F46F2-90E6-460F-A255-C9CD73083CFD}"/>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FE13DBB0-BF83-4FCE-80FA-57F16ACB1E4B}"/>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6B3CBE39-40AF-49DB-ACB7-63783F687160}"/>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4196460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5EF90-203D-4C89-9742-1D31850D94A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xmlns="" id="{CC5BEBD4-D94B-4043-B927-DAD67D32F49A}"/>
              </a:ext>
            </a:extLst>
          </p:cNvPr>
          <p:cNvSpPr>
            <a:spLocks noGrp="1"/>
          </p:cNvSpPr>
          <p:nvPr>
            <p:ph idx="1"/>
          </p:nvPr>
        </p:nvSpPr>
        <p:spPr>
          <a:xfrm>
            <a:off x="1484310" y="2008415"/>
            <a:ext cx="10018713" cy="3782786"/>
          </a:xfrm>
        </p:spPr>
        <p:txBody>
          <a:bodyPr/>
          <a:lstStyle/>
          <a:p>
            <a:r>
              <a:rPr lang="en-US" dirty="0"/>
              <a:t>If we purchase a service for Bluetooth information, is the data stored on cloud servers considered public record.</a:t>
            </a:r>
          </a:p>
          <a:p>
            <a:pPr lvl="1"/>
            <a:r>
              <a:rPr lang="en-US" dirty="0"/>
              <a:t>If not, they could store raw data and send us raw data</a:t>
            </a:r>
          </a:p>
          <a:p>
            <a:pPr lvl="1"/>
            <a:r>
              <a:rPr lang="en-US" dirty="0"/>
              <a:t>Asking because there may be cases we want to extract data from these systems for Origin Destination purposes.</a:t>
            </a:r>
          </a:p>
          <a:p>
            <a:pPr lvl="1"/>
            <a:r>
              <a:rPr lang="en-US" dirty="0"/>
              <a:t>We would still need to hash if we stored data on our side (anonymity)</a:t>
            </a:r>
          </a:p>
          <a:p>
            <a:pPr lvl="1"/>
            <a:endParaRPr lang="en-US" dirty="0"/>
          </a:p>
        </p:txBody>
      </p:sp>
      <p:sp>
        <p:nvSpPr>
          <p:cNvPr id="4" name="Date Placeholder 3">
            <a:extLst>
              <a:ext uri="{FF2B5EF4-FFF2-40B4-BE49-F238E27FC236}">
                <a16:creationId xmlns:a16="http://schemas.microsoft.com/office/drawing/2014/main" xmlns="" id="{E8B0A27D-8C7E-4CCD-B2E2-FD7D0E4131C0}"/>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E50B0570-24D5-483B-8F15-95D0802FE49E}"/>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9C846648-C91C-4549-82E7-BBC9E64D09DC}"/>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4173259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95D07-BBDE-4EB6-B3A7-7B643F8C7C0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xmlns="" id="{A86631F6-8296-4D72-B396-911FD40ADA63}"/>
              </a:ext>
            </a:extLst>
          </p:cNvPr>
          <p:cNvSpPr>
            <a:spLocks noGrp="1"/>
          </p:cNvSpPr>
          <p:nvPr>
            <p:ph idx="1"/>
          </p:nvPr>
        </p:nvSpPr>
        <p:spPr/>
        <p:txBody>
          <a:bodyPr/>
          <a:lstStyle/>
          <a:p>
            <a:r>
              <a:rPr lang="en-US" dirty="0"/>
              <a:t>Trying to focus on the Spec first</a:t>
            </a:r>
          </a:p>
          <a:p>
            <a:r>
              <a:rPr lang="en-US" dirty="0"/>
              <a:t>There are other data sharing aspects that will need to be tackled</a:t>
            </a:r>
          </a:p>
          <a:p>
            <a:r>
              <a:rPr lang="en-US" dirty="0"/>
              <a:t>Where in the spec can we make the changes? </a:t>
            </a:r>
          </a:p>
          <a:p>
            <a:r>
              <a:rPr lang="en-US" dirty="0"/>
              <a:t>Let’s have a good </a:t>
            </a:r>
            <a:r>
              <a:rPr lang="en-US" dirty="0" err="1"/>
              <a:t>ol</a:t>
            </a:r>
            <a:r>
              <a:rPr lang="en-US" dirty="0"/>
              <a:t>’ discussion</a:t>
            </a:r>
          </a:p>
        </p:txBody>
      </p:sp>
      <p:sp>
        <p:nvSpPr>
          <p:cNvPr id="4" name="Date Placeholder 3">
            <a:extLst>
              <a:ext uri="{FF2B5EF4-FFF2-40B4-BE49-F238E27FC236}">
                <a16:creationId xmlns:a16="http://schemas.microsoft.com/office/drawing/2014/main" xmlns="" id="{EE892A0C-16B7-4445-A1E7-59B7E7E8FA8A}"/>
              </a:ext>
            </a:extLst>
          </p:cNvPr>
          <p:cNvSpPr>
            <a:spLocks noGrp="1"/>
          </p:cNvSpPr>
          <p:nvPr>
            <p:ph type="dt" sz="half" idx="10"/>
          </p:nvPr>
        </p:nvSpPr>
        <p:spPr/>
        <p:txBody>
          <a:bodyPr/>
          <a:lstStyle/>
          <a:p>
            <a:r>
              <a:rPr lang="en-US" smtClean="0"/>
              <a:t>3/13/2018</a:t>
            </a:r>
            <a:endParaRPr lang="en-US" dirty="0"/>
          </a:p>
        </p:txBody>
      </p:sp>
      <p:sp>
        <p:nvSpPr>
          <p:cNvPr id="5" name="Footer Placeholder 4">
            <a:extLst>
              <a:ext uri="{FF2B5EF4-FFF2-40B4-BE49-F238E27FC236}">
                <a16:creationId xmlns:a16="http://schemas.microsoft.com/office/drawing/2014/main" xmlns="" id="{4E8DD433-2965-42A0-8A69-709FE371CC28}"/>
              </a:ext>
            </a:extLst>
          </p:cNvPr>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a:extLst>
              <a:ext uri="{FF2B5EF4-FFF2-40B4-BE49-F238E27FC236}">
                <a16:creationId xmlns:a16="http://schemas.microsoft.com/office/drawing/2014/main" xmlns="" id="{D5A56227-54C5-48AF-8130-FD64655324F7}"/>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659547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108200"/>
          </a:xfrm>
        </p:spPr>
        <p:txBody>
          <a:bodyPr>
            <a:normAutofit/>
          </a:bodyPr>
          <a:lstStyle/>
          <a:p>
            <a:pPr algn="l"/>
            <a:r>
              <a:rPr lang="en-US" dirty="0"/>
              <a:t>QUESTIONS</a:t>
            </a:r>
            <a:r>
              <a:rPr lang="en-US" dirty="0" smtClean="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latin typeface="Arial" panose="020B0604020202020204" pitchFamily="34" charset="0"/>
                <a:cs typeface="Arial" panose="020B0604020202020204" pitchFamily="34" charset="0"/>
              </a:rPr>
              <a:t>James </a:t>
            </a:r>
            <a:r>
              <a:rPr lang="en-US" dirty="0">
                <a:latin typeface="Arial" panose="020B0604020202020204" pitchFamily="34" charset="0"/>
                <a:cs typeface="Arial" panose="020B0604020202020204" pitchFamily="34" charset="0"/>
              </a:rPr>
              <a:t>Whitley, FDOT</a:t>
            </a:r>
          </a:p>
          <a:p>
            <a:pPr marL="0" indent="0">
              <a:buNone/>
            </a:pPr>
            <a:r>
              <a:rPr lang="en-US" dirty="0" smtClean="0">
                <a:latin typeface="Arial" panose="020B0604020202020204" pitchFamily="34" charset="0"/>
                <a:cs typeface="Arial" panose="020B0604020202020204" pitchFamily="34" charset="0"/>
                <a:hlinkClick r:id="rId2"/>
              </a:rPr>
              <a:t>James.Whitley@dot.state.fl.us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r>
              <a:rPr lang="en-US" dirty="0" smtClean="0"/>
              <a:t>Derek </a:t>
            </a:r>
            <a:r>
              <a:rPr lang="en-US" dirty="0"/>
              <a:t>Vollmer, P.E., FDOT</a:t>
            </a:r>
            <a:endParaRPr lang="nl-NL" dirty="0"/>
          </a:p>
          <a:p>
            <a:pPr marL="0" indent="0">
              <a:buNone/>
            </a:pPr>
            <a:r>
              <a:rPr lang="nl-NL" dirty="0">
                <a:hlinkClick r:id="rId3"/>
              </a:rPr>
              <a:t>Derek.Vollmer@dot.state.fl.us</a:t>
            </a:r>
            <a:r>
              <a:rPr lang="nl-NL" dirty="0"/>
              <a:t> </a:t>
            </a:r>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6185088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smtClean="0"/>
              <a:t>Open Discussion</a:t>
            </a:r>
            <a:endParaRPr lang="en-US" sz="5000" dirty="0"/>
          </a:p>
        </p:txBody>
      </p:sp>
      <p:sp>
        <p:nvSpPr>
          <p:cNvPr id="4" name="Subtitle 3"/>
          <p:cNvSpPr>
            <a:spLocks noGrp="1"/>
          </p:cNvSpPr>
          <p:nvPr>
            <p:ph type="subTitle" idx="1"/>
          </p:nvPr>
        </p:nvSpPr>
        <p:spPr>
          <a:xfrm>
            <a:off x="3175001" y="3996267"/>
            <a:ext cx="8328022" cy="1388534"/>
          </a:xfrm>
        </p:spPr>
        <p:txBody>
          <a:bodyPr/>
          <a:lstStyle/>
          <a:p>
            <a:r>
              <a:rPr lang="en-US" sz="3600" dirty="0" smtClean="0"/>
              <a:t>Bryan </a:t>
            </a:r>
            <a:r>
              <a:rPr lang="en-US" sz="3600" dirty="0" err="1" smtClean="0"/>
              <a:t>Homayouni</a:t>
            </a:r>
            <a:r>
              <a:rPr lang="en-US" sz="3600" dirty="0" smtClean="0"/>
              <a:t>, P.E., CMB Chairman</a:t>
            </a:r>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20658443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smtClean="0"/>
              <a:t>Review Action Items</a:t>
            </a:r>
            <a:endParaRPr lang="en-US" sz="5000" dirty="0"/>
          </a:p>
        </p:txBody>
      </p:sp>
      <p:sp>
        <p:nvSpPr>
          <p:cNvPr id="4" name="Subtitle 3"/>
          <p:cNvSpPr>
            <a:spLocks noGrp="1"/>
          </p:cNvSpPr>
          <p:nvPr>
            <p:ph type="subTitle" idx="1"/>
          </p:nvPr>
        </p:nvSpPr>
        <p:spPr>
          <a:xfrm>
            <a:off x="3175001" y="3996267"/>
            <a:ext cx="8328022" cy="1388534"/>
          </a:xfrm>
        </p:spPr>
        <p:txBody>
          <a:bodyPr/>
          <a:lstStyle/>
          <a:p>
            <a:r>
              <a:rPr lang="en-US" sz="3600" dirty="0" smtClean="0"/>
              <a:t>Bryan </a:t>
            </a:r>
            <a:r>
              <a:rPr lang="en-US" sz="3600" dirty="0" err="1" smtClean="0"/>
              <a:t>Homayouni</a:t>
            </a:r>
            <a:r>
              <a:rPr lang="en-US" sz="3600" dirty="0" smtClean="0"/>
              <a:t>, P.E., CMB Chairman</a:t>
            </a:r>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967104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55171"/>
            <a:ext cx="10018713" cy="1752599"/>
          </a:xfrm>
        </p:spPr>
        <p:txBody>
          <a:bodyPr/>
          <a:lstStyle/>
          <a:p>
            <a:r>
              <a:rPr lang="en-US" dirty="0" smtClean="0"/>
              <a:t>Previous Meeting Action Items</a:t>
            </a:r>
            <a:endParaRPr lang="en-US" dirty="0"/>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02959370"/>
              </p:ext>
            </p:extLst>
          </p:nvPr>
        </p:nvGraphicFramePr>
        <p:xfrm>
          <a:off x="2403474" y="1702101"/>
          <a:ext cx="8128000" cy="3322320"/>
        </p:xfrm>
        <a:graphic>
          <a:graphicData uri="http://schemas.openxmlformats.org/drawingml/2006/table">
            <a:tbl>
              <a:tblPr firstRow="1" bandRow="1">
                <a:tableStyleId>{5C22544A-7EE6-4342-B048-85BDC9FD1C3A}</a:tableStyleId>
              </a:tblPr>
              <a:tblGrid>
                <a:gridCol w="1952171"/>
                <a:gridCol w="6175829"/>
              </a:tblGrid>
              <a:tr h="370840">
                <a:tc>
                  <a:txBody>
                    <a:bodyPr/>
                    <a:lstStyle/>
                    <a:p>
                      <a:r>
                        <a:rPr lang="en-US" dirty="0" smtClean="0"/>
                        <a:t>Owner</a:t>
                      </a:r>
                      <a:endParaRPr lang="en-US" dirty="0"/>
                    </a:p>
                  </a:txBody>
                  <a:tcPr/>
                </a:tc>
                <a:tc>
                  <a:txBody>
                    <a:bodyPr/>
                    <a:lstStyle/>
                    <a:p>
                      <a:r>
                        <a:rPr lang="en-US" dirty="0" smtClean="0"/>
                        <a:t>Action Item</a:t>
                      </a:r>
                      <a:endParaRPr lang="en-US" dirty="0"/>
                    </a:p>
                  </a:txBody>
                  <a:tcPr/>
                </a:tc>
              </a:tr>
              <a:tr h="370840">
                <a:tc>
                  <a:txBody>
                    <a:bodyPr/>
                    <a:lstStyle/>
                    <a:p>
                      <a:r>
                        <a:rPr lang="en-US" dirty="0" smtClean="0"/>
                        <a:t>Derek Vollmer</a:t>
                      </a:r>
                      <a:endParaRPr lang="en-US" dirty="0"/>
                    </a:p>
                  </a:txBody>
                  <a:tcPr/>
                </a:tc>
                <a:tc>
                  <a:txBody>
                    <a:bodyPr/>
                    <a:lstStyle/>
                    <a:p>
                      <a:r>
                        <a:rPr lang="en-US" dirty="0" smtClean="0"/>
                        <a:t>Add footprint 1685 to the SSUG meeting.</a:t>
                      </a:r>
                      <a:endParaRPr lang="en-US" dirty="0"/>
                    </a:p>
                  </a:txBody>
                  <a:tcPr/>
                </a:tc>
              </a:tr>
              <a:tr h="370840">
                <a:tc>
                  <a:txBody>
                    <a:bodyPr/>
                    <a:lstStyle/>
                    <a:p>
                      <a:r>
                        <a:rPr lang="en-US" smtClean="0"/>
                        <a:t>Derek Vollmer</a:t>
                      </a:r>
                      <a:endParaRPr lang="en-US" dirty="0"/>
                    </a:p>
                  </a:txBody>
                  <a:tcPr marL="68580" marR="68580" marT="0" marB="0"/>
                </a:tc>
                <a:tc>
                  <a:txBody>
                    <a:bodyPr/>
                    <a:lstStyle/>
                    <a:p>
                      <a:pPr marL="0" marR="0" algn="l" defTabSz="457200" rtl="0" eaLnBrk="1" latinLnBrk="0" hangingPunct="1">
                        <a:spcBef>
                          <a:spcPts val="0"/>
                        </a:spcBef>
                        <a:spcAft>
                          <a:spcPts val="0"/>
                        </a:spcAft>
                      </a:pPr>
                      <a:r>
                        <a:rPr lang="en-US" sz="1800" kern="1200" dirty="0" smtClean="0">
                          <a:solidFill>
                            <a:schemeClr val="dk1"/>
                          </a:solidFill>
                          <a:effectLst/>
                          <a:latin typeface="+mn-lt"/>
                          <a:ea typeface="+mn-ea"/>
                          <a:cs typeface="+mn-cs"/>
                        </a:rPr>
                        <a:t>Add RWIS to the SSUG meeting.</a:t>
                      </a:r>
                      <a:endParaRPr lang="en-US" sz="1800" kern="1200" dirty="0">
                        <a:solidFill>
                          <a:schemeClr val="dk1"/>
                        </a:solidFill>
                        <a:effectLst/>
                        <a:latin typeface="+mn-lt"/>
                        <a:ea typeface="+mn-ea"/>
                        <a:cs typeface="+mn-cs"/>
                      </a:endParaRPr>
                    </a:p>
                  </a:txBody>
                  <a:tcPr marL="68580" marR="68580" marT="0" marB="0"/>
                </a:tc>
              </a:tr>
              <a:tr h="370840">
                <a:tc>
                  <a:txBody>
                    <a:bodyPr/>
                    <a:lstStyle/>
                    <a:p>
                      <a:r>
                        <a:rPr lang="en-US" smtClean="0"/>
                        <a:t>Derek Vollmer</a:t>
                      </a:r>
                      <a:endParaRPr lang="en-US" dirty="0"/>
                    </a:p>
                  </a:txBody>
                  <a:tcPr marL="68580" marR="68580" marT="0" marB="0"/>
                </a:tc>
                <a:tc>
                  <a:txBody>
                    <a:bodyPr/>
                    <a:lstStyle/>
                    <a:p>
                      <a:pPr marL="0" marR="0" algn="l" defTabSz="457200" rtl="0" eaLnBrk="1" latinLnBrk="0" hangingPunct="1">
                        <a:spcBef>
                          <a:spcPts val="0"/>
                        </a:spcBef>
                        <a:spcAft>
                          <a:spcPts val="0"/>
                        </a:spcAft>
                      </a:pPr>
                      <a:r>
                        <a:rPr lang="en-US" sz="1800" kern="1200" dirty="0" smtClean="0">
                          <a:solidFill>
                            <a:schemeClr val="dk1"/>
                          </a:solidFill>
                          <a:effectLst/>
                          <a:latin typeface="+mn-lt"/>
                          <a:ea typeface="+mn-ea"/>
                          <a:cs typeface="+mn-cs"/>
                        </a:rPr>
                        <a:t>Work on Concept of Operations for the Executive Notifications.</a:t>
                      </a:r>
                      <a:endParaRPr lang="en-US" sz="1800" kern="1200" dirty="0">
                        <a:solidFill>
                          <a:schemeClr val="dk1"/>
                        </a:solidFill>
                        <a:effectLst/>
                        <a:latin typeface="+mn-lt"/>
                        <a:ea typeface="+mn-ea"/>
                        <a:cs typeface="+mn-cs"/>
                      </a:endParaRPr>
                    </a:p>
                  </a:txBody>
                  <a:tcPr marL="68580" marR="68580" marT="0" marB="0"/>
                </a:tc>
              </a:tr>
              <a:tr h="370840">
                <a:tc>
                  <a:txBody>
                    <a:bodyPr/>
                    <a:lstStyle/>
                    <a:p>
                      <a:r>
                        <a:rPr lang="en-US" smtClean="0"/>
                        <a:t>Derek Vollmer</a:t>
                      </a:r>
                      <a:endParaRPr lang="en-US" dirty="0"/>
                    </a:p>
                  </a:txBody>
                  <a:tcPr marL="68580" marR="68580" marT="0" marB="0"/>
                </a:tc>
                <a:tc>
                  <a:txBody>
                    <a:bodyPr/>
                    <a:lstStyle/>
                    <a:p>
                      <a:pPr marL="0" marR="0" algn="l" defTabSz="457200" rtl="0" eaLnBrk="1" latinLnBrk="0" hangingPunct="1">
                        <a:spcBef>
                          <a:spcPts val="0"/>
                        </a:spcBef>
                        <a:spcAft>
                          <a:spcPts val="0"/>
                        </a:spcAft>
                      </a:pPr>
                      <a:r>
                        <a:rPr lang="en-US" sz="1800" kern="1200" dirty="0" smtClean="0">
                          <a:solidFill>
                            <a:schemeClr val="dk1"/>
                          </a:solidFill>
                          <a:effectLst/>
                          <a:latin typeface="+mn-lt"/>
                          <a:ea typeface="+mn-ea"/>
                          <a:cs typeface="+mn-cs"/>
                        </a:rPr>
                        <a:t>Provide the dates for the next releases of SunGuide.</a:t>
                      </a:r>
                      <a:endParaRPr lang="en-US" sz="1800" kern="1200" dirty="0">
                        <a:solidFill>
                          <a:schemeClr val="dk1"/>
                        </a:solidFill>
                        <a:effectLst/>
                        <a:latin typeface="+mn-lt"/>
                        <a:ea typeface="+mn-ea"/>
                        <a:cs typeface="+mn-cs"/>
                      </a:endParaRPr>
                    </a:p>
                  </a:txBody>
                  <a:tcPr marL="68580" marR="68580" marT="0" marB="0"/>
                </a:tc>
              </a:tr>
              <a:tr h="370840">
                <a:tc>
                  <a:txBody>
                    <a:bodyPr/>
                    <a:lstStyle/>
                    <a:p>
                      <a:r>
                        <a:rPr lang="en-US" smtClean="0"/>
                        <a:t>Derek Vollmer</a:t>
                      </a:r>
                      <a:endParaRPr lang="en-US" dirty="0"/>
                    </a:p>
                  </a:txBody>
                  <a:tcPr/>
                </a:tc>
                <a:tc>
                  <a:txBody>
                    <a:bodyPr/>
                    <a:lstStyle/>
                    <a:p>
                      <a:pPr marL="0" marR="0" algn="l" defTabSz="457200" rtl="0" eaLnBrk="1" latinLnBrk="0" hangingPunct="1">
                        <a:spcBef>
                          <a:spcPts val="0"/>
                        </a:spcBef>
                        <a:spcAft>
                          <a:spcPts val="0"/>
                        </a:spcAft>
                      </a:pPr>
                      <a:r>
                        <a:rPr lang="en-US" sz="1800" kern="1200" dirty="0" smtClean="0">
                          <a:solidFill>
                            <a:schemeClr val="dk1"/>
                          </a:solidFill>
                          <a:effectLst/>
                          <a:latin typeface="+mn-lt"/>
                          <a:ea typeface="+mn-ea"/>
                          <a:cs typeface="+mn-cs"/>
                        </a:rPr>
                        <a:t>Update the CMB process document the voting requirements section.</a:t>
                      </a:r>
                      <a:endParaRPr lang="en-US" sz="1800" kern="1200" dirty="0">
                        <a:solidFill>
                          <a:schemeClr val="dk1"/>
                        </a:solidFill>
                        <a:effectLst/>
                        <a:latin typeface="+mn-lt"/>
                        <a:ea typeface="+mn-ea"/>
                        <a:cs typeface="+mn-cs"/>
                      </a:endParaRPr>
                    </a:p>
                  </a:txBody>
                  <a:tcPr marL="68580" marR="68580" marT="0" marB="0"/>
                </a:tc>
              </a:tr>
              <a:tr h="370840">
                <a:tc>
                  <a:txBody>
                    <a:bodyPr/>
                    <a:lstStyle/>
                    <a:p>
                      <a:r>
                        <a:rPr lang="en-US" smtClean="0"/>
                        <a:t>Derek Vollmer</a:t>
                      </a:r>
                      <a:endParaRPr lang="en-US" dirty="0"/>
                    </a:p>
                  </a:txBody>
                  <a:tcPr/>
                </a:tc>
                <a:tc>
                  <a:txBody>
                    <a:bodyPr/>
                    <a:lstStyle/>
                    <a:p>
                      <a:pPr marL="0" marR="0" algn="l" defTabSz="457200" rtl="0" eaLnBrk="1" latinLnBrk="0" hangingPunct="1">
                        <a:spcBef>
                          <a:spcPts val="0"/>
                        </a:spcBef>
                        <a:spcAft>
                          <a:spcPts val="0"/>
                        </a:spcAft>
                      </a:pPr>
                      <a:r>
                        <a:rPr lang="en-US" sz="1800" kern="1200" dirty="0" smtClean="0">
                          <a:solidFill>
                            <a:schemeClr val="dk1"/>
                          </a:solidFill>
                          <a:effectLst/>
                          <a:latin typeface="+mn-lt"/>
                          <a:ea typeface="+mn-ea"/>
                          <a:cs typeface="+mn-cs"/>
                        </a:rPr>
                        <a:t>Keep the Districts in the loop on the architecture update process.</a:t>
                      </a:r>
                      <a:endParaRPr lang="en-US" sz="1800" kern="1200" dirty="0">
                        <a:solidFill>
                          <a:schemeClr val="dk1"/>
                        </a:solidFill>
                        <a:effectLst/>
                        <a:latin typeface="+mn-lt"/>
                        <a:ea typeface="+mn-ea"/>
                        <a:cs typeface="+mn-cs"/>
                      </a:endParaRPr>
                    </a:p>
                  </a:txBody>
                  <a:tcPr marL="68580" marR="68580" marT="0" marB="0"/>
                </a:tc>
              </a:tr>
              <a:tr h="370840">
                <a:tc>
                  <a:txBody>
                    <a:bodyPr/>
                    <a:lstStyle/>
                    <a:p>
                      <a:r>
                        <a:rPr lang="en-US" dirty="0" smtClean="0"/>
                        <a:t>Derek Vollmer</a:t>
                      </a:r>
                      <a:endParaRPr lang="en-US" dirty="0"/>
                    </a:p>
                  </a:txBody>
                  <a:tcPr/>
                </a:tc>
                <a:tc>
                  <a:txBody>
                    <a:bodyPr/>
                    <a:lstStyle/>
                    <a:p>
                      <a:pPr marL="0" marR="0" algn="l" defTabSz="457200" rtl="0" eaLnBrk="1" latinLnBrk="0" hangingPunct="1">
                        <a:spcBef>
                          <a:spcPts val="0"/>
                        </a:spcBef>
                        <a:spcAft>
                          <a:spcPts val="0"/>
                        </a:spcAft>
                      </a:pPr>
                      <a:r>
                        <a:rPr lang="en-US" sz="1800" kern="1200" dirty="0" smtClean="0">
                          <a:solidFill>
                            <a:schemeClr val="dk1"/>
                          </a:solidFill>
                          <a:effectLst/>
                          <a:latin typeface="+mn-lt"/>
                          <a:ea typeface="+mn-ea"/>
                          <a:cs typeface="+mn-cs"/>
                        </a:rPr>
                        <a:t>Send Eric Gordin the screen capture of the event headers.</a:t>
                      </a:r>
                      <a:endParaRPr lang="en-US" sz="18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09560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55171"/>
            <a:ext cx="10018713" cy="1752599"/>
          </a:xfrm>
        </p:spPr>
        <p:txBody>
          <a:bodyPr/>
          <a:lstStyle/>
          <a:p>
            <a:r>
              <a:rPr lang="en-US" dirty="0" smtClean="0"/>
              <a:t>Previous Meeting Action Items</a:t>
            </a:r>
            <a:endParaRPr lang="en-US" dirty="0"/>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dirty="0" smtClean="0"/>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62344255"/>
              </p:ext>
            </p:extLst>
          </p:nvPr>
        </p:nvGraphicFramePr>
        <p:xfrm>
          <a:off x="2403474" y="1702101"/>
          <a:ext cx="8128000" cy="1838960"/>
        </p:xfrm>
        <a:graphic>
          <a:graphicData uri="http://schemas.openxmlformats.org/drawingml/2006/table">
            <a:tbl>
              <a:tblPr firstRow="1" bandRow="1">
                <a:tableStyleId>{5C22544A-7EE6-4342-B048-85BDC9FD1C3A}</a:tableStyleId>
              </a:tblPr>
              <a:tblGrid>
                <a:gridCol w="1952171"/>
                <a:gridCol w="6175829"/>
              </a:tblGrid>
              <a:tr h="370840">
                <a:tc>
                  <a:txBody>
                    <a:bodyPr/>
                    <a:lstStyle/>
                    <a:p>
                      <a:r>
                        <a:rPr lang="en-US" dirty="0" smtClean="0"/>
                        <a:t>Owner</a:t>
                      </a:r>
                      <a:endParaRPr lang="en-US" dirty="0"/>
                    </a:p>
                  </a:txBody>
                  <a:tcPr/>
                </a:tc>
                <a:tc>
                  <a:txBody>
                    <a:bodyPr/>
                    <a:lstStyle/>
                    <a:p>
                      <a:r>
                        <a:rPr lang="en-US" dirty="0" smtClean="0"/>
                        <a:t>Action Item</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Derek Vollmer</a:t>
                      </a:r>
                      <a:endParaRPr lang="en-US" sz="1800" kern="1200" dirty="0">
                        <a:solidFill>
                          <a:schemeClr val="dk1"/>
                        </a:solidFill>
                        <a:latin typeface="+mn-lt"/>
                        <a:ea typeface="+mn-ea"/>
                        <a:cs typeface="+mn-cs"/>
                      </a:endParaRPr>
                    </a:p>
                  </a:txBody>
                  <a:tcPr/>
                </a:tc>
                <a:tc>
                  <a:txBody>
                    <a:bodyPr/>
                    <a:lstStyle/>
                    <a:p>
                      <a:pPr marL="0" marR="0" algn="l" defTabSz="457200" rtl="0" eaLnBrk="1" latinLnBrk="0" hangingPunct="1">
                        <a:spcBef>
                          <a:spcPts val="0"/>
                        </a:spcBef>
                        <a:spcAft>
                          <a:spcPts val="0"/>
                        </a:spcAft>
                      </a:pPr>
                      <a:r>
                        <a:rPr lang="en-US" sz="1800" kern="1200" dirty="0" smtClean="0">
                          <a:solidFill>
                            <a:schemeClr val="dk1"/>
                          </a:solidFill>
                          <a:latin typeface="+mn-lt"/>
                          <a:ea typeface="+mn-ea"/>
                          <a:cs typeface="+mn-cs"/>
                        </a:rPr>
                        <a:t>Send out the online vote for the event headers.</a:t>
                      </a:r>
                      <a:endParaRPr lang="en-US" sz="1800" kern="1200" dirty="0">
                        <a:solidFill>
                          <a:schemeClr val="dk1"/>
                        </a:solidFill>
                        <a:latin typeface="+mn-lt"/>
                        <a:ea typeface="+mn-ea"/>
                        <a:cs typeface="+mn-cs"/>
                      </a:endParaRPr>
                    </a:p>
                  </a:txBody>
                  <a:tcPr marL="68580" marR="68580" marT="0" marB="0"/>
                </a:tc>
              </a:tr>
              <a:tr h="370840">
                <a:tc>
                  <a:txBody>
                    <a:bodyPr/>
                    <a:lstStyle/>
                    <a:p>
                      <a:pPr marL="0" marR="0" algn="l" defTabSz="457200" rtl="0" eaLnBrk="1" latinLnBrk="0" hangingPunct="1">
                        <a:spcBef>
                          <a:spcPts val="0"/>
                        </a:spcBef>
                        <a:spcAft>
                          <a:spcPts val="0"/>
                        </a:spcAft>
                      </a:pPr>
                      <a:r>
                        <a:rPr lang="en-US" sz="1800" kern="1200" dirty="0" smtClean="0">
                          <a:solidFill>
                            <a:schemeClr val="dk1"/>
                          </a:solidFill>
                          <a:latin typeface="+mn-lt"/>
                          <a:ea typeface="+mn-ea"/>
                          <a:cs typeface="+mn-cs"/>
                        </a:rPr>
                        <a:t>Jeremy Dilmore</a:t>
                      </a:r>
                      <a:endParaRPr lang="en-US" sz="1800" kern="1200" dirty="0">
                        <a:solidFill>
                          <a:schemeClr val="dk1"/>
                        </a:solidFill>
                        <a:latin typeface="+mn-lt"/>
                        <a:ea typeface="+mn-ea"/>
                        <a:cs typeface="+mn-cs"/>
                      </a:endParaRPr>
                    </a:p>
                  </a:txBody>
                  <a:tcPr marL="68580" marR="68580" marT="0" marB="0"/>
                </a:tc>
                <a:tc>
                  <a:txBody>
                    <a:bodyPr/>
                    <a:lstStyle/>
                    <a:p>
                      <a:pPr marL="0" marR="0" algn="l" defTabSz="457200" rtl="0" eaLnBrk="1" latinLnBrk="0" hangingPunct="1">
                        <a:spcBef>
                          <a:spcPts val="0"/>
                        </a:spcBef>
                        <a:spcAft>
                          <a:spcPts val="0"/>
                        </a:spcAft>
                      </a:pPr>
                      <a:r>
                        <a:rPr lang="en-US" sz="1800" kern="1200" dirty="0" smtClean="0">
                          <a:solidFill>
                            <a:schemeClr val="dk1"/>
                          </a:solidFill>
                          <a:latin typeface="+mn-lt"/>
                          <a:ea typeface="+mn-ea"/>
                          <a:cs typeface="+mn-cs"/>
                        </a:rPr>
                        <a:t>Send information to Derek on the Roadway naming after receiving DTOE feedback.</a:t>
                      </a:r>
                      <a:endParaRPr lang="en-US" sz="1800" kern="1200" dirty="0">
                        <a:solidFill>
                          <a:schemeClr val="dk1"/>
                        </a:solidFill>
                        <a:latin typeface="+mn-lt"/>
                        <a:ea typeface="+mn-ea"/>
                        <a:cs typeface="+mn-cs"/>
                      </a:endParaRPr>
                    </a:p>
                  </a:txBody>
                  <a:tcPr marL="68580" marR="68580" marT="0" marB="0"/>
                </a:tc>
              </a:tr>
              <a:tr h="370840">
                <a:tc>
                  <a:txBody>
                    <a:bodyPr/>
                    <a:lstStyle/>
                    <a:p>
                      <a:pPr marL="0" marR="0" algn="l" defTabSz="457200" rtl="0" eaLnBrk="1" latinLnBrk="0" hangingPunct="1">
                        <a:spcBef>
                          <a:spcPts val="0"/>
                        </a:spcBef>
                        <a:spcAft>
                          <a:spcPts val="0"/>
                        </a:spcAft>
                      </a:pPr>
                      <a:r>
                        <a:rPr lang="en-US" sz="1800" kern="1200" dirty="0" smtClean="0">
                          <a:solidFill>
                            <a:schemeClr val="dk1"/>
                          </a:solidFill>
                          <a:latin typeface="+mn-lt"/>
                          <a:ea typeface="+mn-ea"/>
                          <a:cs typeface="+mn-cs"/>
                        </a:rPr>
                        <a:t>Chester Chandler</a:t>
                      </a:r>
                      <a:endParaRPr lang="en-US" sz="1800" kern="1200" dirty="0">
                        <a:solidFill>
                          <a:schemeClr val="dk1"/>
                        </a:solidFill>
                        <a:latin typeface="+mn-lt"/>
                        <a:ea typeface="+mn-ea"/>
                        <a:cs typeface="+mn-cs"/>
                      </a:endParaRPr>
                    </a:p>
                  </a:txBody>
                  <a:tcPr marL="68580" marR="68580" marT="0" marB="0"/>
                </a:tc>
                <a:tc>
                  <a:txBody>
                    <a:bodyPr/>
                    <a:lstStyle/>
                    <a:p>
                      <a:pPr marL="0" marR="0" algn="l" defTabSz="457200" rtl="0" eaLnBrk="1" latinLnBrk="0" hangingPunct="1">
                        <a:spcBef>
                          <a:spcPts val="0"/>
                        </a:spcBef>
                        <a:spcAft>
                          <a:spcPts val="0"/>
                        </a:spcAft>
                      </a:pPr>
                      <a:r>
                        <a:rPr lang="en-US" sz="1800" kern="1200" dirty="0" smtClean="0">
                          <a:solidFill>
                            <a:schemeClr val="dk1"/>
                          </a:solidFill>
                          <a:latin typeface="+mn-lt"/>
                          <a:ea typeface="+mn-ea"/>
                          <a:cs typeface="+mn-cs"/>
                        </a:rPr>
                        <a:t>Reach out to Alan El-</a:t>
                      </a:r>
                      <a:r>
                        <a:rPr lang="en-US" sz="1800" kern="1200" dirty="0" err="1" smtClean="0">
                          <a:solidFill>
                            <a:schemeClr val="dk1"/>
                          </a:solidFill>
                          <a:latin typeface="+mn-lt"/>
                          <a:ea typeface="+mn-ea"/>
                          <a:cs typeface="+mn-cs"/>
                        </a:rPr>
                        <a:t>Urfali</a:t>
                      </a:r>
                      <a:r>
                        <a:rPr lang="en-US" sz="1800" kern="1200" dirty="0" smtClean="0">
                          <a:solidFill>
                            <a:schemeClr val="dk1"/>
                          </a:solidFill>
                          <a:latin typeface="+mn-lt"/>
                          <a:ea typeface="+mn-ea"/>
                          <a:cs typeface="+mn-cs"/>
                        </a:rPr>
                        <a:t> about the RWIS developmental specification.</a:t>
                      </a:r>
                      <a:endParaRPr lang="en-US" sz="1800"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519710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smtClean="0"/>
              <a:t>SunGuide Software Update</a:t>
            </a:r>
            <a:endParaRPr lang="en-US" sz="5000" dirty="0"/>
          </a:p>
        </p:txBody>
      </p:sp>
      <p:sp>
        <p:nvSpPr>
          <p:cNvPr id="4" name="Subtitle 3"/>
          <p:cNvSpPr>
            <a:spLocks noGrp="1"/>
          </p:cNvSpPr>
          <p:nvPr>
            <p:ph type="subTitle" idx="1"/>
          </p:nvPr>
        </p:nvSpPr>
        <p:spPr>
          <a:xfrm>
            <a:off x="3175001" y="3996267"/>
            <a:ext cx="8328022" cy="1388534"/>
          </a:xfrm>
        </p:spPr>
        <p:txBody>
          <a:bodyPr/>
          <a:lstStyle/>
          <a:p>
            <a:r>
              <a:rPr lang="en-US" sz="3600" dirty="0" smtClean="0"/>
              <a:t>Derek Vollmer, P.E., FDOT</a:t>
            </a:r>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3" name="Date Placeholder 2"/>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r>
              <a:rPr lang="en-US" smtClean="0"/>
              <a:t>Change Management Board</a:t>
            </a:r>
            <a:endParaRPr lang="en-US" dirty="0" smtClean="0"/>
          </a:p>
        </p:txBody>
      </p:sp>
      <p:sp>
        <p:nvSpPr>
          <p:cNvPr id="9" name="Slide Number Placeholder 8"/>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78374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SunGuide Software Update</a:t>
            </a:r>
          </a:p>
        </p:txBody>
      </p:sp>
      <p:sp>
        <p:nvSpPr>
          <p:cNvPr id="3" name="Content Placeholder 2"/>
          <p:cNvSpPr>
            <a:spLocks noGrp="1"/>
          </p:cNvSpPr>
          <p:nvPr>
            <p:ph idx="1"/>
          </p:nvPr>
        </p:nvSpPr>
        <p:spPr>
          <a:xfrm>
            <a:off x="1484310" y="2090057"/>
            <a:ext cx="10018713" cy="3701143"/>
          </a:xfrm>
        </p:spPr>
        <p:txBody>
          <a:bodyPr>
            <a:normAutofit/>
          </a:bodyPr>
          <a:lstStyle/>
          <a:p>
            <a:r>
              <a:rPr lang="en-US" dirty="0"/>
              <a:t>Release 7.1 – released on Tuesday March 13, 2018</a:t>
            </a:r>
          </a:p>
          <a:p>
            <a:r>
              <a:rPr lang="en-US" dirty="0"/>
              <a:t>Developing Training slides</a:t>
            </a:r>
          </a:p>
          <a:p>
            <a:r>
              <a:rPr lang="en-US" dirty="0"/>
              <a:t>District 2 takes a leap of faith</a:t>
            </a:r>
          </a:p>
          <a:p>
            <a:pPr lvl="1"/>
            <a:r>
              <a:rPr lang="en-US" dirty="0"/>
              <a:t>Installed 7.1 week of March 5th</a:t>
            </a:r>
          </a:p>
          <a:p>
            <a:pPr lvl="1"/>
            <a:r>
              <a:rPr lang="en-US" dirty="0"/>
              <a:t>Discuss any issues discovered with the upgrade</a:t>
            </a:r>
          </a:p>
          <a:p>
            <a:pPr lvl="1"/>
            <a:endParaRPr lang="en-US" dirty="0"/>
          </a:p>
        </p:txBody>
      </p:sp>
      <p:sp>
        <p:nvSpPr>
          <p:cNvPr id="4" name="Date Placeholder 3"/>
          <p:cNvSpPr>
            <a:spLocks noGrp="1"/>
          </p:cNvSpPr>
          <p:nvPr>
            <p:ph type="dt" sz="half" idx="10"/>
          </p:nvPr>
        </p:nvSpPr>
        <p:spPr/>
        <p:txBody>
          <a:bodyPr/>
          <a:lstStyle/>
          <a:p>
            <a:r>
              <a:rPr lang="en-US" smtClean="0"/>
              <a:t>3/13/2018</a:t>
            </a:r>
            <a:endParaRPr lang="en-US" dirty="0"/>
          </a:p>
        </p:txBody>
      </p:sp>
      <p:sp>
        <p:nvSpPr>
          <p:cNvPr id="5" name="Footer Placeholder 4"/>
          <p:cNvSpPr>
            <a:spLocks noGrp="1"/>
          </p:cNvSpPr>
          <p:nvPr>
            <p:ph type="ftr" sz="quarter" idx="11"/>
          </p:nvPr>
        </p:nvSpPr>
        <p:spPr/>
        <p:txBody>
          <a:bodyPr/>
          <a:lstStyle/>
          <a:p>
            <a:pPr>
              <a:defRPr/>
            </a:pPr>
            <a:r>
              <a:rPr lang="en-US"/>
              <a:t>Change Management Board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32265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9995</TotalTime>
  <Words>2865</Words>
  <Application>Microsoft Office PowerPoint</Application>
  <PresentationFormat>Custom</PresentationFormat>
  <Paragraphs>559</Paragraphs>
  <Slides>55</Slides>
  <Notes>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Parallax</vt:lpstr>
      <vt:lpstr>Change Management Board Meeting</vt:lpstr>
      <vt:lpstr>Welcome and Call for Quorum</vt:lpstr>
      <vt:lpstr>Agenda</vt:lpstr>
      <vt:lpstr>Agenda</vt:lpstr>
      <vt:lpstr>Previous Meetings Recap and Action Items Review</vt:lpstr>
      <vt:lpstr>Previous Meeting Action Items</vt:lpstr>
      <vt:lpstr>Previous Meeting Action Items</vt:lpstr>
      <vt:lpstr>SunGuide Software Update</vt:lpstr>
      <vt:lpstr>SunGuide Software Update</vt:lpstr>
      <vt:lpstr>SunGuide Software Update</vt:lpstr>
      <vt:lpstr>SunGuide Software Update</vt:lpstr>
      <vt:lpstr>SunGuide Software Update</vt:lpstr>
      <vt:lpstr>Intersections in SunGuide</vt:lpstr>
      <vt:lpstr>Intersections in SunGuide</vt:lpstr>
      <vt:lpstr>Intersections in SunGuide</vt:lpstr>
      <vt:lpstr>Intersections in SunGuide</vt:lpstr>
      <vt:lpstr>Executive Notifications</vt:lpstr>
      <vt:lpstr>Executive Notifications</vt:lpstr>
      <vt:lpstr>Executive Notifications</vt:lpstr>
      <vt:lpstr>Truck Parking</vt:lpstr>
      <vt:lpstr>Truck Parking New Needs</vt:lpstr>
      <vt:lpstr>QUESTIONS? </vt:lpstr>
      <vt:lpstr>SunGuide and ICMS Integration </vt:lpstr>
      <vt:lpstr>Overview</vt:lpstr>
      <vt:lpstr>Why R-ICMS?</vt:lpstr>
      <vt:lpstr>Why SunGuide?</vt:lpstr>
      <vt:lpstr>ICMS Operations</vt:lpstr>
      <vt:lpstr>Users/Stakeholders</vt:lpstr>
      <vt:lpstr>Non-Recurring Congestion Workflow</vt:lpstr>
      <vt:lpstr>Diversion Route Recommendation</vt:lpstr>
      <vt:lpstr>SunGuide Software Changes Needed</vt:lpstr>
      <vt:lpstr>Cost &amp; Schedule</vt:lpstr>
      <vt:lpstr>QUESTIONS? (VOTE) </vt:lpstr>
      <vt:lpstr>RPG to Remove Error and  Out of Service DMS – 3747 (VOTE)</vt:lpstr>
      <vt:lpstr>RPG to Remove Error and  Out of Service DMS – 3747</vt:lpstr>
      <vt:lpstr>Cost &amp; Schedule</vt:lpstr>
      <vt:lpstr>QUESTIONS? (VOTE) </vt:lpstr>
      <vt:lpstr>Cloned ‘Disabled Vehicle’ Created as ‘Abandoned Vehicle’ – 3751  (VOTE)</vt:lpstr>
      <vt:lpstr>Cloned ‘Disabled Vehicle’ Created as ‘Abandoned Vehicle’ – 3751 </vt:lpstr>
      <vt:lpstr>Cost &amp; Schedule</vt:lpstr>
      <vt:lpstr>QUESTIONS? (VOTE)</vt:lpstr>
      <vt:lpstr>Updated Probe Vehicle Specifications </vt:lpstr>
      <vt:lpstr>Probe Detection Specification</vt:lpstr>
      <vt:lpstr>Probe Detection Specification</vt:lpstr>
      <vt:lpstr>Transportation Data and Analytics Needs</vt:lpstr>
      <vt:lpstr>Transportation Data and Analytics Needs</vt:lpstr>
      <vt:lpstr>SunGuide Software Needs</vt:lpstr>
      <vt:lpstr>SunGuide Software Needs</vt:lpstr>
      <vt:lpstr>Current Device Situation</vt:lpstr>
      <vt:lpstr>Questions</vt:lpstr>
      <vt:lpstr>Questions</vt:lpstr>
      <vt:lpstr>Questions</vt:lpstr>
      <vt:lpstr>QUESTIONS? </vt:lpstr>
      <vt:lpstr>Open Discussion</vt:lpstr>
      <vt:lpstr>Review Action Items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Board Meeting</dc:title>
  <dc:creator>Moser, Kelli</dc:creator>
  <cp:lastModifiedBy>John Hope</cp:lastModifiedBy>
  <cp:revision>380</cp:revision>
  <cp:lastPrinted>2017-08-16T17:26:59Z</cp:lastPrinted>
  <dcterms:created xsi:type="dcterms:W3CDTF">2014-08-07T17:38:39Z</dcterms:created>
  <dcterms:modified xsi:type="dcterms:W3CDTF">2018-03-12T15:43:15Z</dcterms:modified>
</cp:coreProperties>
</file>