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handoutMasterIdLst>
    <p:handoutMasterId r:id="rId158"/>
  </p:handoutMasterIdLst>
  <p:sldIdLst>
    <p:sldId id="256" r:id="rId2"/>
    <p:sldId id="257" r:id="rId3"/>
    <p:sldId id="258" r:id="rId4"/>
    <p:sldId id="403" r:id="rId5"/>
    <p:sldId id="259" r:id="rId6"/>
    <p:sldId id="260" r:id="rId7"/>
    <p:sldId id="261" r:id="rId8"/>
    <p:sldId id="393" r:id="rId9"/>
    <p:sldId id="262" r:id="rId10"/>
    <p:sldId id="263" r:id="rId11"/>
    <p:sldId id="264" r:id="rId12"/>
    <p:sldId id="394" r:id="rId13"/>
    <p:sldId id="395" r:id="rId14"/>
    <p:sldId id="397" r:id="rId15"/>
    <p:sldId id="398" r:id="rId16"/>
    <p:sldId id="396" r:id="rId17"/>
    <p:sldId id="265" r:id="rId18"/>
    <p:sldId id="399" r:id="rId19"/>
    <p:sldId id="266" r:id="rId20"/>
    <p:sldId id="267" r:id="rId21"/>
    <p:sldId id="268" r:id="rId22"/>
    <p:sldId id="270" r:id="rId23"/>
    <p:sldId id="269" r:id="rId24"/>
    <p:sldId id="271" r:id="rId25"/>
    <p:sldId id="272" r:id="rId26"/>
    <p:sldId id="273" r:id="rId27"/>
    <p:sldId id="274" r:id="rId28"/>
    <p:sldId id="400" r:id="rId29"/>
    <p:sldId id="411" r:id="rId30"/>
    <p:sldId id="275" r:id="rId31"/>
    <p:sldId id="276" r:id="rId32"/>
    <p:sldId id="277" r:id="rId33"/>
    <p:sldId id="406" r:id="rId34"/>
    <p:sldId id="278" r:id="rId35"/>
    <p:sldId id="279" r:id="rId36"/>
    <p:sldId id="281" r:id="rId37"/>
    <p:sldId id="282" r:id="rId38"/>
    <p:sldId id="283" r:id="rId39"/>
    <p:sldId id="284" r:id="rId40"/>
    <p:sldId id="285" r:id="rId41"/>
    <p:sldId id="286" r:id="rId42"/>
    <p:sldId id="287" r:id="rId43"/>
    <p:sldId id="288" r:id="rId44"/>
    <p:sldId id="289" r:id="rId45"/>
    <p:sldId id="290" r:id="rId46"/>
    <p:sldId id="291"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414"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401" r:id="rId75"/>
    <p:sldId id="405" r:id="rId76"/>
    <p:sldId id="402" r:id="rId77"/>
    <p:sldId id="319" r:id="rId78"/>
    <p:sldId id="320" r:id="rId79"/>
    <p:sldId id="321" r:id="rId80"/>
    <p:sldId id="407" r:id="rId81"/>
    <p:sldId id="322" r:id="rId82"/>
    <p:sldId id="323" r:id="rId83"/>
    <p:sldId id="324" r:id="rId84"/>
    <p:sldId id="325" r:id="rId85"/>
    <p:sldId id="326" r:id="rId86"/>
    <p:sldId id="327" r:id="rId87"/>
    <p:sldId id="328" r:id="rId88"/>
    <p:sldId id="329" r:id="rId89"/>
    <p:sldId id="330" r:id="rId90"/>
    <p:sldId id="412"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47" r:id="rId108"/>
    <p:sldId id="348" r:id="rId109"/>
    <p:sldId id="349" r:id="rId110"/>
    <p:sldId id="415" r:id="rId111"/>
    <p:sldId id="350" r:id="rId112"/>
    <p:sldId id="351" r:id="rId113"/>
    <p:sldId id="352" r:id="rId114"/>
    <p:sldId id="353" r:id="rId115"/>
    <p:sldId id="354" r:id="rId116"/>
    <p:sldId id="355" r:id="rId117"/>
    <p:sldId id="356" r:id="rId118"/>
    <p:sldId id="357" r:id="rId119"/>
    <p:sldId id="358" r:id="rId120"/>
    <p:sldId id="359" r:id="rId121"/>
    <p:sldId id="360" r:id="rId122"/>
    <p:sldId id="361" r:id="rId123"/>
    <p:sldId id="362" r:id="rId124"/>
    <p:sldId id="363" r:id="rId125"/>
    <p:sldId id="408" r:id="rId126"/>
    <p:sldId id="364" r:id="rId127"/>
    <p:sldId id="365" r:id="rId128"/>
    <p:sldId id="366" r:id="rId129"/>
    <p:sldId id="367" r:id="rId130"/>
    <p:sldId id="368" r:id="rId131"/>
    <p:sldId id="413" r:id="rId132"/>
    <p:sldId id="369" r:id="rId133"/>
    <p:sldId id="370" r:id="rId134"/>
    <p:sldId id="371" r:id="rId135"/>
    <p:sldId id="404" r:id="rId136"/>
    <p:sldId id="372" r:id="rId137"/>
    <p:sldId id="373" r:id="rId138"/>
    <p:sldId id="374" r:id="rId139"/>
    <p:sldId id="375" r:id="rId140"/>
    <p:sldId id="376" r:id="rId141"/>
    <p:sldId id="377" r:id="rId142"/>
    <p:sldId id="378" r:id="rId143"/>
    <p:sldId id="379" r:id="rId144"/>
    <p:sldId id="380" r:id="rId145"/>
    <p:sldId id="381" r:id="rId146"/>
    <p:sldId id="382" r:id="rId147"/>
    <p:sldId id="384" r:id="rId148"/>
    <p:sldId id="385" r:id="rId149"/>
    <p:sldId id="386" r:id="rId150"/>
    <p:sldId id="387" r:id="rId151"/>
    <p:sldId id="410" r:id="rId152"/>
    <p:sldId id="388" r:id="rId153"/>
    <p:sldId id="391" r:id="rId154"/>
    <p:sldId id="392" r:id="rId155"/>
    <p:sldId id="409" r:id="rId15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1" autoAdjust="0"/>
    <p:restoredTop sz="94660"/>
  </p:normalViewPr>
  <p:slideViewPr>
    <p:cSldViewPr snapToGrid="0">
      <p:cViewPr varScale="1">
        <p:scale>
          <a:sx n="78" d="100"/>
          <a:sy n="78" d="100"/>
        </p:scale>
        <p:origin x="162" y="7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eg"/><Relationship Id="rId1" Type="http://schemas.openxmlformats.org/officeDocument/2006/relationships/image" Target="../media/image7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eg"/><Relationship Id="rId1" Type="http://schemas.openxmlformats.org/officeDocument/2006/relationships/image" Target="../media/image7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C83D2-5F9D-4B4C-A370-F8413C281FF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C4E65D59-CB63-41E9-A128-DCD8DBD85A58}">
      <dgm:prSet phldrT="[Text]"/>
      <dgm:spPr>
        <a:solidFill>
          <a:schemeClr val="accent5">
            <a:lumMod val="75000"/>
          </a:schemeClr>
        </a:solidFill>
        <a:ln>
          <a:solidFill>
            <a:schemeClr val="tx1"/>
          </a:solidFill>
        </a:ln>
      </dgm:spPr>
      <dgm:t>
        <a:bodyPr/>
        <a:lstStyle/>
        <a:p>
          <a:r>
            <a:rPr lang="en-US" dirty="0"/>
            <a:t>FDOT</a:t>
          </a:r>
        </a:p>
      </dgm:t>
    </dgm:pt>
    <dgm:pt modelId="{0BB4A16D-4EF7-427B-9C89-446B6142AE3F}" type="parTrans" cxnId="{24502520-DBFB-40BB-AC28-0A57544F0060}">
      <dgm:prSet/>
      <dgm:spPr/>
      <dgm:t>
        <a:bodyPr/>
        <a:lstStyle/>
        <a:p>
          <a:endParaRPr lang="en-US"/>
        </a:p>
      </dgm:t>
    </dgm:pt>
    <dgm:pt modelId="{850603B7-42BC-4AFD-9E4C-06680DAEAD64}" type="sibTrans" cxnId="{24502520-DBFB-40BB-AC28-0A57544F0060}">
      <dgm:prSet/>
      <dgm:spPr>
        <a:solidFill>
          <a:schemeClr val="accent5">
            <a:lumMod val="75000"/>
          </a:schemeClr>
        </a:solidFill>
      </dgm:spPr>
      <dgm:t>
        <a:bodyPr/>
        <a:lstStyle/>
        <a:p>
          <a:endParaRPr lang="en-US"/>
        </a:p>
      </dgm:t>
    </dgm:pt>
    <dgm:pt modelId="{41B30342-D2FA-43F9-A930-24D606A8693C}">
      <dgm:prSet phldrT="[Text]"/>
      <dgm:spPr>
        <a:solidFill>
          <a:schemeClr val="accent5">
            <a:lumMod val="40000"/>
            <a:lumOff val="60000"/>
          </a:schemeClr>
        </a:solidFill>
        <a:ln>
          <a:solidFill>
            <a:schemeClr val="tx1"/>
          </a:solidFill>
        </a:ln>
      </dgm:spPr>
      <dgm:t>
        <a:bodyPr/>
        <a:lstStyle/>
        <a:p>
          <a:r>
            <a:rPr lang="en-US" dirty="0"/>
            <a:t>Local Agency</a:t>
          </a:r>
        </a:p>
      </dgm:t>
    </dgm:pt>
    <dgm:pt modelId="{5B0D9ED9-9303-4145-B608-ADE8A90A744F}" type="parTrans" cxnId="{6C8B6264-98B8-4B27-9AC7-DD8A03B117D1}">
      <dgm:prSet/>
      <dgm:spPr/>
      <dgm:t>
        <a:bodyPr/>
        <a:lstStyle/>
        <a:p>
          <a:endParaRPr lang="en-US"/>
        </a:p>
      </dgm:t>
    </dgm:pt>
    <dgm:pt modelId="{9845CE95-7B49-472D-BDCB-CA8AEC2309CC}" type="sibTrans" cxnId="{6C8B6264-98B8-4B27-9AC7-DD8A03B117D1}">
      <dgm:prSet/>
      <dgm:spPr>
        <a:solidFill>
          <a:schemeClr val="accent5">
            <a:lumMod val="20000"/>
            <a:lumOff val="80000"/>
          </a:schemeClr>
        </a:solidFill>
      </dgm:spPr>
      <dgm:t>
        <a:bodyPr/>
        <a:lstStyle/>
        <a:p>
          <a:endParaRPr lang="en-US"/>
        </a:p>
      </dgm:t>
    </dgm:pt>
    <dgm:pt modelId="{5B7BCCA4-43AB-43F3-9919-D7E6EF44979D}">
      <dgm:prSet phldrT="[Text]"/>
      <dgm:spPr>
        <a:ln>
          <a:solidFill>
            <a:schemeClr val="tx1"/>
          </a:solidFill>
        </a:ln>
      </dgm:spPr>
      <dgm:t>
        <a:bodyPr/>
        <a:lstStyle/>
        <a:p>
          <a:r>
            <a:rPr lang="en-US" dirty="0"/>
            <a:t>Prime Contractor</a:t>
          </a:r>
        </a:p>
      </dgm:t>
    </dgm:pt>
    <dgm:pt modelId="{66C26CB4-BBCE-45D9-969F-B1DB1A7D212D}" type="parTrans" cxnId="{D34C150A-BDE7-462B-A8AD-B85270593EE6}">
      <dgm:prSet/>
      <dgm:spPr/>
      <dgm:t>
        <a:bodyPr/>
        <a:lstStyle/>
        <a:p>
          <a:endParaRPr lang="en-US"/>
        </a:p>
      </dgm:t>
    </dgm:pt>
    <dgm:pt modelId="{44B38AFA-7266-48DC-873E-C87F741C8D80}" type="sibTrans" cxnId="{D34C150A-BDE7-462B-A8AD-B85270593EE6}">
      <dgm:prSet/>
      <dgm:spPr/>
      <dgm:t>
        <a:bodyPr/>
        <a:lstStyle/>
        <a:p>
          <a:endParaRPr lang="en-US"/>
        </a:p>
      </dgm:t>
    </dgm:pt>
    <dgm:pt modelId="{661F54B8-5AF8-46D8-B6D2-7AC382D17856}">
      <dgm:prSet phldrT="[Text]"/>
      <dgm:spPr>
        <a:solidFill>
          <a:schemeClr val="tx2">
            <a:lumMod val="40000"/>
            <a:lumOff val="60000"/>
          </a:schemeClr>
        </a:solidFill>
        <a:ln>
          <a:solidFill>
            <a:schemeClr val="tx1"/>
          </a:solidFill>
        </a:ln>
      </dgm:spPr>
      <dgm:t>
        <a:bodyPr/>
        <a:lstStyle/>
        <a:p>
          <a:r>
            <a:rPr lang="en-US" dirty="0"/>
            <a:t>Sub-Contractor</a:t>
          </a:r>
        </a:p>
      </dgm:t>
    </dgm:pt>
    <dgm:pt modelId="{5D8277CD-E73B-4119-BADF-634F0A40EA6D}" type="parTrans" cxnId="{DB3A73EC-487F-404C-9D9F-02E3E3A14D82}">
      <dgm:prSet/>
      <dgm:spPr/>
      <dgm:t>
        <a:bodyPr/>
        <a:lstStyle/>
        <a:p>
          <a:endParaRPr lang="en-US"/>
        </a:p>
      </dgm:t>
    </dgm:pt>
    <dgm:pt modelId="{CDACBC72-D272-4868-96BA-9868075A95B7}" type="sibTrans" cxnId="{DB3A73EC-487F-404C-9D9F-02E3E3A14D82}">
      <dgm:prSet/>
      <dgm:spPr/>
      <dgm:t>
        <a:bodyPr/>
        <a:lstStyle/>
        <a:p>
          <a:endParaRPr lang="en-US"/>
        </a:p>
      </dgm:t>
    </dgm:pt>
    <dgm:pt modelId="{E1D22974-25AC-4408-8ABA-BBC59AEB796B}">
      <dgm:prSet/>
      <dgm:spPr>
        <a:solidFill>
          <a:schemeClr val="accent1">
            <a:lumMod val="50000"/>
          </a:schemeClr>
        </a:solidFill>
        <a:ln>
          <a:solidFill>
            <a:schemeClr val="tx1"/>
          </a:solidFill>
        </a:ln>
      </dgm:spPr>
      <dgm:t>
        <a:bodyPr/>
        <a:lstStyle/>
        <a:p>
          <a:r>
            <a:rPr lang="en-US" dirty="0"/>
            <a:t>FHWA</a:t>
          </a:r>
        </a:p>
      </dgm:t>
    </dgm:pt>
    <dgm:pt modelId="{DAE94B41-8371-4813-B3EA-82C8A9C2EAFB}" type="parTrans" cxnId="{5283BA11-4892-4E4B-A083-F70BB6D4A13C}">
      <dgm:prSet/>
      <dgm:spPr/>
      <dgm:t>
        <a:bodyPr/>
        <a:lstStyle/>
        <a:p>
          <a:endParaRPr lang="en-US"/>
        </a:p>
      </dgm:t>
    </dgm:pt>
    <dgm:pt modelId="{94181164-9E8E-4E77-9BC6-DC8AF4F8EE18}" type="sibTrans" cxnId="{5283BA11-4892-4E4B-A083-F70BB6D4A13C}">
      <dgm:prSet/>
      <dgm:spPr>
        <a:solidFill>
          <a:schemeClr val="accent5">
            <a:lumMod val="50000"/>
          </a:schemeClr>
        </a:solidFill>
      </dgm:spPr>
      <dgm:t>
        <a:bodyPr/>
        <a:lstStyle/>
        <a:p>
          <a:endParaRPr lang="en-US"/>
        </a:p>
      </dgm:t>
    </dgm:pt>
    <dgm:pt modelId="{170A0C91-3B3F-4E51-B433-5434AC28BB5A}" type="pres">
      <dgm:prSet presAssocID="{8D4C83D2-5F9D-4B4C-A370-F8413C281FF2}" presName="linearFlow" presStyleCnt="0">
        <dgm:presLayoutVars>
          <dgm:resizeHandles val="exact"/>
        </dgm:presLayoutVars>
      </dgm:prSet>
      <dgm:spPr/>
    </dgm:pt>
    <dgm:pt modelId="{F72B9C65-80D6-4E84-9D87-142C5CFF950F}" type="pres">
      <dgm:prSet presAssocID="{E1D22974-25AC-4408-8ABA-BBC59AEB796B}" presName="node" presStyleLbl="node1" presStyleIdx="0" presStyleCnt="5">
        <dgm:presLayoutVars>
          <dgm:bulletEnabled val="1"/>
        </dgm:presLayoutVars>
      </dgm:prSet>
      <dgm:spPr/>
    </dgm:pt>
    <dgm:pt modelId="{34E3BD3B-C8F4-409C-8BE1-D14D88542F35}" type="pres">
      <dgm:prSet presAssocID="{94181164-9E8E-4E77-9BC6-DC8AF4F8EE18}" presName="sibTrans" presStyleLbl="sibTrans2D1" presStyleIdx="0" presStyleCnt="4"/>
      <dgm:spPr/>
    </dgm:pt>
    <dgm:pt modelId="{D34B4660-07D9-4CED-9A44-AE7FEC6629DF}" type="pres">
      <dgm:prSet presAssocID="{94181164-9E8E-4E77-9BC6-DC8AF4F8EE18}" presName="connectorText" presStyleLbl="sibTrans2D1" presStyleIdx="0" presStyleCnt="4"/>
      <dgm:spPr/>
    </dgm:pt>
    <dgm:pt modelId="{6A030A17-FC5B-4D7C-866B-4615B5E35997}" type="pres">
      <dgm:prSet presAssocID="{C4E65D59-CB63-41E9-A128-DCD8DBD85A58}" presName="node" presStyleLbl="node1" presStyleIdx="1" presStyleCnt="5">
        <dgm:presLayoutVars>
          <dgm:bulletEnabled val="1"/>
        </dgm:presLayoutVars>
      </dgm:prSet>
      <dgm:spPr/>
    </dgm:pt>
    <dgm:pt modelId="{AE1F4FB3-E2B7-4CEA-B399-A9E87D88C7D8}" type="pres">
      <dgm:prSet presAssocID="{850603B7-42BC-4AFD-9E4C-06680DAEAD64}" presName="sibTrans" presStyleLbl="sibTrans2D1" presStyleIdx="1" presStyleCnt="4"/>
      <dgm:spPr/>
    </dgm:pt>
    <dgm:pt modelId="{08A02428-4A3E-4447-AB7A-A8ECAB57AA85}" type="pres">
      <dgm:prSet presAssocID="{850603B7-42BC-4AFD-9E4C-06680DAEAD64}" presName="connectorText" presStyleLbl="sibTrans2D1" presStyleIdx="1" presStyleCnt="4"/>
      <dgm:spPr/>
    </dgm:pt>
    <dgm:pt modelId="{0DA86BC3-7E87-4BE2-8D3D-0F2E374A2ADE}" type="pres">
      <dgm:prSet presAssocID="{41B30342-D2FA-43F9-A930-24D606A8693C}" presName="node" presStyleLbl="node1" presStyleIdx="2" presStyleCnt="5">
        <dgm:presLayoutVars>
          <dgm:bulletEnabled val="1"/>
        </dgm:presLayoutVars>
      </dgm:prSet>
      <dgm:spPr/>
    </dgm:pt>
    <dgm:pt modelId="{956415CD-CACE-45E1-A2C2-F1D1EAFA1188}" type="pres">
      <dgm:prSet presAssocID="{9845CE95-7B49-472D-BDCB-CA8AEC2309CC}" presName="sibTrans" presStyleLbl="sibTrans2D1" presStyleIdx="2" presStyleCnt="4"/>
      <dgm:spPr/>
    </dgm:pt>
    <dgm:pt modelId="{DE183FFA-72CE-487D-BEA2-6BE79A7ED428}" type="pres">
      <dgm:prSet presAssocID="{9845CE95-7B49-472D-BDCB-CA8AEC2309CC}" presName="connectorText" presStyleLbl="sibTrans2D1" presStyleIdx="2" presStyleCnt="4"/>
      <dgm:spPr/>
    </dgm:pt>
    <dgm:pt modelId="{1DE3A80F-A3F3-47D9-9383-9C9BCAB67D4E}" type="pres">
      <dgm:prSet presAssocID="{5B7BCCA4-43AB-43F3-9919-D7E6EF44979D}" presName="node" presStyleLbl="node1" presStyleIdx="3" presStyleCnt="5">
        <dgm:presLayoutVars>
          <dgm:bulletEnabled val="1"/>
        </dgm:presLayoutVars>
      </dgm:prSet>
      <dgm:spPr/>
    </dgm:pt>
    <dgm:pt modelId="{5D14AA68-67B5-4AD5-AC61-D706FF50C007}" type="pres">
      <dgm:prSet presAssocID="{44B38AFA-7266-48DC-873E-C87F741C8D80}" presName="sibTrans" presStyleLbl="sibTrans2D1" presStyleIdx="3" presStyleCnt="4"/>
      <dgm:spPr/>
    </dgm:pt>
    <dgm:pt modelId="{3D2596CE-FC2D-4A7D-9696-40D6A1908414}" type="pres">
      <dgm:prSet presAssocID="{44B38AFA-7266-48DC-873E-C87F741C8D80}" presName="connectorText" presStyleLbl="sibTrans2D1" presStyleIdx="3" presStyleCnt="4"/>
      <dgm:spPr/>
    </dgm:pt>
    <dgm:pt modelId="{0017A348-A3C2-4A16-8650-FBE0CC4154EC}" type="pres">
      <dgm:prSet presAssocID="{661F54B8-5AF8-46D8-B6D2-7AC382D17856}" presName="node" presStyleLbl="node1" presStyleIdx="4" presStyleCnt="5">
        <dgm:presLayoutVars>
          <dgm:bulletEnabled val="1"/>
        </dgm:presLayoutVars>
      </dgm:prSet>
      <dgm:spPr/>
    </dgm:pt>
  </dgm:ptLst>
  <dgm:cxnLst>
    <dgm:cxn modelId="{A6257605-8CC9-486E-8ABF-2A3CE1332B01}" type="presOf" srcId="{9845CE95-7B49-472D-BDCB-CA8AEC2309CC}" destId="{DE183FFA-72CE-487D-BEA2-6BE79A7ED428}" srcOrd="1" destOrd="0" presId="urn:microsoft.com/office/officeart/2005/8/layout/process2"/>
    <dgm:cxn modelId="{D34C150A-BDE7-462B-A8AD-B85270593EE6}" srcId="{8D4C83D2-5F9D-4B4C-A370-F8413C281FF2}" destId="{5B7BCCA4-43AB-43F3-9919-D7E6EF44979D}" srcOrd="3" destOrd="0" parTransId="{66C26CB4-BBCE-45D9-969F-B1DB1A7D212D}" sibTransId="{44B38AFA-7266-48DC-873E-C87F741C8D80}"/>
    <dgm:cxn modelId="{5283BA11-4892-4E4B-A083-F70BB6D4A13C}" srcId="{8D4C83D2-5F9D-4B4C-A370-F8413C281FF2}" destId="{E1D22974-25AC-4408-8ABA-BBC59AEB796B}" srcOrd="0" destOrd="0" parTransId="{DAE94B41-8371-4813-B3EA-82C8A9C2EAFB}" sibTransId="{94181164-9E8E-4E77-9BC6-DC8AF4F8EE18}"/>
    <dgm:cxn modelId="{24502520-DBFB-40BB-AC28-0A57544F0060}" srcId="{8D4C83D2-5F9D-4B4C-A370-F8413C281FF2}" destId="{C4E65D59-CB63-41E9-A128-DCD8DBD85A58}" srcOrd="1" destOrd="0" parTransId="{0BB4A16D-4EF7-427B-9C89-446B6142AE3F}" sibTransId="{850603B7-42BC-4AFD-9E4C-06680DAEAD64}"/>
    <dgm:cxn modelId="{C8230E22-9069-4971-974D-C03E305762AC}" type="presOf" srcId="{850603B7-42BC-4AFD-9E4C-06680DAEAD64}" destId="{AE1F4FB3-E2B7-4CEA-B399-A9E87D88C7D8}" srcOrd="0" destOrd="0" presId="urn:microsoft.com/office/officeart/2005/8/layout/process2"/>
    <dgm:cxn modelId="{2E881E36-8438-427B-8E60-1F97A78CF18C}" type="presOf" srcId="{41B30342-D2FA-43F9-A930-24D606A8693C}" destId="{0DA86BC3-7E87-4BE2-8D3D-0F2E374A2ADE}" srcOrd="0" destOrd="0" presId="urn:microsoft.com/office/officeart/2005/8/layout/process2"/>
    <dgm:cxn modelId="{6C8B6264-98B8-4B27-9AC7-DD8A03B117D1}" srcId="{8D4C83D2-5F9D-4B4C-A370-F8413C281FF2}" destId="{41B30342-D2FA-43F9-A930-24D606A8693C}" srcOrd="2" destOrd="0" parTransId="{5B0D9ED9-9303-4145-B608-ADE8A90A744F}" sibTransId="{9845CE95-7B49-472D-BDCB-CA8AEC2309CC}"/>
    <dgm:cxn modelId="{B74BB26B-57EA-4D7E-912B-BEC281C65DC7}" type="presOf" srcId="{9845CE95-7B49-472D-BDCB-CA8AEC2309CC}" destId="{956415CD-CACE-45E1-A2C2-F1D1EAFA1188}" srcOrd="0" destOrd="0" presId="urn:microsoft.com/office/officeart/2005/8/layout/process2"/>
    <dgm:cxn modelId="{20D86359-C97F-48DE-9A29-82A10B8991C3}" type="presOf" srcId="{C4E65D59-CB63-41E9-A128-DCD8DBD85A58}" destId="{6A030A17-FC5B-4D7C-866B-4615B5E35997}" srcOrd="0" destOrd="0" presId="urn:microsoft.com/office/officeart/2005/8/layout/process2"/>
    <dgm:cxn modelId="{5A4A057C-7943-40EA-8DF7-BDC352FB7EC8}" type="presOf" srcId="{44B38AFA-7266-48DC-873E-C87F741C8D80}" destId="{5D14AA68-67B5-4AD5-AC61-D706FF50C007}" srcOrd="0" destOrd="0" presId="urn:microsoft.com/office/officeart/2005/8/layout/process2"/>
    <dgm:cxn modelId="{26BEEB7C-5311-446D-BA0E-05098E582A17}" type="presOf" srcId="{8D4C83D2-5F9D-4B4C-A370-F8413C281FF2}" destId="{170A0C91-3B3F-4E51-B433-5434AC28BB5A}" srcOrd="0" destOrd="0" presId="urn:microsoft.com/office/officeart/2005/8/layout/process2"/>
    <dgm:cxn modelId="{83BCCA89-55CE-4F34-9EB2-8195135F6CDB}" type="presOf" srcId="{850603B7-42BC-4AFD-9E4C-06680DAEAD64}" destId="{08A02428-4A3E-4447-AB7A-A8ECAB57AA85}" srcOrd="1" destOrd="0" presId="urn:microsoft.com/office/officeart/2005/8/layout/process2"/>
    <dgm:cxn modelId="{854A4A8E-6AE7-4F48-8B34-71F26FD4B6A2}" type="presOf" srcId="{44B38AFA-7266-48DC-873E-C87F741C8D80}" destId="{3D2596CE-FC2D-4A7D-9696-40D6A1908414}" srcOrd="1" destOrd="0" presId="urn:microsoft.com/office/officeart/2005/8/layout/process2"/>
    <dgm:cxn modelId="{A70F00A7-8835-4812-AD83-CAB50DD01C8B}" type="presOf" srcId="{661F54B8-5AF8-46D8-B6D2-7AC382D17856}" destId="{0017A348-A3C2-4A16-8650-FBE0CC4154EC}" srcOrd="0" destOrd="0" presId="urn:microsoft.com/office/officeart/2005/8/layout/process2"/>
    <dgm:cxn modelId="{95D160B4-AE2C-47FB-8AB8-AC3A71D1DA5A}" type="presOf" srcId="{94181164-9E8E-4E77-9BC6-DC8AF4F8EE18}" destId="{34E3BD3B-C8F4-409C-8BE1-D14D88542F35}" srcOrd="0" destOrd="0" presId="urn:microsoft.com/office/officeart/2005/8/layout/process2"/>
    <dgm:cxn modelId="{6E3D55BB-4EB0-4661-9830-D1C1F562FFEF}" type="presOf" srcId="{94181164-9E8E-4E77-9BC6-DC8AF4F8EE18}" destId="{D34B4660-07D9-4CED-9A44-AE7FEC6629DF}" srcOrd="1" destOrd="0" presId="urn:microsoft.com/office/officeart/2005/8/layout/process2"/>
    <dgm:cxn modelId="{AE42E5C6-6FA2-4A04-96B9-A822883472B9}" type="presOf" srcId="{5B7BCCA4-43AB-43F3-9919-D7E6EF44979D}" destId="{1DE3A80F-A3F3-47D9-9383-9C9BCAB67D4E}" srcOrd="0" destOrd="0" presId="urn:microsoft.com/office/officeart/2005/8/layout/process2"/>
    <dgm:cxn modelId="{DB3A73EC-487F-404C-9D9F-02E3E3A14D82}" srcId="{8D4C83D2-5F9D-4B4C-A370-F8413C281FF2}" destId="{661F54B8-5AF8-46D8-B6D2-7AC382D17856}" srcOrd="4" destOrd="0" parTransId="{5D8277CD-E73B-4119-BADF-634F0A40EA6D}" sibTransId="{CDACBC72-D272-4868-96BA-9868075A95B7}"/>
    <dgm:cxn modelId="{D34B47EE-EB7B-4140-B45A-56E6B45E6FC7}" type="presOf" srcId="{E1D22974-25AC-4408-8ABA-BBC59AEB796B}" destId="{F72B9C65-80D6-4E84-9D87-142C5CFF950F}" srcOrd="0" destOrd="0" presId="urn:microsoft.com/office/officeart/2005/8/layout/process2"/>
    <dgm:cxn modelId="{8AB178E1-B898-4E84-AC95-56086F7DFE9D}" type="presParOf" srcId="{170A0C91-3B3F-4E51-B433-5434AC28BB5A}" destId="{F72B9C65-80D6-4E84-9D87-142C5CFF950F}" srcOrd="0" destOrd="0" presId="urn:microsoft.com/office/officeart/2005/8/layout/process2"/>
    <dgm:cxn modelId="{AA8F8A7E-1DCD-4543-9B0B-870686C03F7F}" type="presParOf" srcId="{170A0C91-3B3F-4E51-B433-5434AC28BB5A}" destId="{34E3BD3B-C8F4-409C-8BE1-D14D88542F35}" srcOrd="1" destOrd="0" presId="urn:microsoft.com/office/officeart/2005/8/layout/process2"/>
    <dgm:cxn modelId="{FA8F8D2A-C3FD-44A2-919E-51952D5E2996}" type="presParOf" srcId="{34E3BD3B-C8F4-409C-8BE1-D14D88542F35}" destId="{D34B4660-07D9-4CED-9A44-AE7FEC6629DF}" srcOrd="0" destOrd="0" presId="urn:microsoft.com/office/officeart/2005/8/layout/process2"/>
    <dgm:cxn modelId="{6151EDAB-7FB2-41DF-96F5-70C18801B97E}" type="presParOf" srcId="{170A0C91-3B3F-4E51-B433-5434AC28BB5A}" destId="{6A030A17-FC5B-4D7C-866B-4615B5E35997}" srcOrd="2" destOrd="0" presId="urn:microsoft.com/office/officeart/2005/8/layout/process2"/>
    <dgm:cxn modelId="{B0B3B319-E09E-47EA-98A3-C735D0131644}" type="presParOf" srcId="{170A0C91-3B3F-4E51-B433-5434AC28BB5A}" destId="{AE1F4FB3-E2B7-4CEA-B399-A9E87D88C7D8}" srcOrd="3" destOrd="0" presId="urn:microsoft.com/office/officeart/2005/8/layout/process2"/>
    <dgm:cxn modelId="{16352536-DA42-472F-B84F-C3097DB06EA8}" type="presParOf" srcId="{AE1F4FB3-E2B7-4CEA-B399-A9E87D88C7D8}" destId="{08A02428-4A3E-4447-AB7A-A8ECAB57AA85}" srcOrd="0" destOrd="0" presId="urn:microsoft.com/office/officeart/2005/8/layout/process2"/>
    <dgm:cxn modelId="{B42402A6-DF92-4ECC-A8FF-FD05851983E5}" type="presParOf" srcId="{170A0C91-3B3F-4E51-B433-5434AC28BB5A}" destId="{0DA86BC3-7E87-4BE2-8D3D-0F2E374A2ADE}" srcOrd="4" destOrd="0" presId="urn:microsoft.com/office/officeart/2005/8/layout/process2"/>
    <dgm:cxn modelId="{0ED7AAEA-24C9-40BE-B0E4-B3A67545B4AC}" type="presParOf" srcId="{170A0C91-3B3F-4E51-B433-5434AC28BB5A}" destId="{956415CD-CACE-45E1-A2C2-F1D1EAFA1188}" srcOrd="5" destOrd="0" presId="urn:microsoft.com/office/officeart/2005/8/layout/process2"/>
    <dgm:cxn modelId="{0672604B-316C-4502-B765-48986F39B544}" type="presParOf" srcId="{956415CD-CACE-45E1-A2C2-F1D1EAFA1188}" destId="{DE183FFA-72CE-487D-BEA2-6BE79A7ED428}" srcOrd="0" destOrd="0" presId="urn:microsoft.com/office/officeart/2005/8/layout/process2"/>
    <dgm:cxn modelId="{4C6E0CD3-F550-46EB-BF6B-DF58A1B52618}" type="presParOf" srcId="{170A0C91-3B3F-4E51-B433-5434AC28BB5A}" destId="{1DE3A80F-A3F3-47D9-9383-9C9BCAB67D4E}" srcOrd="6" destOrd="0" presId="urn:microsoft.com/office/officeart/2005/8/layout/process2"/>
    <dgm:cxn modelId="{9C62AFE3-6CF7-4782-801A-D90C0BBA343F}" type="presParOf" srcId="{170A0C91-3B3F-4E51-B433-5434AC28BB5A}" destId="{5D14AA68-67B5-4AD5-AC61-D706FF50C007}" srcOrd="7" destOrd="0" presId="urn:microsoft.com/office/officeart/2005/8/layout/process2"/>
    <dgm:cxn modelId="{3A8BA2E3-C51A-467C-BB2A-87ADE921E230}" type="presParOf" srcId="{5D14AA68-67B5-4AD5-AC61-D706FF50C007}" destId="{3D2596CE-FC2D-4A7D-9696-40D6A1908414}" srcOrd="0" destOrd="0" presId="urn:microsoft.com/office/officeart/2005/8/layout/process2"/>
    <dgm:cxn modelId="{E8501CD1-0109-4119-AE38-7CCC48027961}" type="presParOf" srcId="{170A0C91-3B3F-4E51-B433-5434AC28BB5A}" destId="{0017A348-A3C2-4A16-8650-FBE0CC4154EC}"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979F8E-E6BB-44FE-99C3-381D7656EB39}" type="doc">
      <dgm:prSet loTypeId="urn:microsoft.com/office/officeart/2005/8/layout/process1" loCatId="process" qsTypeId="urn:microsoft.com/office/officeart/2005/8/quickstyle/3d1" qsCatId="3D" csTypeId="urn:microsoft.com/office/officeart/2005/8/colors/accent1_2" csCatId="accent1" phldr="1"/>
      <dgm:spPr/>
    </dgm:pt>
    <dgm:pt modelId="{D3951308-889F-4436-827F-5B986F4077DD}">
      <dgm:prSet phldrT="[Text]"/>
      <dgm:spPr/>
      <dgm:t>
        <a:bodyPr/>
        <a:lstStyle/>
        <a:p>
          <a:r>
            <a:rPr lang="en-US" dirty="0"/>
            <a:t>Contractor submits request thru Classification Request Manager</a:t>
          </a:r>
        </a:p>
      </dgm:t>
    </dgm:pt>
    <dgm:pt modelId="{1ED405A9-F867-4A0A-B590-30757F09932D}" type="parTrans" cxnId="{CA1B115A-F5C3-40C8-B921-9EE17F948359}">
      <dgm:prSet/>
      <dgm:spPr/>
      <dgm:t>
        <a:bodyPr/>
        <a:lstStyle/>
        <a:p>
          <a:endParaRPr lang="en-US"/>
        </a:p>
      </dgm:t>
    </dgm:pt>
    <dgm:pt modelId="{CD585980-0C00-4C6E-8C4B-389F7361D693}" type="sibTrans" cxnId="{CA1B115A-F5C3-40C8-B921-9EE17F948359}">
      <dgm:prSet/>
      <dgm:spPr/>
      <dgm:t>
        <a:bodyPr/>
        <a:lstStyle/>
        <a:p>
          <a:endParaRPr lang="en-US"/>
        </a:p>
      </dgm:t>
    </dgm:pt>
    <dgm:pt modelId="{83B5E957-0D70-4993-9FD5-71241A8DDF2E}">
      <dgm:prSet phldrT="[Text]"/>
      <dgm:spPr/>
      <dgm:t>
        <a:bodyPr/>
        <a:lstStyle/>
        <a:p>
          <a:r>
            <a:rPr lang="en-US" dirty="0"/>
            <a:t>FDOT validates and sends request to USDOL</a:t>
          </a:r>
        </a:p>
      </dgm:t>
    </dgm:pt>
    <dgm:pt modelId="{80CCB502-8C92-410C-B790-8752716393BE}" type="parTrans" cxnId="{796B516E-3592-4DAA-A27A-8C7D1988A4B7}">
      <dgm:prSet/>
      <dgm:spPr/>
      <dgm:t>
        <a:bodyPr/>
        <a:lstStyle/>
        <a:p>
          <a:endParaRPr lang="en-US"/>
        </a:p>
      </dgm:t>
    </dgm:pt>
    <dgm:pt modelId="{0964640D-F8D0-4286-858D-BCA10FE84D1E}" type="sibTrans" cxnId="{796B516E-3592-4DAA-A27A-8C7D1988A4B7}">
      <dgm:prSet/>
      <dgm:spPr/>
      <dgm:t>
        <a:bodyPr/>
        <a:lstStyle/>
        <a:p>
          <a:endParaRPr lang="en-US"/>
        </a:p>
      </dgm:t>
    </dgm:pt>
    <dgm:pt modelId="{4F16EBA1-9E62-4189-8FB7-324DE496BCB4}">
      <dgm:prSet phldrT="[Text]"/>
      <dgm:spPr/>
      <dgm:t>
        <a:bodyPr/>
        <a:lstStyle/>
        <a:p>
          <a:r>
            <a:rPr lang="en-US" dirty="0"/>
            <a:t>USDOL reviews request and either concurs or proposes acceptable rate</a:t>
          </a:r>
        </a:p>
      </dgm:t>
    </dgm:pt>
    <dgm:pt modelId="{C1FBEC90-8104-4042-9F82-05013A0CE04E}" type="parTrans" cxnId="{52E4EF1D-12E0-4173-A398-A8D175EC857F}">
      <dgm:prSet/>
      <dgm:spPr/>
      <dgm:t>
        <a:bodyPr/>
        <a:lstStyle/>
        <a:p>
          <a:endParaRPr lang="en-US"/>
        </a:p>
      </dgm:t>
    </dgm:pt>
    <dgm:pt modelId="{93BACE75-78E0-46EE-9DE7-9E572547FDAD}" type="sibTrans" cxnId="{52E4EF1D-12E0-4173-A398-A8D175EC857F}">
      <dgm:prSet/>
      <dgm:spPr/>
      <dgm:t>
        <a:bodyPr/>
        <a:lstStyle/>
        <a:p>
          <a:endParaRPr lang="en-US"/>
        </a:p>
      </dgm:t>
    </dgm:pt>
    <dgm:pt modelId="{D76C6E9E-6E61-4FD8-94A6-BAEB76A4D1A7}" type="pres">
      <dgm:prSet presAssocID="{15979F8E-E6BB-44FE-99C3-381D7656EB39}" presName="Name0" presStyleCnt="0">
        <dgm:presLayoutVars>
          <dgm:dir/>
          <dgm:resizeHandles val="exact"/>
        </dgm:presLayoutVars>
      </dgm:prSet>
      <dgm:spPr/>
    </dgm:pt>
    <dgm:pt modelId="{FC461FEF-3A45-432C-B7EE-A71AD6C61B9E}" type="pres">
      <dgm:prSet presAssocID="{D3951308-889F-4436-827F-5B986F4077DD}" presName="node" presStyleLbl="node1" presStyleIdx="0" presStyleCnt="3">
        <dgm:presLayoutVars>
          <dgm:bulletEnabled val="1"/>
        </dgm:presLayoutVars>
      </dgm:prSet>
      <dgm:spPr/>
    </dgm:pt>
    <dgm:pt modelId="{764888DC-05E0-4DE4-A9BB-55EEAD64290A}" type="pres">
      <dgm:prSet presAssocID="{CD585980-0C00-4C6E-8C4B-389F7361D693}" presName="sibTrans" presStyleLbl="sibTrans2D1" presStyleIdx="0" presStyleCnt="2"/>
      <dgm:spPr/>
    </dgm:pt>
    <dgm:pt modelId="{966F7EC5-9CCF-4EAF-BFED-E2D836E3F3B2}" type="pres">
      <dgm:prSet presAssocID="{CD585980-0C00-4C6E-8C4B-389F7361D693}" presName="connectorText" presStyleLbl="sibTrans2D1" presStyleIdx="0" presStyleCnt="2"/>
      <dgm:spPr/>
    </dgm:pt>
    <dgm:pt modelId="{2EEEE568-4616-48E0-947E-C917ABB24EF9}" type="pres">
      <dgm:prSet presAssocID="{83B5E957-0D70-4993-9FD5-71241A8DDF2E}" presName="node" presStyleLbl="node1" presStyleIdx="1" presStyleCnt="3">
        <dgm:presLayoutVars>
          <dgm:bulletEnabled val="1"/>
        </dgm:presLayoutVars>
      </dgm:prSet>
      <dgm:spPr/>
    </dgm:pt>
    <dgm:pt modelId="{027B7D4D-74A3-4C0E-B963-EF946FE5E1D6}" type="pres">
      <dgm:prSet presAssocID="{0964640D-F8D0-4286-858D-BCA10FE84D1E}" presName="sibTrans" presStyleLbl="sibTrans2D1" presStyleIdx="1" presStyleCnt="2"/>
      <dgm:spPr/>
    </dgm:pt>
    <dgm:pt modelId="{EBC25A42-98A1-4C99-AF21-5ADB2BA8F40E}" type="pres">
      <dgm:prSet presAssocID="{0964640D-F8D0-4286-858D-BCA10FE84D1E}" presName="connectorText" presStyleLbl="sibTrans2D1" presStyleIdx="1" presStyleCnt="2"/>
      <dgm:spPr/>
    </dgm:pt>
    <dgm:pt modelId="{72FB31D1-CF42-4F62-B187-BF545E29AC8F}" type="pres">
      <dgm:prSet presAssocID="{4F16EBA1-9E62-4189-8FB7-324DE496BCB4}" presName="node" presStyleLbl="node1" presStyleIdx="2" presStyleCnt="3">
        <dgm:presLayoutVars>
          <dgm:bulletEnabled val="1"/>
        </dgm:presLayoutVars>
      </dgm:prSet>
      <dgm:spPr/>
    </dgm:pt>
  </dgm:ptLst>
  <dgm:cxnLst>
    <dgm:cxn modelId="{52E4EF1D-12E0-4173-A398-A8D175EC857F}" srcId="{15979F8E-E6BB-44FE-99C3-381D7656EB39}" destId="{4F16EBA1-9E62-4189-8FB7-324DE496BCB4}" srcOrd="2" destOrd="0" parTransId="{C1FBEC90-8104-4042-9F82-05013A0CE04E}" sibTransId="{93BACE75-78E0-46EE-9DE7-9E572547FDAD}"/>
    <dgm:cxn modelId="{FDC99C2B-1B67-4E4A-B651-DD950EFD1124}" type="presOf" srcId="{15979F8E-E6BB-44FE-99C3-381D7656EB39}" destId="{D76C6E9E-6E61-4FD8-94A6-BAEB76A4D1A7}" srcOrd="0" destOrd="0" presId="urn:microsoft.com/office/officeart/2005/8/layout/process1"/>
    <dgm:cxn modelId="{33B87A3A-022D-496D-AF6E-26B18B8E39FF}" type="presOf" srcId="{4F16EBA1-9E62-4189-8FB7-324DE496BCB4}" destId="{72FB31D1-CF42-4F62-B187-BF545E29AC8F}" srcOrd="0" destOrd="0" presId="urn:microsoft.com/office/officeart/2005/8/layout/process1"/>
    <dgm:cxn modelId="{796B516E-3592-4DAA-A27A-8C7D1988A4B7}" srcId="{15979F8E-E6BB-44FE-99C3-381D7656EB39}" destId="{83B5E957-0D70-4993-9FD5-71241A8DDF2E}" srcOrd="1" destOrd="0" parTransId="{80CCB502-8C92-410C-B790-8752716393BE}" sibTransId="{0964640D-F8D0-4286-858D-BCA10FE84D1E}"/>
    <dgm:cxn modelId="{08959C58-5DD8-4387-95C5-9B551148FE54}" type="presOf" srcId="{CD585980-0C00-4C6E-8C4B-389F7361D693}" destId="{966F7EC5-9CCF-4EAF-BFED-E2D836E3F3B2}" srcOrd="1" destOrd="0" presId="urn:microsoft.com/office/officeart/2005/8/layout/process1"/>
    <dgm:cxn modelId="{CA1B115A-F5C3-40C8-B921-9EE17F948359}" srcId="{15979F8E-E6BB-44FE-99C3-381D7656EB39}" destId="{D3951308-889F-4436-827F-5B986F4077DD}" srcOrd="0" destOrd="0" parTransId="{1ED405A9-F867-4A0A-B590-30757F09932D}" sibTransId="{CD585980-0C00-4C6E-8C4B-389F7361D693}"/>
    <dgm:cxn modelId="{6157139F-EF3F-4A68-ADBD-E70BB5401D25}" type="presOf" srcId="{83B5E957-0D70-4993-9FD5-71241A8DDF2E}" destId="{2EEEE568-4616-48E0-947E-C917ABB24EF9}" srcOrd="0" destOrd="0" presId="urn:microsoft.com/office/officeart/2005/8/layout/process1"/>
    <dgm:cxn modelId="{55BE1AC0-C3B2-4A36-A18A-15D9631868BF}" type="presOf" srcId="{0964640D-F8D0-4286-858D-BCA10FE84D1E}" destId="{027B7D4D-74A3-4C0E-B963-EF946FE5E1D6}" srcOrd="0" destOrd="0" presId="urn:microsoft.com/office/officeart/2005/8/layout/process1"/>
    <dgm:cxn modelId="{53B177D1-1240-41B3-94A5-A0A06DD167C7}" type="presOf" srcId="{D3951308-889F-4436-827F-5B986F4077DD}" destId="{FC461FEF-3A45-432C-B7EE-A71AD6C61B9E}" srcOrd="0" destOrd="0" presId="urn:microsoft.com/office/officeart/2005/8/layout/process1"/>
    <dgm:cxn modelId="{050AF5E0-4962-4860-94C8-B73BA60721BB}" type="presOf" srcId="{0964640D-F8D0-4286-858D-BCA10FE84D1E}" destId="{EBC25A42-98A1-4C99-AF21-5ADB2BA8F40E}" srcOrd="1" destOrd="0" presId="urn:microsoft.com/office/officeart/2005/8/layout/process1"/>
    <dgm:cxn modelId="{F4F0F4EE-6F29-4167-ABC1-B75928C92F36}" type="presOf" srcId="{CD585980-0C00-4C6E-8C4B-389F7361D693}" destId="{764888DC-05E0-4DE4-A9BB-55EEAD64290A}" srcOrd="0" destOrd="0" presId="urn:microsoft.com/office/officeart/2005/8/layout/process1"/>
    <dgm:cxn modelId="{7E6C22DD-94C7-42C9-9B07-66E573CA586F}" type="presParOf" srcId="{D76C6E9E-6E61-4FD8-94A6-BAEB76A4D1A7}" destId="{FC461FEF-3A45-432C-B7EE-A71AD6C61B9E}" srcOrd="0" destOrd="0" presId="urn:microsoft.com/office/officeart/2005/8/layout/process1"/>
    <dgm:cxn modelId="{7AFF8204-C6C2-4F55-B67C-FD5CCB0DC449}" type="presParOf" srcId="{D76C6E9E-6E61-4FD8-94A6-BAEB76A4D1A7}" destId="{764888DC-05E0-4DE4-A9BB-55EEAD64290A}" srcOrd="1" destOrd="0" presId="urn:microsoft.com/office/officeart/2005/8/layout/process1"/>
    <dgm:cxn modelId="{54AAA24E-CF7F-480F-8CA2-62BA96D94476}" type="presParOf" srcId="{764888DC-05E0-4DE4-A9BB-55EEAD64290A}" destId="{966F7EC5-9CCF-4EAF-BFED-E2D836E3F3B2}" srcOrd="0" destOrd="0" presId="urn:microsoft.com/office/officeart/2005/8/layout/process1"/>
    <dgm:cxn modelId="{9615B7E5-68C4-490F-9D99-4EE32F676215}" type="presParOf" srcId="{D76C6E9E-6E61-4FD8-94A6-BAEB76A4D1A7}" destId="{2EEEE568-4616-48E0-947E-C917ABB24EF9}" srcOrd="2" destOrd="0" presId="urn:microsoft.com/office/officeart/2005/8/layout/process1"/>
    <dgm:cxn modelId="{C83A0EDE-6E1B-46A4-A559-58588B53E65D}" type="presParOf" srcId="{D76C6E9E-6E61-4FD8-94A6-BAEB76A4D1A7}" destId="{027B7D4D-74A3-4C0E-B963-EF946FE5E1D6}" srcOrd="3" destOrd="0" presId="urn:microsoft.com/office/officeart/2005/8/layout/process1"/>
    <dgm:cxn modelId="{4FF22E02-582C-478A-946A-37EED7604330}" type="presParOf" srcId="{027B7D4D-74A3-4C0E-B963-EF946FE5E1D6}" destId="{EBC25A42-98A1-4C99-AF21-5ADB2BA8F40E}" srcOrd="0" destOrd="0" presId="urn:microsoft.com/office/officeart/2005/8/layout/process1"/>
    <dgm:cxn modelId="{2841E69D-D6B7-4D81-B3F9-C9565218C437}" type="presParOf" srcId="{D76C6E9E-6E61-4FD8-94A6-BAEB76A4D1A7}" destId="{72FB31D1-CF42-4F62-B187-BF545E29AC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37CD5-BCC1-4398-9067-2B5B72144EE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6ECA0B92-FDD8-471F-8EFB-77F22C2B5628}">
      <dgm:prSet phldrT="[Text]"/>
      <dgm:spPr/>
      <dgm:t>
        <a:bodyPr/>
        <a:lstStyle/>
        <a:p>
          <a:r>
            <a:rPr lang="en-US" dirty="0">
              <a:solidFill>
                <a:srgbClr val="C00000"/>
              </a:solidFill>
            </a:rPr>
            <a:t>Local Agency Faces</a:t>
          </a:r>
        </a:p>
      </dgm:t>
    </dgm:pt>
    <dgm:pt modelId="{B1519175-5BB6-463F-815D-86B0DA63A456}" type="parTrans" cxnId="{52BF8295-709C-4AF4-A063-6973B2C3E661}">
      <dgm:prSet/>
      <dgm:spPr/>
      <dgm:t>
        <a:bodyPr/>
        <a:lstStyle/>
        <a:p>
          <a:endParaRPr lang="en-US"/>
        </a:p>
      </dgm:t>
    </dgm:pt>
    <dgm:pt modelId="{0629938C-B84B-47F2-859C-AC242CCB2FE0}" type="sibTrans" cxnId="{52BF8295-709C-4AF4-A063-6973B2C3E661}">
      <dgm:prSet/>
      <dgm:spPr/>
      <dgm:t>
        <a:bodyPr/>
        <a:lstStyle/>
        <a:p>
          <a:endParaRPr lang="en-US"/>
        </a:p>
      </dgm:t>
    </dgm:pt>
    <dgm:pt modelId="{D37BDFA0-5DC0-4692-A0BB-DF7FC6E1C4B0}">
      <dgm:prSet phldrT="[Text]" custT="1"/>
      <dgm:spPr>
        <a:solidFill>
          <a:srgbClr val="244379"/>
        </a:solidFill>
      </dgm:spPr>
      <dgm:t>
        <a:bodyPr/>
        <a:lstStyle/>
        <a:p>
          <a:r>
            <a:rPr lang="en-US" sz="2400" dirty="0"/>
            <a:t>Time</a:t>
          </a:r>
        </a:p>
      </dgm:t>
    </dgm:pt>
    <dgm:pt modelId="{A18FC62E-A292-483F-842A-F3B99220FAD3}" type="parTrans" cxnId="{7E932A3B-C54C-4EF8-8CCE-1C118FB6F8FB}">
      <dgm:prSet/>
      <dgm:spPr/>
      <dgm:t>
        <a:bodyPr/>
        <a:lstStyle/>
        <a:p>
          <a:endParaRPr lang="en-US"/>
        </a:p>
      </dgm:t>
    </dgm:pt>
    <dgm:pt modelId="{C08BB162-8496-4CD3-97E7-6D048366DC18}" type="sibTrans" cxnId="{7E932A3B-C54C-4EF8-8CCE-1C118FB6F8FB}">
      <dgm:prSet/>
      <dgm:spPr/>
      <dgm:t>
        <a:bodyPr/>
        <a:lstStyle/>
        <a:p>
          <a:endParaRPr lang="en-US"/>
        </a:p>
      </dgm:t>
    </dgm:pt>
    <dgm:pt modelId="{34D6B7C0-E86F-4C55-8B86-A22A794A2A85}">
      <dgm:prSet phldrT="[Text]" custT="1"/>
      <dgm:spPr>
        <a:solidFill>
          <a:srgbClr val="244379"/>
        </a:solidFill>
      </dgm:spPr>
      <dgm:t>
        <a:bodyPr/>
        <a:lstStyle/>
        <a:p>
          <a:r>
            <a:rPr lang="en-US" sz="2400" dirty="0"/>
            <a:t>Manpower</a:t>
          </a:r>
        </a:p>
      </dgm:t>
    </dgm:pt>
    <dgm:pt modelId="{56893D76-B6DB-4289-B4E0-D4491FD53054}" type="parTrans" cxnId="{6D43AE37-84CC-434B-97AE-9BF61460A84C}">
      <dgm:prSet/>
      <dgm:spPr/>
      <dgm:t>
        <a:bodyPr/>
        <a:lstStyle/>
        <a:p>
          <a:endParaRPr lang="en-US"/>
        </a:p>
      </dgm:t>
    </dgm:pt>
    <dgm:pt modelId="{F0522AD8-4103-40E8-AD81-436704D7D956}" type="sibTrans" cxnId="{6D43AE37-84CC-434B-97AE-9BF61460A84C}">
      <dgm:prSet/>
      <dgm:spPr/>
      <dgm:t>
        <a:bodyPr/>
        <a:lstStyle/>
        <a:p>
          <a:endParaRPr lang="en-US"/>
        </a:p>
      </dgm:t>
    </dgm:pt>
    <dgm:pt modelId="{028CC508-185E-4F6F-88B3-D59624C92D6B}">
      <dgm:prSet phldrT="[Text]"/>
      <dgm:spPr/>
      <dgm:t>
        <a:bodyPr/>
        <a:lstStyle/>
        <a:p>
          <a:r>
            <a:rPr lang="en-US" dirty="0">
              <a:solidFill>
                <a:srgbClr val="C00000"/>
              </a:solidFill>
            </a:rPr>
            <a:t>Workshop Intent</a:t>
          </a:r>
        </a:p>
      </dgm:t>
    </dgm:pt>
    <dgm:pt modelId="{0B265C7A-2C98-417B-8B31-E08C4F608B79}" type="parTrans" cxnId="{7DC368D5-E43F-43B4-A55A-B2AB28D27692}">
      <dgm:prSet/>
      <dgm:spPr/>
      <dgm:t>
        <a:bodyPr/>
        <a:lstStyle/>
        <a:p>
          <a:endParaRPr lang="en-US"/>
        </a:p>
      </dgm:t>
    </dgm:pt>
    <dgm:pt modelId="{70842CBD-297F-4503-B130-BDDD343FF70A}" type="sibTrans" cxnId="{7DC368D5-E43F-43B4-A55A-B2AB28D27692}">
      <dgm:prSet/>
      <dgm:spPr/>
      <dgm:t>
        <a:bodyPr/>
        <a:lstStyle/>
        <a:p>
          <a:endParaRPr lang="en-US"/>
        </a:p>
      </dgm:t>
    </dgm:pt>
    <dgm:pt modelId="{9CC30E7B-8A0B-4F00-9583-E3D8FE3C2CF1}">
      <dgm:prSet phldrT="[Text]" custT="1"/>
      <dgm:spPr>
        <a:solidFill>
          <a:srgbClr val="244379"/>
        </a:solidFill>
      </dgm:spPr>
      <dgm:t>
        <a:bodyPr/>
        <a:lstStyle/>
        <a:p>
          <a:r>
            <a:rPr lang="en-US" sz="2400" dirty="0"/>
            <a:t>Organization and Electronic processing</a:t>
          </a:r>
        </a:p>
      </dgm:t>
    </dgm:pt>
    <dgm:pt modelId="{0F3CD009-FF90-4D2E-B9F1-04214126B692}" type="parTrans" cxnId="{731790D4-6715-4CA6-8B54-2134C541D6E2}">
      <dgm:prSet/>
      <dgm:spPr/>
      <dgm:t>
        <a:bodyPr/>
        <a:lstStyle/>
        <a:p>
          <a:endParaRPr lang="en-US"/>
        </a:p>
      </dgm:t>
    </dgm:pt>
    <dgm:pt modelId="{EF608BE5-466F-435F-AB02-03AC8228E69F}" type="sibTrans" cxnId="{731790D4-6715-4CA6-8B54-2134C541D6E2}">
      <dgm:prSet/>
      <dgm:spPr/>
      <dgm:t>
        <a:bodyPr/>
        <a:lstStyle/>
        <a:p>
          <a:endParaRPr lang="en-US"/>
        </a:p>
      </dgm:t>
    </dgm:pt>
    <dgm:pt modelId="{B4F79012-222C-4F93-B4C4-31C9178437A4}">
      <dgm:prSet phldrT="[Text]"/>
      <dgm:spPr/>
      <dgm:t>
        <a:bodyPr/>
        <a:lstStyle/>
        <a:p>
          <a:r>
            <a:rPr lang="en-US" dirty="0">
              <a:solidFill>
                <a:srgbClr val="C00000"/>
              </a:solidFill>
            </a:rPr>
            <a:t>TEAM Effort</a:t>
          </a:r>
        </a:p>
      </dgm:t>
    </dgm:pt>
    <dgm:pt modelId="{56F572AB-99ED-432C-99EE-E64D2689C451}" type="parTrans" cxnId="{82D8A36C-DBD1-41A3-8F32-3204D7CD6584}">
      <dgm:prSet/>
      <dgm:spPr/>
      <dgm:t>
        <a:bodyPr/>
        <a:lstStyle/>
        <a:p>
          <a:endParaRPr lang="en-US"/>
        </a:p>
      </dgm:t>
    </dgm:pt>
    <dgm:pt modelId="{DB831C21-C67D-4776-8526-7D20A7FABF7A}" type="sibTrans" cxnId="{82D8A36C-DBD1-41A3-8F32-3204D7CD6584}">
      <dgm:prSet/>
      <dgm:spPr/>
      <dgm:t>
        <a:bodyPr/>
        <a:lstStyle/>
        <a:p>
          <a:endParaRPr lang="en-US"/>
        </a:p>
      </dgm:t>
    </dgm:pt>
    <dgm:pt modelId="{A1E71DA9-4618-4FED-9B30-27DD139E2943}">
      <dgm:prSet phldrT="[Text]" custT="1"/>
      <dgm:spPr>
        <a:solidFill>
          <a:srgbClr val="244379"/>
        </a:solidFill>
      </dgm:spPr>
      <dgm:t>
        <a:bodyPr/>
        <a:lstStyle/>
        <a:p>
          <a:r>
            <a:rPr lang="en-US" sz="2400" dirty="0"/>
            <a:t>Resources</a:t>
          </a:r>
        </a:p>
      </dgm:t>
    </dgm:pt>
    <dgm:pt modelId="{4C3F97DC-720A-4525-A9C3-111D2606F04D}" type="parTrans" cxnId="{B6C4075C-FF39-44DD-9674-7622DA243454}">
      <dgm:prSet/>
      <dgm:spPr/>
      <dgm:t>
        <a:bodyPr/>
        <a:lstStyle/>
        <a:p>
          <a:endParaRPr lang="en-US"/>
        </a:p>
      </dgm:t>
    </dgm:pt>
    <dgm:pt modelId="{3AF0FD00-120D-47C4-8D7A-B0661337687C}" type="sibTrans" cxnId="{B6C4075C-FF39-44DD-9674-7622DA243454}">
      <dgm:prSet/>
      <dgm:spPr/>
      <dgm:t>
        <a:bodyPr/>
        <a:lstStyle/>
        <a:p>
          <a:endParaRPr lang="en-US"/>
        </a:p>
      </dgm:t>
    </dgm:pt>
    <dgm:pt modelId="{D4CACFA8-6D31-4548-AAEE-6F10C95FC7ED}">
      <dgm:prSet phldrT="[Text]" custT="1"/>
      <dgm:spPr>
        <a:solidFill>
          <a:srgbClr val="244379"/>
        </a:solidFill>
      </dgm:spPr>
      <dgm:t>
        <a:bodyPr/>
        <a:lstStyle/>
        <a:p>
          <a:r>
            <a:rPr lang="en-US" sz="2400" dirty="0"/>
            <a:t>Established Process</a:t>
          </a:r>
        </a:p>
      </dgm:t>
    </dgm:pt>
    <dgm:pt modelId="{F0ECF176-9698-4B80-B487-C287C3797586}" type="parTrans" cxnId="{162F55CB-94E6-4B9B-8998-6F86A2575B22}">
      <dgm:prSet/>
      <dgm:spPr/>
      <dgm:t>
        <a:bodyPr/>
        <a:lstStyle/>
        <a:p>
          <a:endParaRPr lang="en-US"/>
        </a:p>
      </dgm:t>
    </dgm:pt>
    <dgm:pt modelId="{E9E39DC1-03C3-4CC2-B1F5-C99FA64122D6}" type="sibTrans" cxnId="{162F55CB-94E6-4B9B-8998-6F86A2575B22}">
      <dgm:prSet/>
      <dgm:spPr/>
      <dgm:t>
        <a:bodyPr/>
        <a:lstStyle/>
        <a:p>
          <a:endParaRPr lang="en-US"/>
        </a:p>
      </dgm:t>
    </dgm:pt>
    <dgm:pt modelId="{38B3BDCA-C3E9-41B4-B7E0-36F9F29BBFC4}">
      <dgm:prSet phldrT="[Text]"/>
      <dgm:spPr>
        <a:solidFill>
          <a:srgbClr val="244379"/>
        </a:solidFill>
      </dgm:spPr>
      <dgm:t>
        <a:bodyPr/>
        <a:lstStyle/>
        <a:p>
          <a:endParaRPr lang="en-US" sz="1500" dirty="0"/>
        </a:p>
      </dgm:t>
    </dgm:pt>
    <dgm:pt modelId="{3F900661-8004-4E1E-A7EC-5D930DC6D564}" type="parTrans" cxnId="{59B0ACF2-30B5-47EC-A32A-1D3DC6F7C23D}">
      <dgm:prSet/>
      <dgm:spPr/>
      <dgm:t>
        <a:bodyPr/>
        <a:lstStyle/>
        <a:p>
          <a:endParaRPr lang="en-US"/>
        </a:p>
      </dgm:t>
    </dgm:pt>
    <dgm:pt modelId="{AA8E5377-2EEB-4503-BBAA-95C4605F1DDD}" type="sibTrans" cxnId="{59B0ACF2-30B5-47EC-A32A-1D3DC6F7C23D}">
      <dgm:prSet/>
      <dgm:spPr/>
      <dgm:t>
        <a:bodyPr/>
        <a:lstStyle/>
        <a:p>
          <a:endParaRPr lang="en-US"/>
        </a:p>
      </dgm:t>
    </dgm:pt>
    <dgm:pt modelId="{7D312AE9-9045-42C8-8038-6B064D6093BF}">
      <dgm:prSet phldrT="[Text]" custT="1"/>
      <dgm:spPr>
        <a:solidFill>
          <a:srgbClr val="244379"/>
        </a:solidFill>
      </dgm:spPr>
      <dgm:t>
        <a:bodyPr/>
        <a:lstStyle/>
        <a:p>
          <a:r>
            <a:rPr lang="en-US" sz="2400" dirty="0"/>
            <a:t>Forms and resources offered</a:t>
          </a:r>
        </a:p>
      </dgm:t>
    </dgm:pt>
    <dgm:pt modelId="{5E8D1A94-D144-4D68-9729-53727CC88BBE}" type="sibTrans" cxnId="{7816B8B3-08A4-48CF-9B56-8260A19EFE32}">
      <dgm:prSet/>
      <dgm:spPr/>
      <dgm:t>
        <a:bodyPr/>
        <a:lstStyle/>
        <a:p>
          <a:endParaRPr lang="en-US"/>
        </a:p>
      </dgm:t>
    </dgm:pt>
    <dgm:pt modelId="{34D1976B-C349-4DF0-A088-C589337681B6}" type="parTrans" cxnId="{7816B8B3-08A4-48CF-9B56-8260A19EFE32}">
      <dgm:prSet/>
      <dgm:spPr/>
      <dgm:t>
        <a:bodyPr/>
        <a:lstStyle/>
        <a:p>
          <a:endParaRPr lang="en-US"/>
        </a:p>
      </dgm:t>
    </dgm:pt>
    <dgm:pt modelId="{03F84913-2831-4D28-A193-07D83D413897}">
      <dgm:prSet phldrT="[Text]" custT="1"/>
      <dgm:spPr>
        <a:solidFill>
          <a:srgbClr val="244379"/>
        </a:solidFill>
      </dgm:spPr>
      <dgm:t>
        <a:bodyPr/>
        <a:lstStyle/>
        <a:p>
          <a:r>
            <a:rPr lang="en-US" sz="2400" dirty="0"/>
            <a:t>D7 Compliance Support</a:t>
          </a:r>
        </a:p>
      </dgm:t>
    </dgm:pt>
    <dgm:pt modelId="{B0627D25-39AA-46FA-B9CC-47FB1C039D3A}" type="sibTrans" cxnId="{05FBBEF9-885A-478E-B5BB-30EEBAE3CF42}">
      <dgm:prSet/>
      <dgm:spPr/>
      <dgm:t>
        <a:bodyPr/>
        <a:lstStyle/>
        <a:p>
          <a:endParaRPr lang="en-US"/>
        </a:p>
      </dgm:t>
    </dgm:pt>
    <dgm:pt modelId="{81CCF27C-FE6E-4321-A033-05FE8AEFD9D4}" type="parTrans" cxnId="{05FBBEF9-885A-478E-B5BB-30EEBAE3CF42}">
      <dgm:prSet/>
      <dgm:spPr/>
      <dgm:t>
        <a:bodyPr/>
        <a:lstStyle/>
        <a:p>
          <a:endParaRPr lang="en-US"/>
        </a:p>
      </dgm:t>
    </dgm:pt>
    <dgm:pt modelId="{8A8E2BE4-50C9-4FE3-9B57-641BAA421AD0}">
      <dgm:prSet phldrT="[Text]" custT="1"/>
      <dgm:spPr>
        <a:solidFill>
          <a:srgbClr val="244379"/>
        </a:solidFill>
      </dgm:spPr>
      <dgm:t>
        <a:bodyPr/>
        <a:lstStyle/>
        <a:p>
          <a:r>
            <a:rPr lang="en-US" sz="2400" dirty="0"/>
            <a:t>Best use of time with assistance available as needed</a:t>
          </a:r>
        </a:p>
      </dgm:t>
    </dgm:pt>
    <dgm:pt modelId="{88ABD054-281A-4C7D-B5EC-EF300B1793B3}" type="parTrans" cxnId="{99FD62A3-63B6-40A4-AF4E-A1345D88509E}">
      <dgm:prSet/>
      <dgm:spPr/>
      <dgm:t>
        <a:bodyPr/>
        <a:lstStyle/>
        <a:p>
          <a:endParaRPr lang="en-US"/>
        </a:p>
      </dgm:t>
    </dgm:pt>
    <dgm:pt modelId="{8D9C414C-1AE0-473C-87B3-522725B1196D}" type="sibTrans" cxnId="{99FD62A3-63B6-40A4-AF4E-A1345D88509E}">
      <dgm:prSet/>
      <dgm:spPr/>
      <dgm:t>
        <a:bodyPr/>
        <a:lstStyle/>
        <a:p>
          <a:endParaRPr lang="en-US"/>
        </a:p>
      </dgm:t>
    </dgm:pt>
    <dgm:pt modelId="{0E24277A-8534-4090-A548-E5DCEABFBC0C}">
      <dgm:prSet phldrT="[Text]" custT="1"/>
      <dgm:spPr>
        <a:solidFill>
          <a:srgbClr val="244379"/>
        </a:solidFill>
      </dgm:spPr>
      <dgm:t>
        <a:bodyPr/>
        <a:lstStyle/>
        <a:p>
          <a:r>
            <a:rPr lang="en-US" sz="2400" dirty="0"/>
            <a:t>FDOT provides Tracking Tools and processes shared</a:t>
          </a:r>
        </a:p>
      </dgm:t>
    </dgm:pt>
    <dgm:pt modelId="{DF0E4E71-AA85-4F99-BFF2-92AE38C37CB7}" type="parTrans" cxnId="{198ECA98-BE03-44B9-8DC7-791E75A8CCA1}">
      <dgm:prSet/>
      <dgm:spPr/>
      <dgm:t>
        <a:bodyPr/>
        <a:lstStyle/>
        <a:p>
          <a:endParaRPr lang="en-US"/>
        </a:p>
      </dgm:t>
    </dgm:pt>
    <dgm:pt modelId="{8B7B3AE7-0FF3-4AB1-B8FD-D590254B8342}" type="sibTrans" cxnId="{198ECA98-BE03-44B9-8DC7-791E75A8CCA1}">
      <dgm:prSet/>
      <dgm:spPr/>
      <dgm:t>
        <a:bodyPr/>
        <a:lstStyle/>
        <a:p>
          <a:endParaRPr lang="en-US"/>
        </a:p>
      </dgm:t>
    </dgm:pt>
    <dgm:pt modelId="{7B4FCCA6-5CFF-4602-ABC3-F38DB8CA57FF}">
      <dgm:prSet phldrT="[Text]" custT="1"/>
      <dgm:spPr>
        <a:solidFill>
          <a:srgbClr val="244379"/>
        </a:solidFill>
      </dgm:spPr>
      <dgm:t>
        <a:bodyPr/>
        <a:lstStyle/>
        <a:p>
          <a:r>
            <a:rPr lang="en-US" sz="2400" dirty="0"/>
            <a:t>Lack of:</a:t>
          </a:r>
        </a:p>
      </dgm:t>
    </dgm:pt>
    <dgm:pt modelId="{F53B57FC-21B7-42A2-BD6B-D60288715B66}" type="parTrans" cxnId="{A3AC4FA7-CE24-472A-940B-7C7F22FB2CC2}">
      <dgm:prSet/>
      <dgm:spPr/>
      <dgm:t>
        <a:bodyPr/>
        <a:lstStyle/>
        <a:p>
          <a:endParaRPr lang="en-US"/>
        </a:p>
      </dgm:t>
    </dgm:pt>
    <dgm:pt modelId="{17FF60F6-F055-4E95-B897-FED5E0499AE2}" type="sibTrans" cxnId="{A3AC4FA7-CE24-472A-940B-7C7F22FB2CC2}">
      <dgm:prSet/>
      <dgm:spPr/>
      <dgm:t>
        <a:bodyPr/>
        <a:lstStyle/>
        <a:p>
          <a:endParaRPr lang="en-US"/>
        </a:p>
      </dgm:t>
    </dgm:pt>
    <dgm:pt modelId="{EBA4F465-E889-419B-A3FF-A267FD63EC28}" type="pres">
      <dgm:prSet presAssocID="{84437CD5-BCC1-4398-9067-2B5B72144EEC}" presName="linearFlow" presStyleCnt="0">
        <dgm:presLayoutVars>
          <dgm:dir/>
          <dgm:animLvl val="lvl"/>
          <dgm:resizeHandles/>
        </dgm:presLayoutVars>
      </dgm:prSet>
      <dgm:spPr/>
    </dgm:pt>
    <dgm:pt modelId="{C9ABC3D3-51DA-4308-92C3-819BD637BC66}" type="pres">
      <dgm:prSet presAssocID="{6ECA0B92-FDD8-471F-8EFB-77F22C2B5628}" presName="compositeNode" presStyleCnt="0">
        <dgm:presLayoutVars>
          <dgm:bulletEnabled val="1"/>
        </dgm:presLayoutVars>
      </dgm:prSet>
      <dgm:spPr/>
    </dgm:pt>
    <dgm:pt modelId="{11F7B64C-5BCE-4876-9BD7-102E7CC68940}" type="pres">
      <dgm:prSet presAssocID="{6ECA0B92-FDD8-471F-8EFB-77F22C2B5628}" presName="image" presStyleLbl="fgImgPlace1" presStyleIdx="0" presStyleCnt="3" custScaleX="250021" custScaleY="223058" custLinFactX="25680" custLinFactNeighborX="100000" custLinFactNeighborY="186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dgm:spPr>
    </dgm:pt>
    <dgm:pt modelId="{23E2301D-D4F6-4304-B733-7F478194B943}" type="pres">
      <dgm:prSet presAssocID="{6ECA0B92-FDD8-471F-8EFB-77F22C2B5628}" presName="childNode" presStyleLbl="node1" presStyleIdx="0" presStyleCnt="3" custScaleX="137137" custScaleY="66086" custLinFactNeighborX="1012" custLinFactNeighborY="2102">
        <dgm:presLayoutVars>
          <dgm:bulletEnabled val="1"/>
        </dgm:presLayoutVars>
      </dgm:prSet>
      <dgm:spPr/>
    </dgm:pt>
    <dgm:pt modelId="{25108C2F-BE52-4700-AC9E-8A9B7E16A406}" type="pres">
      <dgm:prSet presAssocID="{6ECA0B92-FDD8-471F-8EFB-77F22C2B5628}" presName="parentNode" presStyleLbl="revTx" presStyleIdx="0" presStyleCnt="3" custScaleY="55297" custLinFactNeighborX="-67250" custLinFactNeighborY="1569">
        <dgm:presLayoutVars>
          <dgm:chMax val="0"/>
          <dgm:bulletEnabled val="1"/>
        </dgm:presLayoutVars>
      </dgm:prSet>
      <dgm:spPr/>
    </dgm:pt>
    <dgm:pt modelId="{0476E26E-3509-457A-9821-F9BB26F1D357}" type="pres">
      <dgm:prSet presAssocID="{0629938C-B84B-47F2-859C-AC242CCB2FE0}" presName="sibTrans" presStyleCnt="0"/>
      <dgm:spPr/>
    </dgm:pt>
    <dgm:pt modelId="{DE39BDF4-6BA3-4DA9-804A-2556D07FC3BD}" type="pres">
      <dgm:prSet presAssocID="{028CC508-185E-4F6F-88B3-D59624C92D6B}" presName="compositeNode" presStyleCnt="0">
        <dgm:presLayoutVars>
          <dgm:bulletEnabled val="1"/>
        </dgm:presLayoutVars>
      </dgm:prSet>
      <dgm:spPr/>
    </dgm:pt>
    <dgm:pt modelId="{ABC43B82-8C13-4A6C-BF0A-8F8CFDDDA625}" type="pres">
      <dgm:prSet presAssocID="{028CC508-185E-4F6F-88B3-D59624C92D6B}" presName="image" presStyleLbl="fgImgPlace1" presStyleIdx="1" presStyleCnt="3" custScaleX="286954" custScaleY="182740" custLinFactX="6233" custLinFactNeighborX="100000" custLinFactNeighborY="-3445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FB527724-8F94-4AE6-9E10-E7A44460C85D}" type="pres">
      <dgm:prSet presAssocID="{028CC508-185E-4F6F-88B3-D59624C92D6B}" presName="childNode" presStyleLbl="node1" presStyleIdx="1" presStyleCnt="3" custScaleX="173770" custScaleY="94939" custLinFactNeighborX="-6292" custLinFactNeighborY="4767">
        <dgm:presLayoutVars>
          <dgm:bulletEnabled val="1"/>
        </dgm:presLayoutVars>
      </dgm:prSet>
      <dgm:spPr/>
    </dgm:pt>
    <dgm:pt modelId="{14D9FECD-4DBB-4964-A5FC-FD0F9212A89C}" type="pres">
      <dgm:prSet presAssocID="{028CC508-185E-4F6F-88B3-D59624C92D6B}" presName="parentNode" presStyleLbl="revTx" presStyleIdx="1" presStyleCnt="3" custScaleY="53153" custLinFactX="-86184" custLinFactNeighborX="-100000" custLinFactNeighborY="7006">
        <dgm:presLayoutVars>
          <dgm:chMax val="0"/>
          <dgm:bulletEnabled val="1"/>
        </dgm:presLayoutVars>
      </dgm:prSet>
      <dgm:spPr/>
    </dgm:pt>
    <dgm:pt modelId="{2F7547FE-B7A7-4031-9D93-381FC6CC7BE3}" type="pres">
      <dgm:prSet presAssocID="{70842CBD-297F-4503-B130-BDDD343FF70A}" presName="sibTrans" presStyleCnt="0"/>
      <dgm:spPr/>
    </dgm:pt>
    <dgm:pt modelId="{83F987F1-3899-42D5-B05D-55C3A2F6A325}" type="pres">
      <dgm:prSet presAssocID="{B4F79012-222C-4F93-B4C4-31C9178437A4}" presName="compositeNode" presStyleCnt="0">
        <dgm:presLayoutVars>
          <dgm:bulletEnabled val="1"/>
        </dgm:presLayoutVars>
      </dgm:prSet>
      <dgm:spPr/>
    </dgm:pt>
    <dgm:pt modelId="{84DDB906-8ED3-4E65-95AA-BE4B365C5FBA}" type="pres">
      <dgm:prSet presAssocID="{B4F79012-222C-4F93-B4C4-31C9178437A4}" presName="image" presStyleLbl="fgImgPlace1" presStyleIdx="2" presStyleCnt="3" custScaleX="246777" custScaleY="212013" custLinFactNeighborX="62518" custLinFactNeighborY="30345"/>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2A205F0D-1C4D-40F4-AE69-CAB5F7B98ECE}" type="pres">
      <dgm:prSet presAssocID="{B4F79012-222C-4F93-B4C4-31C9178437A4}" presName="childNode" presStyleLbl="node1" presStyleIdx="2" presStyleCnt="3" custScaleX="125180" custScaleY="62962" custLinFactNeighborX="-24347" custLinFactNeighborY="3163">
        <dgm:presLayoutVars>
          <dgm:bulletEnabled val="1"/>
        </dgm:presLayoutVars>
      </dgm:prSet>
      <dgm:spPr/>
    </dgm:pt>
    <dgm:pt modelId="{D660DF0D-0C7B-4963-A792-C6653FC8B4E6}" type="pres">
      <dgm:prSet presAssocID="{B4F79012-222C-4F93-B4C4-31C9178437A4}" presName="parentNode" presStyleLbl="revTx" presStyleIdx="2" presStyleCnt="3" custScaleY="34618" custLinFactX="-58235" custLinFactNeighborX="-100000" custLinFactNeighborY="-1402">
        <dgm:presLayoutVars>
          <dgm:chMax val="0"/>
          <dgm:bulletEnabled val="1"/>
        </dgm:presLayoutVars>
      </dgm:prSet>
      <dgm:spPr/>
    </dgm:pt>
  </dgm:ptLst>
  <dgm:cxnLst>
    <dgm:cxn modelId="{8FE9300D-4B36-42EE-9701-ABBBB2EE4440}" type="presOf" srcId="{9CC30E7B-8A0B-4F00-9583-E3D8FE3C2CF1}" destId="{FB527724-8F94-4AE6-9E10-E7A44460C85D}" srcOrd="0" destOrd="0" presId="urn:microsoft.com/office/officeart/2005/8/layout/hList2"/>
    <dgm:cxn modelId="{29A00622-789E-4B4D-8925-2ACD0D36942E}" type="presOf" srcId="{D37BDFA0-5DC0-4692-A0BB-DF7FC6E1C4B0}" destId="{23E2301D-D4F6-4304-B733-7F478194B943}" srcOrd="0" destOrd="1" presId="urn:microsoft.com/office/officeart/2005/8/layout/hList2"/>
    <dgm:cxn modelId="{6D43AE37-84CC-434B-97AE-9BF61460A84C}" srcId="{7B4FCCA6-5CFF-4602-ABC3-F38DB8CA57FF}" destId="{34D6B7C0-E86F-4C55-8B86-A22A794A2A85}" srcOrd="1" destOrd="0" parTransId="{56893D76-B6DB-4289-B4E0-D4491FD53054}" sibTransId="{F0522AD8-4103-40E8-AD81-436704D7D956}"/>
    <dgm:cxn modelId="{7E932A3B-C54C-4EF8-8CCE-1C118FB6F8FB}" srcId="{7B4FCCA6-5CFF-4602-ABC3-F38DB8CA57FF}" destId="{D37BDFA0-5DC0-4692-A0BB-DF7FC6E1C4B0}" srcOrd="0" destOrd="0" parTransId="{A18FC62E-A292-483F-842A-F3B99220FAD3}" sibTransId="{C08BB162-8496-4CD3-97E7-6D048366DC18}"/>
    <dgm:cxn modelId="{B6C4075C-FF39-44DD-9674-7622DA243454}" srcId="{7B4FCCA6-5CFF-4602-ABC3-F38DB8CA57FF}" destId="{A1E71DA9-4618-4FED-9B30-27DD139E2943}" srcOrd="2" destOrd="0" parTransId="{4C3F97DC-720A-4525-A9C3-111D2606F04D}" sibTransId="{3AF0FD00-120D-47C4-8D7A-B0661337687C}"/>
    <dgm:cxn modelId="{9B07B243-18FA-41A2-9881-B33591DFF879}" type="presOf" srcId="{34D6B7C0-E86F-4C55-8B86-A22A794A2A85}" destId="{23E2301D-D4F6-4304-B733-7F478194B943}" srcOrd="0" destOrd="2" presId="urn:microsoft.com/office/officeart/2005/8/layout/hList2"/>
    <dgm:cxn modelId="{43962F49-18E2-42C3-91CE-D9D2966EEFAE}" type="presOf" srcId="{38B3BDCA-C3E9-41B4-B7E0-36F9F29BBFC4}" destId="{FB527724-8F94-4AE6-9E10-E7A44460C85D}" srcOrd="0" destOrd="3" presId="urn:microsoft.com/office/officeart/2005/8/layout/hList2"/>
    <dgm:cxn modelId="{0084486A-4F60-42A2-AF79-67F55263EA16}" type="presOf" srcId="{03F84913-2831-4D28-A193-07D83D413897}" destId="{2A205F0D-1C4D-40F4-AE69-CAB5F7B98ECE}" srcOrd="0" destOrd="0" presId="urn:microsoft.com/office/officeart/2005/8/layout/hList2"/>
    <dgm:cxn modelId="{7FD6536A-F59B-45B0-8A9D-74A7F152A323}" type="presOf" srcId="{D4CACFA8-6D31-4548-AAEE-6F10C95FC7ED}" destId="{23E2301D-D4F6-4304-B733-7F478194B943}" srcOrd="0" destOrd="4" presId="urn:microsoft.com/office/officeart/2005/8/layout/hList2"/>
    <dgm:cxn modelId="{82D8A36C-DBD1-41A3-8F32-3204D7CD6584}" srcId="{84437CD5-BCC1-4398-9067-2B5B72144EEC}" destId="{B4F79012-222C-4F93-B4C4-31C9178437A4}" srcOrd="2" destOrd="0" parTransId="{56F572AB-99ED-432C-99EE-E64D2689C451}" sibTransId="{DB831C21-C67D-4776-8526-7D20A7FABF7A}"/>
    <dgm:cxn modelId="{4DA8AE6E-00AC-460C-A694-55D7A547A45D}" type="presOf" srcId="{A1E71DA9-4618-4FED-9B30-27DD139E2943}" destId="{23E2301D-D4F6-4304-B733-7F478194B943}" srcOrd="0" destOrd="3" presId="urn:microsoft.com/office/officeart/2005/8/layout/hList2"/>
    <dgm:cxn modelId="{A9A4697E-B462-402D-97A0-1B96C0A598DA}" type="presOf" srcId="{7B4FCCA6-5CFF-4602-ABC3-F38DB8CA57FF}" destId="{23E2301D-D4F6-4304-B733-7F478194B943}" srcOrd="0" destOrd="0" presId="urn:microsoft.com/office/officeart/2005/8/layout/hList2"/>
    <dgm:cxn modelId="{52BF8295-709C-4AF4-A063-6973B2C3E661}" srcId="{84437CD5-BCC1-4398-9067-2B5B72144EEC}" destId="{6ECA0B92-FDD8-471F-8EFB-77F22C2B5628}" srcOrd="0" destOrd="0" parTransId="{B1519175-5BB6-463F-815D-86B0DA63A456}" sibTransId="{0629938C-B84B-47F2-859C-AC242CCB2FE0}"/>
    <dgm:cxn modelId="{198ECA98-BE03-44B9-8DC7-791E75A8CCA1}" srcId="{028CC508-185E-4F6F-88B3-D59624C92D6B}" destId="{0E24277A-8534-4090-A548-E5DCEABFBC0C}" srcOrd="2" destOrd="0" parTransId="{DF0E4E71-AA85-4F99-BFF2-92AE38C37CB7}" sibTransId="{8B7B3AE7-0FF3-4AB1-B8FD-D590254B8342}"/>
    <dgm:cxn modelId="{99FD62A3-63B6-40A4-AF4E-A1345D88509E}" srcId="{028CC508-185E-4F6F-88B3-D59624C92D6B}" destId="{8A8E2BE4-50C9-4FE3-9B57-641BAA421AD0}" srcOrd="1" destOrd="0" parTransId="{88ABD054-281A-4C7D-B5EC-EF300B1793B3}" sibTransId="{8D9C414C-1AE0-473C-87B3-522725B1196D}"/>
    <dgm:cxn modelId="{A3AC4FA7-CE24-472A-940B-7C7F22FB2CC2}" srcId="{6ECA0B92-FDD8-471F-8EFB-77F22C2B5628}" destId="{7B4FCCA6-5CFF-4602-ABC3-F38DB8CA57FF}" srcOrd="0" destOrd="0" parTransId="{F53B57FC-21B7-42A2-BD6B-D60288715B66}" sibTransId="{17FF60F6-F055-4E95-B897-FED5E0499AE2}"/>
    <dgm:cxn modelId="{7816B8B3-08A4-48CF-9B56-8260A19EFE32}" srcId="{B4F79012-222C-4F93-B4C4-31C9178437A4}" destId="{7D312AE9-9045-42C8-8038-6B064D6093BF}" srcOrd="1" destOrd="0" parTransId="{34D1976B-C349-4DF0-A088-C589337681B6}" sibTransId="{5E8D1A94-D144-4D68-9729-53727CC88BBE}"/>
    <dgm:cxn modelId="{7E29C8B5-EFB0-4A48-8782-C2F33F1CC0DA}" type="presOf" srcId="{7D312AE9-9045-42C8-8038-6B064D6093BF}" destId="{2A205F0D-1C4D-40F4-AE69-CAB5F7B98ECE}" srcOrd="0" destOrd="1" presId="urn:microsoft.com/office/officeart/2005/8/layout/hList2"/>
    <dgm:cxn modelId="{F3E655C4-7EA1-40D4-97E4-BF30C742AFA0}" type="presOf" srcId="{B4F79012-222C-4F93-B4C4-31C9178437A4}" destId="{D660DF0D-0C7B-4963-A792-C6653FC8B4E6}" srcOrd="0" destOrd="0" presId="urn:microsoft.com/office/officeart/2005/8/layout/hList2"/>
    <dgm:cxn modelId="{162F55CB-94E6-4B9B-8998-6F86A2575B22}" srcId="{7B4FCCA6-5CFF-4602-ABC3-F38DB8CA57FF}" destId="{D4CACFA8-6D31-4548-AAEE-6F10C95FC7ED}" srcOrd="3" destOrd="0" parTransId="{F0ECF176-9698-4B80-B487-C287C3797586}" sibTransId="{E9E39DC1-03C3-4CC2-B1F5-C99FA64122D6}"/>
    <dgm:cxn modelId="{65C9EECE-AE56-46D6-8B90-A183DBAAF6AE}" type="presOf" srcId="{8A8E2BE4-50C9-4FE3-9B57-641BAA421AD0}" destId="{FB527724-8F94-4AE6-9E10-E7A44460C85D}" srcOrd="0" destOrd="1" presId="urn:microsoft.com/office/officeart/2005/8/layout/hList2"/>
    <dgm:cxn modelId="{17EC91CF-54A3-4A34-8E64-FDD359B2DFAF}" type="presOf" srcId="{0E24277A-8534-4090-A548-E5DCEABFBC0C}" destId="{FB527724-8F94-4AE6-9E10-E7A44460C85D}" srcOrd="0" destOrd="2" presId="urn:microsoft.com/office/officeart/2005/8/layout/hList2"/>
    <dgm:cxn modelId="{731790D4-6715-4CA6-8B54-2134C541D6E2}" srcId="{028CC508-185E-4F6F-88B3-D59624C92D6B}" destId="{9CC30E7B-8A0B-4F00-9583-E3D8FE3C2CF1}" srcOrd="0" destOrd="0" parTransId="{0F3CD009-FF90-4D2E-B9F1-04214126B692}" sibTransId="{EF608BE5-466F-435F-AB02-03AC8228E69F}"/>
    <dgm:cxn modelId="{6F21D7D4-8F0E-475C-867E-0C64A3611561}" type="presOf" srcId="{6ECA0B92-FDD8-471F-8EFB-77F22C2B5628}" destId="{25108C2F-BE52-4700-AC9E-8A9B7E16A406}" srcOrd="0" destOrd="0" presId="urn:microsoft.com/office/officeart/2005/8/layout/hList2"/>
    <dgm:cxn modelId="{7DC368D5-E43F-43B4-A55A-B2AB28D27692}" srcId="{84437CD5-BCC1-4398-9067-2B5B72144EEC}" destId="{028CC508-185E-4F6F-88B3-D59624C92D6B}" srcOrd="1" destOrd="0" parTransId="{0B265C7A-2C98-417B-8B31-E08C4F608B79}" sibTransId="{70842CBD-297F-4503-B130-BDDD343FF70A}"/>
    <dgm:cxn modelId="{8ECCDBDC-A03A-426E-A616-BD1C542EBC24}" type="presOf" srcId="{84437CD5-BCC1-4398-9067-2B5B72144EEC}" destId="{EBA4F465-E889-419B-A3FF-A267FD63EC28}" srcOrd="0" destOrd="0" presId="urn:microsoft.com/office/officeart/2005/8/layout/hList2"/>
    <dgm:cxn modelId="{59B0ACF2-30B5-47EC-A32A-1D3DC6F7C23D}" srcId="{028CC508-185E-4F6F-88B3-D59624C92D6B}" destId="{38B3BDCA-C3E9-41B4-B7E0-36F9F29BBFC4}" srcOrd="3" destOrd="0" parTransId="{3F900661-8004-4E1E-A7EC-5D930DC6D564}" sibTransId="{AA8E5377-2EEB-4503-BBAA-95C4605F1DDD}"/>
    <dgm:cxn modelId="{73B58EF3-6B25-4947-BF7B-475578BBFF3D}" type="presOf" srcId="{028CC508-185E-4F6F-88B3-D59624C92D6B}" destId="{14D9FECD-4DBB-4964-A5FC-FD0F9212A89C}" srcOrd="0" destOrd="0" presId="urn:microsoft.com/office/officeart/2005/8/layout/hList2"/>
    <dgm:cxn modelId="{05FBBEF9-885A-478E-B5BB-30EEBAE3CF42}" srcId="{B4F79012-222C-4F93-B4C4-31C9178437A4}" destId="{03F84913-2831-4D28-A193-07D83D413897}" srcOrd="0" destOrd="0" parTransId="{81CCF27C-FE6E-4321-A033-05FE8AEFD9D4}" sibTransId="{B0627D25-39AA-46FA-B9CC-47FB1C039D3A}"/>
    <dgm:cxn modelId="{DF89CDCF-6560-4C25-9CEE-2C7631DF00C6}" type="presParOf" srcId="{EBA4F465-E889-419B-A3FF-A267FD63EC28}" destId="{C9ABC3D3-51DA-4308-92C3-819BD637BC66}" srcOrd="0" destOrd="0" presId="urn:microsoft.com/office/officeart/2005/8/layout/hList2"/>
    <dgm:cxn modelId="{38518CD3-275F-4D0C-98D2-8D2E3606DC19}" type="presParOf" srcId="{C9ABC3D3-51DA-4308-92C3-819BD637BC66}" destId="{11F7B64C-5BCE-4876-9BD7-102E7CC68940}" srcOrd="0" destOrd="0" presId="urn:microsoft.com/office/officeart/2005/8/layout/hList2"/>
    <dgm:cxn modelId="{C43A944B-AA39-45E7-9A94-7F47BCCA87F7}" type="presParOf" srcId="{C9ABC3D3-51DA-4308-92C3-819BD637BC66}" destId="{23E2301D-D4F6-4304-B733-7F478194B943}" srcOrd="1" destOrd="0" presId="urn:microsoft.com/office/officeart/2005/8/layout/hList2"/>
    <dgm:cxn modelId="{38258122-20BE-4D5F-A599-F323329BB1E2}" type="presParOf" srcId="{C9ABC3D3-51DA-4308-92C3-819BD637BC66}" destId="{25108C2F-BE52-4700-AC9E-8A9B7E16A406}" srcOrd="2" destOrd="0" presId="urn:microsoft.com/office/officeart/2005/8/layout/hList2"/>
    <dgm:cxn modelId="{3CCC964F-168E-4224-93E3-E7A32618DD3C}" type="presParOf" srcId="{EBA4F465-E889-419B-A3FF-A267FD63EC28}" destId="{0476E26E-3509-457A-9821-F9BB26F1D357}" srcOrd="1" destOrd="0" presId="urn:microsoft.com/office/officeart/2005/8/layout/hList2"/>
    <dgm:cxn modelId="{7B7CBD5C-21B3-4F5D-8530-36DCBBFAC05C}" type="presParOf" srcId="{EBA4F465-E889-419B-A3FF-A267FD63EC28}" destId="{DE39BDF4-6BA3-4DA9-804A-2556D07FC3BD}" srcOrd="2" destOrd="0" presId="urn:microsoft.com/office/officeart/2005/8/layout/hList2"/>
    <dgm:cxn modelId="{3391FBE9-4F3E-4AD9-BE83-87445B6A7B85}" type="presParOf" srcId="{DE39BDF4-6BA3-4DA9-804A-2556D07FC3BD}" destId="{ABC43B82-8C13-4A6C-BF0A-8F8CFDDDA625}" srcOrd="0" destOrd="0" presId="urn:microsoft.com/office/officeart/2005/8/layout/hList2"/>
    <dgm:cxn modelId="{839B4484-DDE8-4069-A83F-3F900059107E}" type="presParOf" srcId="{DE39BDF4-6BA3-4DA9-804A-2556D07FC3BD}" destId="{FB527724-8F94-4AE6-9E10-E7A44460C85D}" srcOrd="1" destOrd="0" presId="urn:microsoft.com/office/officeart/2005/8/layout/hList2"/>
    <dgm:cxn modelId="{3F6CC28A-1EDC-4AF6-96EE-C373DF11F144}" type="presParOf" srcId="{DE39BDF4-6BA3-4DA9-804A-2556D07FC3BD}" destId="{14D9FECD-4DBB-4964-A5FC-FD0F9212A89C}" srcOrd="2" destOrd="0" presId="urn:microsoft.com/office/officeart/2005/8/layout/hList2"/>
    <dgm:cxn modelId="{F06DC6BC-5D82-4574-84DD-6EC34A5F95AD}" type="presParOf" srcId="{EBA4F465-E889-419B-A3FF-A267FD63EC28}" destId="{2F7547FE-B7A7-4031-9D93-381FC6CC7BE3}" srcOrd="3" destOrd="0" presId="urn:microsoft.com/office/officeart/2005/8/layout/hList2"/>
    <dgm:cxn modelId="{D52C2EAA-8D64-442C-A281-065AC45A7562}" type="presParOf" srcId="{EBA4F465-E889-419B-A3FF-A267FD63EC28}" destId="{83F987F1-3899-42D5-B05D-55C3A2F6A325}" srcOrd="4" destOrd="0" presId="urn:microsoft.com/office/officeart/2005/8/layout/hList2"/>
    <dgm:cxn modelId="{07A4CE4B-ACAE-4D4B-959C-D79FD8F8C257}" type="presParOf" srcId="{83F987F1-3899-42D5-B05D-55C3A2F6A325}" destId="{84DDB906-8ED3-4E65-95AA-BE4B365C5FBA}" srcOrd="0" destOrd="0" presId="urn:microsoft.com/office/officeart/2005/8/layout/hList2"/>
    <dgm:cxn modelId="{333503FD-C0B6-4B18-90D2-66005DDFCDC0}" type="presParOf" srcId="{83F987F1-3899-42D5-B05D-55C3A2F6A325}" destId="{2A205F0D-1C4D-40F4-AE69-CAB5F7B98ECE}" srcOrd="1" destOrd="0" presId="urn:microsoft.com/office/officeart/2005/8/layout/hList2"/>
    <dgm:cxn modelId="{C0039779-4605-4C74-8219-66A001EB6C29}" type="presParOf" srcId="{83F987F1-3899-42D5-B05D-55C3A2F6A325}" destId="{D660DF0D-0C7B-4963-A792-C6653FC8B4E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B9C65-80D6-4E84-9D87-142C5CFF950F}">
      <dsp:nvSpPr>
        <dsp:cNvPr id="0" name=""/>
        <dsp:cNvSpPr/>
      </dsp:nvSpPr>
      <dsp:spPr>
        <a:xfrm>
          <a:off x="1715719" y="493"/>
          <a:ext cx="1909187" cy="577482"/>
        </a:xfrm>
        <a:prstGeom prst="roundRect">
          <a:avLst>
            <a:gd name="adj" fmla="val 10000"/>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FHWA</a:t>
          </a:r>
        </a:p>
      </dsp:txBody>
      <dsp:txXfrm>
        <a:off x="1732633" y="17407"/>
        <a:ext cx="1875359" cy="543654"/>
      </dsp:txXfrm>
    </dsp:sp>
    <dsp:sp modelId="{34E3BD3B-C8F4-409C-8BE1-D14D88542F35}">
      <dsp:nvSpPr>
        <dsp:cNvPr id="0" name=""/>
        <dsp:cNvSpPr/>
      </dsp:nvSpPr>
      <dsp:spPr>
        <a:xfrm rot="5400000">
          <a:off x="2562035" y="592412"/>
          <a:ext cx="216555" cy="259866"/>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614067"/>
        <a:ext cx="155920" cy="151589"/>
      </dsp:txXfrm>
    </dsp:sp>
    <dsp:sp modelId="{6A030A17-FC5B-4D7C-866B-4615B5E35997}">
      <dsp:nvSpPr>
        <dsp:cNvPr id="0" name=""/>
        <dsp:cNvSpPr/>
      </dsp:nvSpPr>
      <dsp:spPr>
        <a:xfrm>
          <a:off x="1715719" y="866716"/>
          <a:ext cx="1909187" cy="577482"/>
        </a:xfrm>
        <a:prstGeom prst="roundRect">
          <a:avLst>
            <a:gd name="adj" fmla="val 10000"/>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FDOT</a:t>
          </a:r>
        </a:p>
      </dsp:txBody>
      <dsp:txXfrm>
        <a:off x="1732633" y="883630"/>
        <a:ext cx="1875359" cy="543654"/>
      </dsp:txXfrm>
    </dsp:sp>
    <dsp:sp modelId="{AE1F4FB3-E2B7-4CEA-B399-A9E87D88C7D8}">
      <dsp:nvSpPr>
        <dsp:cNvPr id="0" name=""/>
        <dsp:cNvSpPr/>
      </dsp:nvSpPr>
      <dsp:spPr>
        <a:xfrm rot="5400000">
          <a:off x="2562035" y="1458635"/>
          <a:ext cx="216555" cy="259866"/>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1480290"/>
        <a:ext cx="155920" cy="151589"/>
      </dsp:txXfrm>
    </dsp:sp>
    <dsp:sp modelId="{0DA86BC3-7E87-4BE2-8D3D-0F2E374A2ADE}">
      <dsp:nvSpPr>
        <dsp:cNvPr id="0" name=""/>
        <dsp:cNvSpPr/>
      </dsp:nvSpPr>
      <dsp:spPr>
        <a:xfrm>
          <a:off x="1715719" y="1732939"/>
          <a:ext cx="1909187" cy="577482"/>
        </a:xfrm>
        <a:prstGeom prst="roundRect">
          <a:avLst>
            <a:gd name="adj" fmla="val 10000"/>
          </a:avLst>
        </a:prstGeom>
        <a:solidFill>
          <a:schemeClr val="accent5">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Agency</a:t>
          </a:r>
        </a:p>
      </dsp:txBody>
      <dsp:txXfrm>
        <a:off x="1732633" y="1749853"/>
        <a:ext cx="1875359" cy="543654"/>
      </dsp:txXfrm>
    </dsp:sp>
    <dsp:sp modelId="{956415CD-CACE-45E1-A2C2-F1D1EAFA1188}">
      <dsp:nvSpPr>
        <dsp:cNvPr id="0" name=""/>
        <dsp:cNvSpPr/>
      </dsp:nvSpPr>
      <dsp:spPr>
        <a:xfrm rot="5400000">
          <a:off x="2562035" y="2324859"/>
          <a:ext cx="216555" cy="259866"/>
        </a:xfrm>
        <a:prstGeom prst="rightArrow">
          <a:avLst>
            <a:gd name="adj1" fmla="val 60000"/>
            <a:gd name="adj2" fmla="val 5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2346514"/>
        <a:ext cx="155920" cy="151589"/>
      </dsp:txXfrm>
    </dsp:sp>
    <dsp:sp modelId="{1DE3A80F-A3F3-47D9-9383-9C9BCAB67D4E}">
      <dsp:nvSpPr>
        <dsp:cNvPr id="0" name=""/>
        <dsp:cNvSpPr/>
      </dsp:nvSpPr>
      <dsp:spPr>
        <a:xfrm>
          <a:off x="1715719" y="2599163"/>
          <a:ext cx="1909187" cy="577482"/>
        </a:xfrm>
        <a:prstGeom prst="roundRect">
          <a:avLst>
            <a:gd name="adj" fmla="val 1000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Prime Contractor</a:t>
          </a:r>
        </a:p>
      </dsp:txBody>
      <dsp:txXfrm>
        <a:off x="1732633" y="2616077"/>
        <a:ext cx="1875359" cy="543654"/>
      </dsp:txXfrm>
    </dsp:sp>
    <dsp:sp modelId="{5D14AA68-67B5-4AD5-AC61-D706FF50C007}">
      <dsp:nvSpPr>
        <dsp:cNvPr id="0" name=""/>
        <dsp:cNvSpPr/>
      </dsp:nvSpPr>
      <dsp:spPr>
        <a:xfrm rot="5400000">
          <a:off x="2562035" y="3191082"/>
          <a:ext cx="216555" cy="2598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592353" y="3212737"/>
        <a:ext cx="155920" cy="151589"/>
      </dsp:txXfrm>
    </dsp:sp>
    <dsp:sp modelId="{0017A348-A3C2-4A16-8650-FBE0CC4154EC}">
      <dsp:nvSpPr>
        <dsp:cNvPr id="0" name=""/>
        <dsp:cNvSpPr/>
      </dsp:nvSpPr>
      <dsp:spPr>
        <a:xfrm>
          <a:off x="1715719" y="3465386"/>
          <a:ext cx="1909187" cy="577482"/>
        </a:xfrm>
        <a:prstGeom prst="roundRect">
          <a:avLst>
            <a:gd name="adj" fmla="val 10000"/>
          </a:avLst>
        </a:prstGeom>
        <a:solidFill>
          <a:schemeClr val="tx2">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Sub-Contractor</a:t>
          </a:r>
        </a:p>
      </dsp:txBody>
      <dsp:txXfrm>
        <a:off x="1732633" y="3482300"/>
        <a:ext cx="1875359" cy="543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61FEF-3A45-432C-B7EE-A71AD6C61B9E}">
      <dsp:nvSpPr>
        <dsp:cNvPr id="0" name=""/>
        <dsp:cNvSpPr/>
      </dsp:nvSpPr>
      <dsp:spPr>
        <a:xfrm>
          <a:off x="7143" y="2338532"/>
          <a:ext cx="2135187" cy="1461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Contractor submits request thru Classification Request Manager</a:t>
          </a:r>
        </a:p>
      </dsp:txBody>
      <dsp:txXfrm>
        <a:off x="49942" y="2381331"/>
        <a:ext cx="2049589" cy="1375670"/>
      </dsp:txXfrm>
    </dsp:sp>
    <dsp:sp modelId="{764888DC-05E0-4DE4-A9BB-55EEAD64290A}">
      <dsp:nvSpPr>
        <dsp:cNvPr id="0" name=""/>
        <dsp:cNvSpPr/>
      </dsp:nvSpPr>
      <dsp:spPr>
        <a:xfrm>
          <a:off x="2355850" y="2804403"/>
          <a:ext cx="45265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55850" y="2910308"/>
        <a:ext cx="316861" cy="317716"/>
      </dsp:txXfrm>
    </dsp:sp>
    <dsp:sp modelId="{2EEEE568-4616-48E0-947E-C917ABB24EF9}">
      <dsp:nvSpPr>
        <dsp:cNvPr id="0" name=""/>
        <dsp:cNvSpPr/>
      </dsp:nvSpPr>
      <dsp:spPr>
        <a:xfrm>
          <a:off x="2996406" y="2338532"/>
          <a:ext cx="2135187" cy="1461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FDOT validates and sends request to USDOL</a:t>
          </a:r>
        </a:p>
      </dsp:txBody>
      <dsp:txXfrm>
        <a:off x="3039205" y="2381331"/>
        <a:ext cx="2049589" cy="1375670"/>
      </dsp:txXfrm>
    </dsp:sp>
    <dsp:sp modelId="{027B7D4D-74A3-4C0E-B963-EF946FE5E1D6}">
      <dsp:nvSpPr>
        <dsp:cNvPr id="0" name=""/>
        <dsp:cNvSpPr/>
      </dsp:nvSpPr>
      <dsp:spPr>
        <a:xfrm>
          <a:off x="5345112" y="2804403"/>
          <a:ext cx="452659" cy="52952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45112" y="2910308"/>
        <a:ext cx="316861" cy="317716"/>
      </dsp:txXfrm>
    </dsp:sp>
    <dsp:sp modelId="{72FB31D1-CF42-4F62-B187-BF545E29AC8F}">
      <dsp:nvSpPr>
        <dsp:cNvPr id="0" name=""/>
        <dsp:cNvSpPr/>
      </dsp:nvSpPr>
      <dsp:spPr>
        <a:xfrm>
          <a:off x="5985668" y="2338532"/>
          <a:ext cx="2135187" cy="146126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USDOL reviews request and either concurs or proposes acceptable rate</a:t>
          </a:r>
        </a:p>
      </dsp:txBody>
      <dsp:txXfrm>
        <a:off x="6028467" y="2381331"/>
        <a:ext cx="2049589" cy="1375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08C2F-BE52-4700-AC9E-8A9B7E16A406}">
      <dsp:nvSpPr>
        <dsp:cNvPr id="0" name=""/>
        <dsp:cNvSpPr/>
      </dsp:nvSpPr>
      <dsp:spPr>
        <a:xfrm rot="16200000">
          <a:off x="-821063" y="3114054"/>
          <a:ext cx="2247234" cy="40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516"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C00000"/>
              </a:solidFill>
            </a:rPr>
            <a:t>Local Agency Faces</a:t>
          </a:r>
        </a:p>
      </dsp:txBody>
      <dsp:txXfrm>
        <a:off x="-821063" y="3114054"/>
        <a:ext cx="2247234" cy="403104"/>
      </dsp:txXfrm>
    </dsp:sp>
    <dsp:sp modelId="{23E2301D-D4F6-4304-B733-7F478194B943}">
      <dsp:nvSpPr>
        <dsp:cNvPr id="0" name=""/>
        <dsp:cNvSpPr/>
      </dsp:nvSpPr>
      <dsp:spPr>
        <a:xfrm>
          <a:off x="422678" y="1994420"/>
          <a:ext cx="2753556" cy="2685693"/>
        </a:xfrm>
        <a:prstGeom prst="rect">
          <a:avLst/>
        </a:prstGeom>
        <a:solidFill>
          <a:srgbClr val="2443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5516"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Lack of:</a:t>
          </a:r>
        </a:p>
        <a:p>
          <a:pPr marL="457200" lvl="2" indent="-228600" algn="l" defTabSz="1066800">
            <a:lnSpc>
              <a:spcPct val="90000"/>
            </a:lnSpc>
            <a:spcBef>
              <a:spcPct val="0"/>
            </a:spcBef>
            <a:spcAft>
              <a:spcPct val="15000"/>
            </a:spcAft>
            <a:buChar char="•"/>
          </a:pPr>
          <a:r>
            <a:rPr lang="en-US" sz="2400" kern="1200" dirty="0"/>
            <a:t>Time</a:t>
          </a:r>
        </a:p>
        <a:p>
          <a:pPr marL="457200" lvl="2" indent="-228600" algn="l" defTabSz="1066800">
            <a:lnSpc>
              <a:spcPct val="90000"/>
            </a:lnSpc>
            <a:spcBef>
              <a:spcPct val="0"/>
            </a:spcBef>
            <a:spcAft>
              <a:spcPct val="15000"/>
            </a:spcAft>
            <a:buChar char="•"/>
          </a:pPr>
          <a:r>
            <a:rPr lang="en-US" sz="2400" kern="1200" dirty="0"/>
            <a:t>Manpower</a:t>
          </a:r>
        </a:p>
        <a:p>
          <a:pPr marL="457200" lvl="2" indent="-228600" algn="l" defTabSz="1066800">
            <a:lnSpc>
              <a:spcPct val="90000"/>
            </a:lnSpc>
            <a:spcBef>
              <a:spcPct val="0"/>
            </a:spcBef>
            <a:spcAft>
              <a:spcPct val="15000"/>
            </a:spcAft>
            <a:buChar char="•"/>
          </a:pPr>
          <a:r>
            <a:rPr lang="en-US" sz="2400" kern="1200" dirty="0"/>
            <a:t>Resources</a:t>
          </a:r>
        </a:p>
        <a:p>
          <a:pPr marL="457200" lvl="2" indent="-228600" algn="l" defTabSz="1066800">
            <a:lnSpc>
              <a:spcPct val="90000"/>
            </a:lnSpc>
            <a:spcBef>
              <a:spcPct val="0"/>
            </a:spcBef>
            <a:spcAft>
              <a:spcPct val="15000"/>
            </a:spcAft>
            <a:buChar char="•"/>
          </a:pPr>
          <a:r>
            <a:rPr lang="en-US" sz="2400" kern="1200" dirty="0"/>
            <a:t>Established Process</a:t>
          </a:r>
        </a:p>
      </dsp:txBody>
      <dsp:txXfrm>
        <a:off x="422678" y="1994420"/>
        <a:ext cx="2753556" cy="2685693"/>
      </dsp:txXfrm>
    </dsp:sp>
    <dsp:sp modelId="{11F7B64C-5BCE-4876-9BD7-102E7CC68940}">
      <dsp:nvSpPr>
        <dsp:cNvPr id="0" name=""/>
        <dsp:cNvSpPr/>
      </dsp:nvSpPr>
      <dsp:spPr>
        <a:xfrm>
          <a:off x="780591" y="342203"/>
          <a:ext cx="2015691" cy="17983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FECD-4DBB-4964-A5FC-FD0F9212A89C}">
      <dsp:nvSpPr>
        <dsp:cNvPr id="0" name=""/>
        <dsp:cNvSpPr/>
      </dsp:nvSpPr>
      <dsp:spPr>
        <a:xfrm rot="16200000">
          <a:off x="2807502" y="3172486"/>
          <a:ext cx="2160104" cy="40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516"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C00000"/>
              </a:solidFill>
            </a:rPr>
            <a:t>Workshop Intent</a:t>
          </a:r>
        </a:p>
      </dsp:txBody>
      <dsp:txXfrm>
        <a:off x="2807502" y="3172486"/>
        <a:ext cx="2160104" cy="403104"/>
      </dsp:txXfrm>
    </dsp:sp>
    <dsp:sp modelId="{FB527724-8F94-4AE6-9E10-E7A44460C85D}">
      <dsp:nvSpPr>
        <dsp:cNvPr id="0" name=""/>
        <dsp:cNvSpPr/>
      </dsp:nvSpPr>
      <dsp:spPr>
        <a:xfrm>
          <a:off x="3972677" y="1351914"/>
          <a:ext cx="3489105" cy="3858260"/>
        </a:xfrm>
        <a:prstGeom prst="rect">
          <a:avLst/>
        </a:prstGeom>
        <a:solidFill>
          <a:srgbClr val="2443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5516"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Organization and Electronic processing</a:t>
          </a:r>
        </a:p>
        <a:p>
          <a:pPr marL="228600" lvl="1" indent="-228600" algn="l" defTabSz="1066800">
            <a:lnSpc>
              <a:spcPct val="90000"/>
            </a:lnSpc>
            <a:spcBef>
              <a:spcPct val="0"/>
            </a:spcBef>
            <a:spcAft>
              <a:spcPct val="15000"/>
            </a:spcAft>
            <a:buChar char="•"/>
          </a:pPr>
          <a:r>
            <a:rPr lang="en-US" sz="2400" kern="1200" dirty="0"/>
            <a:t>Best use of time with assistance available as needed</a:t>
          </a:r>
        </a:p>
        <a:p>
          <a:pPr marL="228600" lvl="1" indent="-228600" algn="l" defTabSz="1066800">
            <a:lnSpc>
              <a:spcPct val="90000"/>
            </a:lnSpc>
            <a:spcBef>
              <a:spcPct val="0"/>
            </a:spcBef>
            <a:spcAft>
              <a:spcPct val="15000"/>
            </a:spcAft>
            <a:buChar char="•"/>
          </a:pPr>
          <a:r>
            <a:rPr lang="en-US" sz="2400" kern="1200" dirty="0"/>
            <a:t>FDOT provides Tracking Tools and processes shared</a:t>
          </a:r>
        </a:p>
        <a:p>
          <a:pPr marL="114300" lvl="1" indent="-114300" algn="l" defTabSz="666750">
            <a:lnSpc>
              <a:spcPct val="90000"/>
            </a:lnSpc>
            <a:spcBef>
              <a:spcPct val="0"/>
            </a:spcBef>
            <a:spcAft>
              <a:spcPct val="15000"/>
            </a:spcAft>
            <a:buChar char="•"/>
          </a:pPr>
          <a:endParaRPr lang="en-US" sz="1500" kern="1200" dirty="0"/>
        </a:p>
      </dsp:txBody>
      <dsp:txXfrm>
        <a:off x="3972677" y="1351914"/>
        <a:ext cx="3489105" cy="3858260"/>
      </dsp:txXfrm>
    </dsp:sp>
    <dsp:sp modelId="{ABC43B82-8C13-4A6C-BF0A-8F8CFDDDA625}">
      <dsp:nvSpPr>
        <dsp:cNvPr id="0" name=""/>
        <dsp:cNvSpPr/>
      </dsp:nvSpPr>
      <dsp:spPr>
        <a:xfrm>
          <a:off x="4539358" y="0"/>
          <a:ext cx="2313448" cy="147326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0DF0D-0C7B-4963-A792-C6653FC8B4E6}">
      <dsp:nvSpPr>
        <dsp:cNvPr id="0" name=""/>
        <dsp:cNvSpPr/>
      </dsp:nvSpPr>
      <dsp:spPr>
        <a:xfrm rot="16200000">
          <a:off x="7567040" y="2948791"/>
          <a:ext cx="1406853" cy="40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516"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C00000"/>
              </a:solidFill>
            </a:rPr>
            <a:t>TEAM Effort</a:t>
          </a:r>
        </a:p>
      </dsp:txBody>
      <dsp:txXfrm>
        <a:off x="7567040" y="2948791"/>
        <a:ext cx="1406853" cy="403104"/>
      </dsp:txXfrm>
    </dsp:sp>
    <dsp:sp modelId="{2A205F0D-1C4D-40F4-AE69-CAB5F7B98ECE}">
      <dsp:nvSpPr>
        <dsp:cNvPr id="0" name=""/>
        <dsp:cNvSpPr/>
      </dsp:nvSpPr>
      <dsp:spPr>
        <a:xfrm>
          <a:off x="8368218" y="2056494"/>
          <a:ext cx="2513473" cy="2558735"/>
        </a:xfrm>
        <a:prstGeom prst="rect">
          <a:avLst/>
        </a:prstGeom>
        <a:solidFill>
          <a:srgbClr val="2443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355516"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D7 Compliance Support</a:t>
          </a:r>
        </a:p>
        <a:p>
          <a:pPr marL="228600" lvl="1" indent="-228600" algn="l" defTabSz="1066800">
            <a:lnSpc>
              <a:spcPct val="90000"/>
            </a:lnSpc>
            <a:spcBef>
              <a:spcPct val="0"/>
            </a:spcBef>
            <a:spcAft>
              <a:spcPct val="15000"/>
            </a:spcAft>
            <a:buChar char="•"/>
          </a:pPr>
          <a:r>
            <a:rPr lang="en-US" sz="2400" kern="1200" dirty="0"/>
            <a:t>Forms and resources offered</a:t>
          </a:r>
        </a:p>
      </dsp:txBody>
      <dsp:txXfrm>
        <a:off x="8368218" y="2056494"/>
        <a:ext cx="2513473" cy="2558735"/>
      </dsp:txXfrm>
    </dsp:sp>
    <dsp:sp modelId="{84DDB906-8ED3-4E65-95AA-BE4B365C5FBA}">
      <dsp:nvSpPr>
        <dsp:cNvPr id="0" name=""/>
        <dsp:cNvSpPr/>
      </dsp:nvSpPr>
      <dsp:spPr>
        <a:xfrm>
          <a:off x="8619128" y="436369"/>
          <a:ext cx="1989537" cy="17092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825902C8-C2CA-478B-BEC1-8158B3D5DC4F}" type="datetimeFigureOut">
              <a:rPr lang="en-US" smtClean="0"/>
              <a:t>6/14/2017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377C0DC-1C92-48D0-8489-7EE023FCB960}" type="slidenum">
              <a:rPr lang="en-US" smtClean="0"/>
              <a:t>‹#›</a:t>
            </a:fld>
            <a:endParaRPr lang="en-US"/>
          </a:p>
        </p:txBody>
      </p:sp>
    </p:spTree>
    <p:extLst>
      <p:ext uri="{BB962C8B-B14F-4D97-AF65-F5344CB8AC3E}">
        <p14:creationId xmlns:p14="http://schemas.microsoft.com/office/powerpoint/2010/main" val="217899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DF97940-488D-470C-9EDB-B61880A845BD}" type="datetimeFigureOut">
              <a:rPr lang="en-US" smtClean="0"/>
              <a:t>6/14/2017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F0098FA-840B-40B5-B85E-2C5FCAE2B18F}" type="slidenum">
              <a:rPr lang="en-US" smtClean="0"/>
              <a:t>‹#›</a:t>
            </a:fld>
            <a:endParaRPr lang="en-US"/>
          </a:p>
        </p:txBody>
      </p:sp>
    </p:spTree>
    <p:extLst>
      <p:ext uri="{BB962C8B-B14F-4D97-AF65-F5344CB8AC3E}">
        <p14:creationId xmlns:p14="http://schemas.microsoft.com/office/powerpoint/2010/main" val="12335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0098FA-840B-40B5-B85E-2C5FCAE2B18F}" type="slidenum">
              <a:rPr lang="en-US" smtClean="0"/>
              <a:t>91</a:t>
            </a:fld>
            <a:endParaRPr lang="en-US"/>
          </a:p>
        </p:txBody>
      </p:sp>
    </p:spTree>
    <p:extLst>
      <p:ext uri="{BB962C8B-B14F-4D97-AF65-F5344CB8AC3E}">
        <p14:creationId xmlns:p14="http://schemas.microsoft.com/office/powerpoint/2010/main" val="182096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3B2782-373E-4ABE-955A-773BD51A787B}"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A500-0691-47EB-B918-D336B6CBF90A}" type="slidenum">
              <a:rPr lang="en-US" smtClean="0"/>
              <a:t>‹#›</a:t>
            </a:fld>
            <a:endParaRPr lang="en-US"/>
          </a:p>
        </p:txBody>
      </p:sp>
    </p:spTree>
    <p:extLst>
      <p:ext uri="{BB962C8B-B14F-4D97-AF65-F5344CB8AC3E}">
        <p14:creationId xmlns:p14="http://schemas.microsoft.com/office/powerpoint/2010/main" val="422562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1726984" y="309556"/>
            <a:ext cx="10566616" cy="790575"/>
          </a:xfrm>
          <a:prstGeom prst="rect">
            <a:avLst/>
          </a:prstGeom>
          <a:solidFill>
            <a:srgbClr val="EEF5FC"/>
          </a:solidFill>
          <a:ln w="9525" cap="flat" cmpd="sng" algn="ctr">
            <a:noFill/>
            <a:prstDash val="solid"/>
          </a:ln>
          <a:effectLst/>
        </p:spPr>
      </p:sp>
      <p:sp>
        <p:nvSpPr>
          <p:cNvPr id="2" name="Title 1"/>
          <p:cNvSpPr>
            <a:spLocks noGrp="1"/>
          </p:cNvSpPr>
          <p:nvPr>
            <p:ph type="title"/>
          </p:nvPr>
        </p:nvSpPr>
        <p:spPr>
          <a:xfrm>
            <a:off x="1877568" y="309555"/>
            <a:ext cx="10314432" cy="790575"/>
          </a:xfrm>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C00000"/>
              </a:buClr>
              <a:defRPr>
                <a:solidFill>
                  <a:schemeClr val="bg1"/>
                </a:solidFill>
                <a:latin typeface="Arial Narrow" panose="020B0606020202030204" pitchFamily="34" charset="0"/>
              </a:defRPr>
            </a:lvl1pPr>
            <a:lvl2pPr>
              <a:buClr>
                <a:srgbClr val="C00000"/>
              </a:buClr>
              <a:defRPr>
                <a:solidFill>
                  <a:schemeClr val="bg1"/>
                </a:solidFill>
                <a:latin typeface="Arial Narrow" panose="020B0606020202030204" pitchFamily="34" charset="0"/>
              </a:defRPr>
            </a:lvl2pPr>
            <a:lvl3pPr>
              <a:buClr>
                <a:srgbClr val="C00000"/>
              </a:buClr>
              <a:defRPr>
                <a:solidFill>
                  <a:schemeClr val="bg1"/>
                </a:solidFill>
                <a:latin typeface="Arial Narrow" panose="020B0606020202030204" pitchFamily="34" charset="0"/>
              </a:defRPr>
            </a:lvl3pPr>
            <a:lvl4pPr>
              <a:buClr>
                <a:srgbClr val="C00000"/>
              </a:buClr>
              <a:defRPr>
                <a:solidFill>
                  <a:schemeClr val="bg1"/>
                </a:solidFill>
                <a:latin typeface="Arial Narrow" panose="020B0606020202030204" pitchFamily="34" charset="0"/>
              </a:defRPr>
            </a:lvl4pPr>
            <a:lvl5pPr>
              <a:buClr>
                <a:srgbClr val="C00000"/>
              </a:buClr>
              <a:defRPr>
                <a:solidFill>
                  <a:schemeClr val="bg1"/>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9FDBA2F-7F48-4222-9629-C40EC36472AD}"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A500-0691-47EB-B918-D336B6CBF90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85" y="309555"/>
            <a:ext cx="1777569" cy="790575"/>
          </a:xfrm>
          <a:prstGeom prst="rect">
            <a:avLst/>
          </a:prstGeom>
          <a:effectLst>
            <a:outerShdw blurRad="50800" dist="38100" dir="5400000" algn="t" rotWithShape="0">
              <a:sysClr val="window" lastClr="FFFFFF">
                <a:alpha val="57000"/>
              </a:sysClr>
            </a:outerShdw>
            <a:reflection blurRad="6350" stA="52000" endA="300" endPos="35000" dir="5400000" sy="-100000" algn="bl" rotWithShape="0"/>
          </a:effectLst>
        </p:spPr>
      </p:pic>
      <p:sp>
        <p:nvSpPr>
          <p:cNvPr id="9" name="Rectangle 10"/>
          <p:cNvSpPr>
            <a:spLocks noChangeArrowheads="1"/>
          </p:cNvSpPr>
          <p:nvPr userDrawn="1"/>
        </p:nvSpPr>
        <p:spPr bwMode="auto">
          <a:xfrm>
            <a:off x="0" y="6356349"/>
            <a:ext cx="12192000" cy="309557"/>
          </a:xfrm>
          <a:prstGeom prst="rect">
            <a:avLst/>
          </a:prstGeom>
          <a:solidFill>
            <a:srgbClr val="A9CBEE">
              <a:lumMod val="20000"/>
              <a:lumOff val="80000"/>
            </a:srgbClr>
          </a:solidFill>
          <a:ln w="9525">
            <a:no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1B428B"/>
                </a:solidFill>
                <a:effectLst/>
                <a:uLnTx/>
                <a:uFillTx/>
                <a:latin typeface="Arial" charset="0"/>
              </a:rPr>
              <a:t>    </a:t>
            </a:r>
            <a:r>
              <a:rPr kumimoji="0" lang="en-US" sz="1050" b="1" i="0" u="none" strike="noStrike" kern="0" cap="none" spc="0" normalizeH="0" baseline="0" noProof="0" dirty="0">
                <a:ln>
                  <a:noFill/>
                </a:ln>
                <a:solidFill>
                  <a:schemeClr val="accent5">
                    <a:lumMod val="50000"/>
                  </a:schemeClr>
                </a:solidFill>
                <a:effectLst/>
                <a:uLnTx/>
                <a:uFillTx/>
                <a:latin typeface="Arial" charset="0"/>
              </a:rPr>
              <a:t>FDOT D7 Local Agency Program (LAP) Contract Compliance Workshop 2017</a:t>
            </a:r>
          </a:p>
        </p:txBody>
      </p:sp>
    </p:spTree>
    <p:extLst>
      <p:ext uri="{BB962C8B-B14F-4D97-AF65-F5344CB8AC3E}">
        <p14:creationId xmlns:p14="http://schemas.microsoft.com/office/powerpoint/2010/main" val="1451987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14F44-5887-4A7D-8CAD-0F3DA5E44857}" type="datetime1">
              <a:rPr lang="en-US" smtClean="0"/>
              <a:t>6/14/2017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6A500-0691-47EB-B918-D336B6CBF90A}" type="slidenum">
              <a:rPr lang="en-US" smtClean="0"/>
              <a:t>‹#›</a:t>
            </a:fld>
            <a:endParaRPr lang="en-US"/>
          </a:p>
        </p:txBody>
      </p:sp>
    </p:spTree>
    <p:extLst>
      <p:ext uri="{BB962C8B-B14F-4D97-AF65-F5344CB8AC3E}">
        <p14:creationId xmlns:p14="http://schemas.microsoft.com/office/powerpoint/2010/main" val="262684108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1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audio" Target="../media/audio10.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1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88.png"/><Relationship Id="rId4" Type="http://schemas.openxmlformats.org/officeDocument/2006/relationships/image" Target="../media/image8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hyperlink" Target="http://www.fdot.gov/equalopportunity/Contract%20Compliance/EOO%20officer%202%205%2015.pdf" TargetMode="External"/><Relationship Id="rId3" Type="http://schemas.openxmlformats.org/officeDocument/2006/relationships/hyperlink" Target="http://www.fdot.gov/equalopportunity/ContractComplianceWorkbook.shtm" TargetMode="External"/><Relationship Id="rId7" Type="http://schemas.openxmlformats.org/officeDocument/2006/relationships/hyperlink" Target="http://www3b.dot.state.fl.us/EqualOpportunityOfficeBusinessDirectory/CustomSearch.aspx" TargetMode="External"/><Relationship Id="rId2" Type="http://schemas.openxmlformats.org/officeDocument/2006/relationships/hyperlink" Target="http://www.fhwa.dot.gov/programadmin/contracts/1273/1273.pdf" TargetMode="External"/><Relationship Id="rId1" Type="http://schemas.openxmlformats.org/officeDocument/2006/relationships/slideLayout" Target="../slideLayouts/slideLayout2.xml"/><Relationship Id="rId6" Type="http://schemas.openxmlformats.org/officeDocument/2006/relationships/hyperlink" Target="http://www.fdot.gov/equalopportunity/dbeprogramfaq.shtm" TargetMode="External"/><Relationship Id="rId5" Type="http://schemas.openxmlformats.org/officeDocument/2006/relationships/hyperlink" Target="https://www.wdol.gov/" TargetMode="External"/><Relationship Id="rId4" Type="http://schemas.openxmlformats.org/officeDocument/2006/relationships/hyperlink" Target="http://www.fdot.gov/programmanagement/LAP/LAP_TOC.shtm" TargetMode="External"/><Relationship Id="rId9" Type="http://schemas.openxmlformats.org/officeDocument/2006/relationships/hyperlink" Target="http://www.fdot.gov/equalopportunity/ContractCompliance.s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audio" Target="../media/audio6.wav"/></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8.wav"/><Relationship Id="rId1" Type="http://schemas.openxmlformats.org/officeDocument/2006/relationships/slideLayout" Target="../slideLayouts/slideLayout1.xml"/><Relationship Id="rId4" Type="http://schemas.openxmlformats.org/officeDocument/2006/relationships/audio" Target="../media/audio8.wav"/></Relationships>
</file>

<file path=ppt/slides/_rels/slide7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9.wav"/><Relationship Id="rId1" Type="http://schemas.openxmlformats.org/officeDocument/2006/relationships/slideLayout" Target="../slideLayouts/slideLayout1.xml"/><Relationship Id="rId4" Type="http://schemas.openxmlformats.org/officeDocument/2006/relationships/audio" Target="../media/audio9.wav"/></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dot.state.fl.us/construction/wagerate/2012_USDOL_Wage_Tables.pdf" TargetMode="External"/><Relationship Id="rId2" Type="http://schemas.openxmlformats.org/officeDocument/2006/relationships/hyperlink" Target="http://www.wdol.gov/dba.aspx#0"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dot.state.fl.us/construction/wagerate/GuidelinesForUsingMultipleWageRates.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fdotewp1.dot.state.fl.us/WageRateExternal/Login/Index?ReturnUrl=/WageRateExternal/"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549339"/>
            <a:ext cx="9144000" cy="1145349"/>
          </a:xfrm>
        </p:spPr>
        <p:txBody>
          <a:bodyPr>
            <a:normAutofit/>
          </a:bodyPr>
          <a:lstStyle/>
          <a:p>
            <a:r>
              <a:rPr lang="en-US" sz="7200" dirty="0">
                <a:solidFill>
                  <a:srgbClr val="C00000"/>
                </a:solidFill>
                <a:latin typeface="Segoe Script" panose="020B0504020000000003" pitchFamily="34" charset="0"/>
              </a:rPr>
              <a:t>WELCOME!!!!</a:t>
            </a:r>
          </a:p>
        </p:txBody>
      </p:sp>
      <p:sp>
        <p:nvSpPr>
          <p:cNvPr id="7" name="Subtitle 6"/>
          <p:cNvSpPr>
            <a:spLocks noGrp="1"/>
          </p:cNvSpPr>
          <p:nvPr>
            <p:ph type="subTitle" idx="1"/>
          </p:nvPr>
        </p:nvSpPr>
        <p:spPr>
          <a:xfrm>
            <a:off x="1524000" y="1892512"/>
            <a:ext cx="9144000" cy="2990088"/>
          </a:xfrm>
        </p:spPr>
        <p:txBody>
          <a:bodyPr>
            <a:normAutofit lnSpcReduction="10000"/>
          </a:bodyPr>
          <a:lstStyle/>
          <a:p>
            <a:r>
              <a:rPr lang="en-US" dirty="0">
                <a:solidFill>
                  <a:srgbClr val="002060"/>
                </a:solidFill>
              </a:rPr>
              <a:t>FDOT District Seven</a:t>
            </a:r>
          </a:p>
          <a:p>
            <a:endParaRPr lang="en-US" dirty="0">
              <a:solidFill>
                <a:srgbClr val="002060"/>
              </a:solidFill>
            </a:endParaRPr>
          </a:p>
          <a:p>
            <a:r>
              <a:rPr lang="en-US" dirty="0">
                <a:solidFill>
                  <a:srgbClr val="002060"/>
                </a:solidFill>
              </a:rPr>
              <a:t>Local Agency Program (LAP)</a:t>
            </a:r>
          </a:p>
          <a:p>
            <a:endParaRPr lang="en-US" dirty="0">
              <a:solidFill>
                <a:srgbClr val="002060"/>
              </a:solidFill>
            </a:endParaRPr>
          </a:p>
          <a:p>
            <a:r>
              <a:rPr lang="en-US" dirty="0">
                <a:solidFill>
                  <a:srgbClr val="002060"/>
                </a:solidFill>
              </a:rPr>
              <a:t>Compliance Workshop</a:t>
            </a:r>
          </a:p>
          <a:p>
            <a:endParaRPr lang="en-US" dirty="0">
              <a:solidFill>
                <a:srgbClr val="002060"/>
              </a:solidFill>
            </a:endParaRPr>
          </a:p>
          <a:p>
            <a:r>
              <a:rPr lang="en-US" dirty="0">
                <a:solidFill>
                  <a:srgbClr val="002060"/>
                </a:solidFill>
              </a:rPr>
              <a:t>May 16, 2017</a:t>
            </a:r>
          </a:p>
        </p:txBody>
      </p:sp>
      <p:grpSp>
        <p:nvGrpSpPr>
          <p:cNvPr id="8" name="Group 7"/>
          <p:cNvGrpSpPr/>
          <p:nvPr/>
        </p:nvGrpSpPr>
        <p:grpSpPr>
          <a:xfrm>
            <a:off x="98853" y="5080425"/>
            <a:ext cx="11998411" cy="1616938"/>
            <a:chOff x="-2" y="5136446"/>
            <a:chExt cx="9098844" cy="1219726"/>
          </a:xfrm>
        </p:grpSpPr>
        <p:pic>
          <p:nvPicPr>
            <p:cNvPr id="9" name="Picture 7" descr="iStock_000001385555Large"/>
            <p:cNvPicPr>
              <a:picLocks noChangeAspect="1" noChangeArrowheads="1"/>
            </p:cNvPicPr>
            <p:nvPr/>
          </p:nvPicPr>
          <p:blipFill>
            <a:blip r:embed="rId2" cstate="print"/>
            <a:srcRect b="4721"/>
            <a:stretch>
              <a:fillRect/>
            </a:stretch>
          </p:blipFill>
          <p:spPr bwMode="auto">
            <a:xfrm>
              <a:off x="-2" y="5136446"/>
              <a:ext cx="1828800" cy="1219726"/>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0" name="Picture 8" descr="iStock_000006459395Large"/>
            <p:cNvPicPr>
              <a:picLocks noChangeAspect="1" noChangeArrowheads="1"/>
            </p:cNvPicPr>
            <p:nvPr/>
          </p:nvPicPr>
          <p:blipFill>
            <a:blip r:embed="rId3" cstate="print"/>
            <a:srcRect/>
            <a:stretch>
              <a:fillRect/>
            </a:stretch>
          </p:blipFill>
          <p:spPr bwMode="auto">
            <a:xfrm>
              <a:off x="1806217" y="5136446"/>
              <a:ext cx="1828800" cy="1218010"/>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1" name="Picture 9" descr="iStock_000005615199Large"/>
            <p:cNvPicPr>
              <a:picLocks noChangeAspect="1" noChangeArrowheads="1"/>
            </p:cNvPicPr>
            <p:nvPr/>
          </p:nvPicPr>
          <p:blipFill>
            <a:blip r:embed="rId4" cstate="print"/>
            <a:srcRect/>
            <a:stretch>
              <a:fillRect/>
            </a:stretch>
          </p:blipFill>
          <p:spPr bwMode="auto">
            <a:xfrm>
              <a:off x="5441245" y="5136446"/>
              <a:ext cx="1828800" cy="1218010"/>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2" name="Picture 10" descr="iStock_000000816373Large"/>
            <p:cNvPicPr>
              <a:picLocks noChangeAspect="1" noChangeArrowheads="1"/>
            </p:cNvPicPr>
            <p:nvPr/>
          </p:nvPicPr>
          <p:blipFill>
            <a:blip r:embed="rId5" cstate="print"/>
            <a:srcRect b="9601"/>
            <a:stretch>
              <a:fillRect/>
            </a:stretch>
          </p:blipFill>
          <p:spPr bwMode="auto">
            <a:xfrm>
              <a:off x="3601155" y="5136446"/>
              <a:ext cx="1828800" cy="1219726"/>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3" name="Picture 2"/>
            <p:cNvPicPr>
              <a:picLocks noChangeAspect="1" noChangeArrowheads="1"/>
            </p:cNvPicPr>
            <p:nvPr/>
          </p:nvPicPr>
          <p:blipFill>
            <a:blip r:embed="rId6" cstate="print"/>
            <a:srcRect/>
            <a:stretch>
              <a:fillRect/>
            </a:stretch>
          </p:blipFill>
          <p:spPr bwMode="auto">
            <a:xfrm>
              <a:off x="7270042" y="5136446"/>
              <a:ext cx="1828800" cy="1209980"/>
            </a:xfrm>
            <a:prstGeom prst="rect">
              <a:avLst/>
            </a:prstGeom>
            <a:noFill/>
            <a:ln w="9525">
              <a:noFill/>
              <a:miter lim="800000"/>
              <a:headEnd/>
              <a:tailEnd/>
            </a:ln>
            <a:effectLst>
              <a:outerShdw blurRad="50800" dist="76200" dir="2700000" algn="tl" rotWithShape="0">
                <a:prstClr val="black">
                  <a:alpha val="40000"/>
                </a:prstClr>
              </a:outerShdw>
            </a:effectLst>
          </p:spPr>
        </p:pic>
      </p:grpSp>
      <p:sp>
        <p:nvSpPr>
          <p:cNvPr id="14" name="TextBox 13"/>
          <p:cNvSpPr txBox="1"/>
          <p:nvPr/>
        </p:nvSpPr>
        <p:spPr>
          <a:xfrm>
            <a:off x="-83060" y="4360518"/>
            <a:ext cx="4346058"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 Process and File Organization </a:t>
            </a:r>
          </a:p>
          <a:p>
            <a:pPr algn="ctr"/>
            <a:r>
              <a:rPr lang="en-US" sz="1400" b="1" dirty="0">
                <a:solidFill>
                  <a:srgbClr val="002060"/>
                </a:solidFill>
              </a:rPr>
              <a:t>A1</a:t>
            </a:r>
          </a:p>
        </p:txBody>
      </p:sp>
      <p:sp>
        <p:nvSpPr>
          <p:cNvPr id="2" name="Slide Number Placeholder 1"/>
          <p:cNvSpPr>
            <a:spLocks noGrp="1"/>
          </p:cNvSpPr>
          <p:nvPr>
            <p:ph type="sldNum" sz="quarter" idx="12"/>
          </p:nvPr>
        </p:nvSpPr>
        <p:spPr/>
        <p:txBody>
          <a:bodyPr/>
          <a:lstStyle/>
          <a:p>
            <a:fld id="{1A86A500-0691-47EB-B918-D336B6CBF90A}" type="slidenum">
              <a:rPr lang="en-US" smtClean="0"/>
              <a:t>1</a:t>
            </a:fld>
            <a:endParaRPr lang="en-US"/>
          </a:p>
        </p:txBody>
      </p:sp>
    </p:spTree>
    <p:extLst>
      <p:ext uri="{BB962C8B-B14F-4D97-AF65-F5344CB8AC3E}">
        <p14:creationId xmlns:p14="http://schemas.microsoft.com/office/powerpoint/2010/main" val="38297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70464" y="620321"/>
            <a:ext cx="1621536" cy="1159907"/>
            <a:chOff x="10570464" y="926592"/>
            <a:chExt cx="1621536" cy="1159907"/>
          </a:xfrm>
        </p:grpSpPr>
        <p:sp>
          <p:nvSpPr>
            <p:cNvPr id="4" name="Rounded Rectangle 3"/>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1.1.2.1</a:t>
              </a:r>
              <a:endParaRPr lang="en-US" sz="2800" dirty="0">
                <a:solidFill>
                  <a:schemeClr val="accent5">
                    <a:lumMod val="50000"/>
                  </a:schemeClr>
                </a:solidFill>
              </a:endParaRPr>
            </a:p>
          </p:txBody>
        </p:sp>
      </p:grpSp>
      <p:sp>
        <p:nvSpPr>
          <p:cNvPr id="2" name="Title 1"/>
          <p:cNvSpPr>
            <a:spLocks noGrp="1"/>
          </p:cNvSpPr>
          <p:nvPr>
            <p:ph type="title"/>
          </p:nvPr>
        </p:nvSpPr>
        <p:spPr>
          <a:xfrm>
            <a:off x="1877568" y="309555"/>
            <a:ext cx="10369850" cy="790575"/>
          </a:xfrm>
        </p:spPr>
        <p:txBody>
          <a:bodyPr/>
          <a:lstStyle/>
          <a:p>
            <a:r>
              <a:rPr lang="en-US" dirty="0"/>
              <a:t>Nondiscrimination Assurance </a:t>
            </a:r>
          </a:p>
        </p:txBody>
      </p:sp>
      <p:sp>
        <p:nvSpPr>
          <p:cNvPr id="3" name="Content Placeholder 2"/>
          <p:cNvSpPr>
            <a:spLocks noGrp="1"/>
          </p:cNvSpPr>
          <p:nvPr>
            <p:ph idx="1"/>
          </p:nvPr>
        </p:nvSpPr>
        <p:spPr>
          <a:xfrm>
            <a:off x="618590" y="1780228"/>
            <a:ext cx="10762642" cy="4351338"/>
          </a:xfrm>
        </p:spPr>
        <p:txBody>
          <a:bodyPr>
            <a:normAutofit fontScale="92500" lnSpcReduction="10000"/>
          </a:bodyPr>
          <a:lstStyle/>
          <a:p>
            <a:pPr marL="0" indent="0" algn="ctr">
              <a:lnSpc>
                <a:spcPct val="110000"/>
              </a:lnSpc>
              <a:spcBef>
                <a:spcPts val="600"/>
              </a:spcBef>
              <a:spcAft>
                <a:spcPts val="600"/>
              </a:spcAft>
              <a:buNone/>
            </a:pPr>
            <a:r>
              <a:rPr lang="en-US" sz="3200" b="1" u="sng" dirty="0">
                <a:solidFill>
                  <a:srgbClr val="C00000"/>
                </a:solidFill>
              </a:rPr>
              <a:t>Nondiscrimination Assurance Required in each Contract and Subcontract (49 CFR 26.13):</a:t>
            </a:r>
          </a:p>
          <a:p>
            <a:pPr marL="0" indent="0" algn="just">
              <a:lnSpc>
                <a:spcPct val="110000"/>
              </a:lnSpc>
              <a:spcBef>
                <a:spcPts val="600"/>
              </a:spcBef>
              <a:spcAft>
                <a:spcPts val="600"/>
              </a:spcAft>
              <a:buNone/>
            </a:pPr>
            <a:r>
              <a:rPr lang="en-US" dirty="0">
                <a:solidFill>
                  <a:srgbClr val="002060"/>
                </a:solidFill>
              </a:rPr>
              <a:t>“The contractor, sub recipient, subcontractor or rental agreement shall not discriminate on the basis of race, color, national origin, or sex in the performance of contracts.</a:t>
            </a:r>
          </a:p>
          <a:p>
            <a:pPr marL="0" indent="0" algn="just">
              <a:lnSpc>
                <a:spcPct val="110000"/>
              </a:lnSpc>
              <a:spcBef>
                <a:spcPts val="600"/>
              </a:spcBef>
              <a:spcAft>
                <a:spcPts val="600"/>
              </a:spcAft>
              <a:buNone/>
            </a:pPr>
            <a:r>
              <a:rPr lang="en-US" dirty="0">
                <a:solidFill>
                  <a:srgbClr val="002060"/>
                </a:solidFill>
              </a:rPr>
              <a:t>The contractor shall carry out applicable requirements of </a:t>
            </a:r>
            <a:r>
              <a:rPr lang="en-US" b="1" i="1" dirty="0">
                <a:solidFill>
                  <a:srgbClr val="002060"/>
                </a:solidFill>
              </a:rPr>
              <a:t>49 CFR Part 26 </a:t>
            </a:r>
            <a:r>
              <a:rPr lang="en-US" dirty="0">
                <a:solidFill>
                  <a:srgbClr val="002060"/>
                </a:solidFill>
              </a:rPr>
              <a:t>in the award and administration of DOT-assisted contracts.  </a:t>
            </a:r>
          </a:p>
          <a:p>
            <a:pPr marL="0" indent="0" algn="just">
              <a:lnSpc>
                <a:spcPct val="110000"/>
              </a:lnSpc>
              <a:spcBef>
                <a:spcPts val="600"/>
              </a:spcBef>
              <a:spcAft>
                <a:spcPts val="600"/>
              </a:spcAft>
              <a:buNone/>
            </a:pPr>
            <a:r>
              <a:rPr lang="en-US" dirty="0">
                <a:solidFill>
                  <a:srgbClr val="002060"/>
                </a:solidFill>
              </a:rPr>
              <a:t>Failure by the contractor to carry out these requirements is a material breach of their contract which may result in the termination of that contract or such remedy as FDOT deems appropriate.”</a:t>
            </a:r>
          </a:p>
        </p:txBody>
      </p:sp>
      <p:sp>
        <p:nvSpPr>
          <p:cNvPr id="7" name="Slide Number Placeholder 6"/>
          <p:cNvSpPr>
            <a:spLocks noGrp="1"/>
          </p:cNvSpPr>
          <p:nvPr>
            <p:ph type="sldNum" sz="quarter" idx="12"/>
          </p:nvPr>
        </p:nvSpPr>
        <p:spPr/>
        <p:txBody>
          <a:bodyPr/>
          <a:lstStyle/>
          <a:p>
            <a:fld id="{1A86A500-0691-47EB-B918-D336B6CBF90A}" type="slidenum">
              <a:rPr lang="en-US" smtClean="0"/>
              <a:t>10</a:t>
            </a:fld>
            <a:endParaRPr lang="en-US"/>
          </a:p>
        </p:txBody>
      </p:sp>
    </p:spTree>
    <p:extLst>
      <p:ext uri="{BB962C8B-B14F-4D97-AF65-F5344CB8AC3E}">
        <p14:creationId xmlns:p14="http://schemas.microsoft.com/office/powerpoint/2010/main" val="25693272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of Payrolls</a:t>
            </a:r>
          </a:p>
        </p:txBody>
      </p:sp>
      <p:sp>
        <p:nvSpPr>
          <p:cNvPr id="3" name="Content Placeholder 2"/>
          <p:cNvSpPr>
            <a:spLocks noGrp="1"/>
          </p:cNvSpPr>
          <p:nvPr>
            <p:ph idx="1"/>
          </p:nvPr>
        </p:nvSpPr>
        <p:spPr>
          <a:xfrm>
            <a:off x="838200" y="1521373"/>
            <a:ext cx="10515600" cy="4655590"/>
          </a:xfrm>
        </p:spPr>
        <p:txBody>
          <a:bodyPr>
            <a:normAutofit fontScale="92500" lnSpcReduction="10000"/>
          </a:bodyPr>
          <a:lstStyle/>
          <a:p>
            <a:pPr marL="0" indent="0" eaLnBrk="0" hangingPunct="0">
              <a:lnSpc>
                <a:spcPct val="110000"/>
              </a:lnSpc>
              <a:spcBef>
                <a:spcPts val="600"/>
              </a:spcBef>
              <a:spcAft>
                <a:spcPts val="600"/>
              </a:spcAft>
              <a:buClr>
                <a:srgbClr val="C00000"/>
              </a:buClr>
              <a:buNone/>
              <a:tabLst>
                <a:tab pos="257175" algn="l"/>
                <a:tab pos="4029075" algn="ctr"/>
              </a:tabLst>
            </a:pPr>
            <a:r>
              <a:rPr lang="en-US" b="1" dirty="0">
                <a:solidFill>
                  <a:srgbClr val="002060"/>
                </a:solidFill>
                <a:sym typeface="Wingdings"/>
              </a:rPr>
              <a:t>Excluded</a:t>
            </a:r>
            <a:r>
              <a:rPr lang="en-US" dirty="0">
                <a:solidFill>
                  <a:srgbClr val="002060"/>
                </a:solidFill>
                <a:sym typeface="Wingdings"/>
              </a:rPr>
              <a:t> on project certified payrolls are employees such as: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architects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engineers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timekeepers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administrative staff</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surveyors</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quality assurance staff</a:t>
            </a:r>
          </a:p>
          <a:p>
            <a:pPr eaLnBrk="0" hangingPunct="0">
              <a:lnSpc>
                <a:spcPct val="110000"/>
              </a:lnSpc>
              <a:spcBef>
                <a:spcPts val="600"/>
              </a:spcBef>
              <a:spcAft>
                <a:spcPts val="600"/>
              </a:spcAft>
              <a:buClr>
                <a:srgbClr val="C00000"/>
              </a:buClr>
              <a:tabLst>
                <a:tab pos="257175" algn="l"/>
                <a:tab pos="4029075" algn="ctr"/>
              </a:tabLst>
            </a:pPr>
            <a:r>
              <a:rPr lang="en-US" dirty="0">
                <a:solidFill>
                  <a:srgbClr val="002060"/>
                </a:solidFill>
                <a:sym typeface="Wingdings"/>
              </a:rPr>
              <a:t>inspectors</a:t>
            </a:r>
            <a:endParaRPr lang="en-US" dirty="0">
              <a:solidFill>
                <a:schemeClr val="bg1"/>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905" y="2467480"/>
            <a:ext cx="5130559" cy="3341276"/>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1A86A500-0691-47EB-B918-D336B6CBF90A}" type="slidenum">
              <a:rPr lang="en-US" smtClean="0"/>
              <a:t>100</a:t>
            </a:fld>
            <a:endParaRPr lang="en-US"/>
          </a:p>
        </p:txBody>
      </p:sp>
    </p:spTree>
    <p:extLst>
      <p:ext uri="{BB962C8B-B14F-4D97-AF65-F5344CB8AC3E}">
        <p14:creationId xmlns:p14="http://schemas.microsoft.com/office/powerpoint/2010/main" val="39680125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753366" y="1741985"/>
            <a:ext cx="10515600" cy="4351338"/>
          </a:xfrm>
        </p:spPr>
        <p:txBody>
          <a:bodyPr>
            <a:normAutofit/>
          </a:bodyPr>
          <a:lstStyle/>
          <a:p>
            <a:pPr marL="114300" lvl="2" indent="0" eaLnBrk="0" hangingPunct="0">
              <a:lnSpc>
                <a:spcPct val="100000"/>
              </a:lnSpc>
              <a:spcBef>
                <a:spcPts val="600"/>
              </a:spcBef>
              <a:spcAft>
                <a:spcPts val="600"/>
              </a:spcAft>
              <a:buClr>
                <a:schemeClr val="accent6">
                  <a:lumMod val="20000"/>
                  <a:lumOff val="80000"/>
                </a:schemeClr>
              </a:buClr>
              <a:buNone/>
            </a:pPr>
            <a:r>
              <a:rPr lang="en-US" sz="2800" u="sng" dirty="0">
                <a:solidFill>
                  <a:srgbClr val="002060"/>
                </a:solidFill>
              </a:rPr>
              <a:t>Purpose</a:t>
            </a:r>
            <a:r>
              <a:rPr lang="en-US" sz="2800" dirty="0">
                <a:solidFill>
                  <a:srgbClr val="002060"/>
                </a:solidFill>
              </a:rPr>
              <a:t>: To ensure there is no violation of the Copeland “Anti-Kickback” Act</a:t>
            </a:r>
          </a:p>
          <a:p>
            <a:pPr marL="114300" lvl="2" indent="0" eaLnBrk="0" hangingPunct="0">
              <a:lnSpc>
                <a:spcPct val="100000"/>
              </a:lnSpc>
              <a:spcBef>
                <a:spcPts val="600"/>
              </a:spcBef>
              <a:spcAft>
                <a:spcPts val="600"/>
              </a:spcAft>
              <a:buClr>
                <a:schemeClr val="accent6">
                  <a:lumMod val="20000"/>
                  <a:lumOff val="80000"/>
                </a:schemeClr>
              </a:buClr>
              <a:buNone/>
            </a:pPr>
            <a:r>
              <a:rPr lang="en-US" sz="2800" dirty="0">
                <a:solidFill>
                  <a:srgbClr val="002060"/>
                </a:solidFill>
              </a:rPr>
              <a:t>Deductions must be presented</a:t>
            </a:r>
            <a:r>
              <a:rPr lang="en-US" sz="2800" dirty="0">
                <a:solidFill>
                  <a:srgbClr val="002060"/>
                </a:solidFill>
                <a:sym typeface="Wingdings" pitchFamily="2" charset="2"/>
              </a:rPr>
              <a:t>:                                                               </a:t>
            </a:r>
          </a:p>
          <a:p>
            <a:pPr marL="571500" lvl="2" indent="-457200" eaLnBrk="0" hangingPunct="0">
              <a:lnSpc>
                <a:spcPct val="100000"/>
              </a:lnSpc>
              <a:spcBef>
                <a:spcPts val="600"/>
              </a:spcBef>
              <a:spcAft>
                <a:spcPts val="600"/>
              </a:spcAft>
              <a:buAutoNum type="arabicParenBoth"/>
            </a:pPr>
            <a:r>
              <a:rPr lang="en-US" sz="2800" dirty="0">
                <a:solidFill>
                  <a:srgbClr val="002060"/>
                </a:solidFill>
              </a:rPr>
              <a:t>in detail                                                                             </a:t>
            </a:r>
          </a:p>
          <a:p>
            <a:pPr marL="571500" lvl="2" indent="-457200" eaLnBrk="0" hangingPunct="0">
              <a:lnSpc>
                <a:spcPct val="100000"/>
              </a:lnSpc>
              <a:spcBef>
                <a:spcPts val="600"/>
              </a:spcBef>
              <a:spcAft>
                <a:spcPts val="600"/>
              </a:spcAft>
              <a:buAutoNum type="arabicParenBoth"/>
            </a:pPr>
            <a:r>
              <a:rPr lang="en-US" sz="2800" dirty="0">
                <a:solidFill>
                  <a:srgbClr val="002060"/>
                </a:solidFill>
              </a:rPr>
              <a:t>by type                                                                      </a:t>
            </a:r>
          </a:p>
          <a:p>
            <a:pPr marL="571500" lvl="2" indent="-457200" eaLnBrk="0" hangingPunct="0">
              <a:lnSpc>
                <a:spcPct val="100000"/>
              </a:lnSpc>
              <a:spcBef>
                <a:spcPts val="600"/>
              </a:spcBef>
              <a:spcAft>
                <a:spcPts val="600"/>
              </a:spcAft>
              <a:buAutoNum type="arabicParenBoth"/>
            </a:pPr>
            <a:r>
              <a:rPr lang="en-US" sz="2800" dirty="0">
                <a:solidFill>
                  <a:srgbClr val="002060"/>
                </a:solidFill>
              </a:rPr>
              <a:t>by amount </a:t>
            </a:r>
          </a:p>
          <a:p>
            <a:pPr marL="457200" lvl="1" indent="0" eaLnBrk="0" hangingPunct="0">
              <a:lnSpc>
                <a:spcPct val="100000"/>
              </a:lnSpc>
              <a:spcBef>
                <a:spcPts val="600"/>
              </a:spcBef>
              <a:spcAft>
                <a:spcPts val="600"/>
              </a:spcAft>
              <a:buClr>
                <a:schemeClr val="accent6">
                  <a:lumMod val="20000"/>
                  <a:lumOff val="80000"/>
                </a:schemeClr>
              </a:buClr>
              <a:buNone/>
            </a:pPr>
            <a:r>
              <a:rPr lang="en-US" sz="3300" dirty="0">
                <a:solidFill>
                  <a:srgbClr val="C00000"/>
                </a:solidFill>
                <a:sym typeface="Wingdings"/>
              </a:rPr>
              <a:t>   </a:t>
            </a:r>
            <a:r>
              <a:rPr lang="en-US" sz="3300" b="1" dirty="0">
                <a:solidFill>
                  <a:srgbClr val="C00000"/>
                </a:solidFill>
                <a:sym typeface="Wingdings"/>
              </a:rPr>
              <a:t>ARE THEY ALLOWABLE?</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978" y="2557219"/>
            <a:ext cx="3742841" cy="3742841"/>
          </a:xfrm>
          <a:prstGeom prst="rect">
            <a:avLst/>
          </a:prstGeom>
        </p:spPr>
      </p:pic>
      <p:sp>
        <p:nvSpPr>
          <p:cNvPr id="10" name="TextBox 9"/>
          <p:cNvSpPr txBox="1"/>
          <p:nvPr/>
        </p:nvSpPr>
        <p:spPr>
          <a:xfrm>
            <a:off x="-388339" y="556139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
        <p:nvSpPr>
          <p:cNvPr id="4" name="Slide Number Placeholder 3"/>
          <p:cNvSpPr>
            <a:spLocks noGrp="1"/>
          </p:cNvSpPr>
          <p:nvPr>
            <p:ph type="sldNum" sz="quarter" idx="12"/>
          </p:nvPr>
        </p:nvSpPr>
        <p:spPr/>
        <p:txBody>
          <a:bodyPr/>
          <a:lstStyle/>
          <a:p>
            <a:fld id="{1A86A500-0691-47EB-B918-D336B6CBF90A}" type="slidenum">
              <a:rPr lang="en-US" smtClean="0"/>
              <a:t>101</a:t>
            </a:fld>
            <a:endParaRPr lang="en-US"/>
          </a:p>
        </p:txBody>
      </p:sp>
    </p:spTree>
    <p:extLst>
      <p:ext uri="{BB962C8B-B14F-4D97-AF65-F5344CB8AC3E}">
        <p14:creationId xmlns:p14="http://schemas.microsoft.com/office/powerpoint/2010/main" val="172574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750"/>
                                  </p:stCondLst>
                                  <p:childTnLst>
                                    <p:animRot by="120000">
                                      <p:cBhvr>
                                        <p:cTn id="6" dur="175" fill="hold">
                                          <p:stCondLst>
                                            <p:cond delay="0"/>
                                          </p:stCondLst>
                                        </p:cTn>
                                        <p:tgtEl>
                                          <p:spTgt spid="5"/>
                                        </p:tgtEl>
                                        <p:attrNameLst>
                                          <p:attrName>r</p:attrName>
                                        </p:attrNameLst>
                                      </p:cBhvr>
                                    </p:animRot>
                                    <p:animRot by="-240000">
                                      <p:cBhvr>
                                        <p:cTn id="7" dur="350" fill="hold">
                                          <p:stCondLst>
                                            <p:cond delay="350"/>
                                          </p:stCondLst>
                                        </p:cTn>
                                        <p:tgtEl>
                                          <p:spTgt spid="5"/>
                                        </p:tgtEl>
                                        <p:attrNameLst>
                                          <p:attrName>r</p:attrName>
                                        </p:attrNameLst>
                                      </p:cBhvr>
                                    </p:animRot>
                                    <p:animRot by="240000">
                                      <p:cBhvr>
                                        <p:cTn id="8" dur="350" fill="hold">
                                          <p:stCondLst>
                                            <p:cond delay="700"/>
                                          </p:stCondLst>
                                        </p:cTn>
                                        <p:tgtEl>
                                          <p:spTgt spid="5"/>
                                        </p:tgtEl>
                                        <p:attrNameLst>
                                          <p:attrName>r</p:attrName>
                                        </p:attrNameLst>
                                      </p:cBhvr>
                                    </p:animRot>
                                    <p:animRot by="-240000">
                                      <p:cBhvr>
                                        <p:cTn id="9" dur="350" fill="hold">
                                          <p:stCondLst>
                                            <p:cond delay="1050"/>
                                          </p:stCondLst>
                                        </p:cTn>
                                        <p:tgtEl>
                                          <p:spTgt spid="5"/>
                                        </p:tgtEl>
                                        <p:attrNameLst>
                                          <p:attrName>r</p:attrName>
                                        </p:attrNameLst>
                                      </p:cBhvr>
                                    </p:animRot>
                                    <p:animRot by="120000">
                                      <p:cBhvr>
                                        <p:cTn id="10" dur="350" fill="hold">
                                          <p:stCondLst>
                                            <p:cond delay="1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38199" y="1410896"/>
            <a:ext cx="10515600" cy="4351338"/>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pPr>
            <a:r>
              <a:rPr lang="en-US" sz="3200" u="sng" dirty="0">
                <a:solidFill>
                  <a:srgbClr val="C00000"/>
                </a:solidFill>
              </a:rPr>
              <a:t>Permissible Deductions</a:t>
            </a:r>
            <a:r>
              <a:rPr lang="en-US" sz="3200" dirty="0">
                <a:solidFill>
                  <a:srgbClr val="C00000"/>
                </a:solidFill>
              </a:rPr>
              <a:t> without USDOL Approval </a:t>
            </a:r>
            <a:r>
              <a:rPr lang="en-US" dirty="0">
                <a:solidFill>
                  <a:srgbClr val="002060"/>
                </a:solidFill>
              </a:rPr>
              <a:t>(Examples)</a:t>
            </a:r>
          </a:p>
          <a:p>
            <a:pPr eaLnBrk="0" hangingPunct="0">
              <a:lnSpc>
                <a:spcPct val="100000"/>
              </a:lnSpc>
              <a:spcBef>
                <a:spcPts val="600"/>
              </a:spcBef>
              <a:spcAft>
                <a:spcPts val="600"/>
              </a:spcAft>
              <a:buClr>
                <a:schemeClr val="accent6">
                  <a:lumMod val="20000"/>
                  <a:lumOff val="80000"/>
                </a:schemeClr>
              </a:buClr>
            </a:pPr>
            <a:endParaRPr lang="en-US" sz="1100" dirty="0">
              <a:solidFill>
                <a:srgbClr val="002060"/>
              </a:solidFill>
            </a:endParaRP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Taxes (Federal WH, FICA, State Income Tax)</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Court Orders (Garnishments, Child Support)</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Insurance (Health, Life)</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Automatic Payroll Deposits 	(Financial Institutions, Charities)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Pension Funds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Employee Loans/Advances</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sp>
        <p:nvSpPr>
          <p:cNvPr id="10" name="TextBox 9"/>
          <p:cNvSpPr txBox="1"/>
          <p:nvPr/>
        </p:nvSpPr>
        <p:spPr>
          <a:xfrm>
            <a:off x="-344795" y="56231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
        <p:nvSpPr>
          <p:cNvPr id="4" name="Slide Number Placeholder 3"/>
          <p:cNvSpPr>
            <a:spLocks noGrp="1"/>
          </p:cNvSpPr>
          <p:nvPr>
            <p:ph type="sldNum" sz="quarter" idx="12"/>
          </p:nvPr>
        </p:nvSpPr>
        <p:spPr/>
        <p:txBody>
          <a:bodyPr/>
          <a:lstStyle/>
          <a:p>
            <a:fld id="{1A86A500-0691-47EB-B918-D336B6CBF90A}" type="slidenum">
              <a:rPr lang="en-US" smtClean="0"/>
              <a:t>102</a:t>
            </a:fld>
            <a:endParaRPr lang="en-US"/>
          </a:p>
        </p:txBody>
      </p:sp>
    </p:spTree>
    <p:extLst>
      <p:ext uri="{BB962C8B-B14F-4D97-AF65-F5344CB8AC3E}">
        <p14:creationId xmlns:p14="http://schemas.microsoft.com/office/powerpoint/2010/main" val="3292797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38200"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pPr>
            <a:r>
              <a:rPr lang="en-US" dirty="0">
                <a:solidFill>
                  <a:srgbClr val="C00000"/>
                </a:solidFill>
              </a:rPr>
              <a:t>Supporting Documentation Needed for Certain Permissible Deductions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Court Orders (Garnishments)</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 pos="4029075" algn="ctr"/>
              </a:tabLst>
            </a:pPr>
            <a:r>
              <a:rPr lang="en-US" dirty="0">
                <a:solidFill>
                  <a:schemeClr val="bg1"/>
                </a:solidFill>
                <a:sym typeface="Wingdings"/>
              </a:rPr>
              <a:t>	</a:t>
            </a:r>
            <a:r>
              <a:rPr lang="en-US" sz="2400" dirty="0">
                <a:solidFill>
                  <a:srgbClr val="C00000"/>
                </a:solidFill>
                <a:sym typeface="Wingdings"/>
              </a:rPr>
              <a:t></a:t>
            </a:r>
            <a:r>
              <a:rPr lang="en-US" sz="1500" dirty="0">
                <a:solidFill>
                  <a:schemeClr val="bg1"/>
                </a:solidFill>
                <a:sym typeface="Wingdings"/>
              </a:rPr>
              <a:t>	</a:t>
            </a:r>
            <a:r>
              <a:rPr lang="en-US" sz="2400" dirty="0">
                <a:solidFill>
                  <a:srgbClr val="C00000"/>
                </a:solidFill>
                <a:sym typeface="Wingdings"/>
              </a:rPr>
              <a:t>Administrative Fee </a:t>
            </a:r>
            <a:r>
              <a:rPr lang="en-US" sz="2400" dirty="0">
                <a:solidFill>
                  <a:srgbClr val="002060"/>
                </a:solidFill>
                <a:sym typeface="Wingdings"/>
              </a:rPr>
              <a:t>being charged - Obtain copy of court order as needed to determine the amount allowed (or not) by the court order</a:t>
            </a:r>
          </a:p>
          <a:p>
            <a:pPr eaLnBrk="0" hangingPunct="0">
              <a:lnSpc>
                <a:spcPct val="100000"/>
              </a:lnSpc>
              <a:spcBef>
                <a:spcPts val="600"/>
              </a:spcBef>
              <a:spcAft>
                <a:spcPts val="600"/>
              </a:spcAft>
              <a:buClr>
                <a:srgbClr val="C00000"/>
              </a:buClr>
              <a:tabLst>
                <a:tab pos="347663" algn="l"/>
                <a:tab pos="601266" algn="l"/>
                <a:tab pos="4029075" algn="ctr"/>
              </a:tabLst>
            </a:pPr>
            <a:r>
              <a:rPr lang="en-US" dirty="0">
                <a:solidFill>
                  <a:srgbClr val="002060"/>
                </a:solidFill>
                <a:sym typeface="Wingdings"/>
              </a:rPr>
              <a:t>Employee Loans/Advances</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 pos="4029075" algn="ctr"/>
              </a:tabLst>
            </a:pPr>
            <a:r>
              <a:rPr lang="en-US" dirty="0">
                <a:solidFill>
                  <a:srgbClr val="002060"/>
                </a:solidFill>
                <a:sym typeface="Wingdings"/>
              </a:rPr>
              <a:t>	</a:t>
            </a:r>
            <a:r>
              <a:rPr lang="en-US" sz="2400" dirty="0">
                <a:solidFill>
                  <a:srgbClr val="C00000"/>
                </a:solidFill>
                <a:sym typeface="Wingdings"/>
              </a:rPr>
              <a:t></a:t>
            </a:r>
            <a:r>
              <a:rPr lang="en-US" sz="2400" dirty="0">
                <a:solidFill>
                  <a:srgbClr val="002060"/>
                </a:solidFill>
                <a:sym typeface="Wingdings"/>
              </a:rPr>
              <a:t>	Signed employee approval including deduction amount</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 pos="601266" algn="l"/>
                <a:tab pos="4029075" algn="ctr"/>
              </a:tabLst>
            </a:pPr>
            <a:r>
              <a:rPr lang="en-US" dirty="0">
                <a:solidFill>
                  <a:srgbClr val="C00000"/>
                </a:solidFill>
                <a:sym typeface="Wingdings"/>
              </a:rPr>
              <a:t></a:t>
            </a:r>
            <a:r>
              <a:rPr lang="en-US" dirty="0">
                <a:solidFill>
                  <a:srgbClr val="002060"/>
                </a:solidFill>
                <a:sym typeface="Wingdings"/>
              </a:rPr>
              <a:t>	Cannot charge interest on an employee loan</a:t>
            </a:r>
          </a:p>
          <a:p>
            <a:pPr marL="347663" indent="-347663" eaLnBrk="0" hangingPunct="0">
              <a:spcBef>
                <a:spcPts val="750"/>
              </a:spcBef>
              <a:buClr>
                <a:schemeClr val="accent6">
                  <a:lumMod val="20000"/>
                  <a:lumOff val="80000"/>
                </a:schemeClr>
              </a:buClr>
              <a:tabLst>
                <a:tab pos="347663" algn="l"/>
                <a:tab pos="4029075" algn="ctr"/>
              </a:tabLst>
            </a:pPr>
            <a:endParaRPr lang="en-US" dirty="0">
              <a:solidFill>
                <a:schemeClr val="bg1"/>
              </a:solidFill>
              <a:effectLst>
                <a:outerShdw blurRad="50800" dist="76200" dir="2700000" algn="tl" rotWithShape="0">
                  <a:prstClr val="black">
                    <a:alpha val="40000"/>
                  </a:prstClr>
                </a:outerShdw>
              </a:effectLst>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936" y="3189421"/>
            <a:ext cx="3467100" cy="3467100"/>
          </a:xfrm>
          <a:prstGeom prst="rect">
            <a:avLst/>
          </a:prstGeom>
          <a:effectLst>
            <a:softEdge rad="127000"/>
          </a:effectLst>
        </p:spPr>
      </p:pic>
      <p:sp>
        <p:nvSpPr>
          <p:cNvPr id="10" name="TextBox 9"/>
          <p:cNvSpPr txBox="1"/>
          <p:nvPr/>
        </p:nvSpPr>
        <p:spPr>
          <a:xfrm>
            <a:off x="-343360" y="555529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
        <p:nvSpPr>
          <p:cNvPr id="4" name="Slide Number Placeholder 3"/>
          <p:cNvSpPr>
            <a:spLocks noGrp="1"/>
          </p:cNvSpPr>
          <p:nvPr>
            <p:ph type="sldNum" sz="quarter" idx="12"/>
          </p:nvPr>
        </p:nvSpPr>
        <p:spPr/>
        <p:txBody>
          <a:bodyPr/>
          <a:lstStyle/>
          <a:p>
            <a:fld id="{1A86A500-0691-47EB-B918-D336B6CBF90A}" type="slidenum">
              <a:rPr lang="en-US" smtClean="0"/>
              <a:t>103</a:t>
            </a:fld>
            <a:endParaRPr lang="en-US"/>
          </a:p>
        </p:txBody>
      </p:sp>
    </p:spTree>
    <p:extLst>
      <p:ext uri="{BB962C8B-B14F-4D97-AF65-F5344CB8AC3E}">
        <p14:creationId xmlns:p14="http://schemas.microsoft.com/office/powerpoint/2010/main" val="9405961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38199" y="1912945"/>
            <a:ext cx="10515600" cy="1032935"/>
          </a:xfrm>
        </p:spPr>
        <p:txBody>
          <a:bodyPr>
            <a:normAutofit fontScale="92500" lnSpcReduction="20000"/>
          </a:bodyPr>
          <a:lstStyle/>
          <a:p>
            <a:pPr marL="0" indent="0">
              <a:lnSpc>
                <a:spcPct val="110000"/>
              </a:lnSpc>
              <a:spcBef>
                <a:spcPts val="600"/>
              </a:spcBef>
              <a:spcAft>
                <a:spcPts val="600"/>
              </a:spcAft>
              <a:buNone/>
            </a:pPr>
            <a:r>
              <a:rPr lang="en-US" sz="3200" dirty="0">
                <a:solidFill>
                  <a:srgbClr val="002060"/>
                </a:solidFill>
              </a:rPr>
              <a:t>Supporting documentation for any deduction may be requested at any time by the Local Agency or FDOT</a:t>
            </a:r>
            <a:endParaRPr lang="en-US" sz="3200" dirty="0">
              <a:solidFill>
                <a:srgbClr val="002060"/>
              </a:solidFill>
              <a:sym typeface="Wingdings"/>
            </a:endParaRP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137" y="2945880"/>
            <a:ext cx="5939725" cy="3400493"/>
          </a:xfrm>
          <a:prstGeom prst="rect">
            <a:avLst/>
          </a:prstGeom>
        </p:spPr>
      </p:pic>
      <p:sp>
        <p:nvSpPr>
          <p:cNvPr id="10" name="TextBox 9"/>
          <p:cNvSpPr txBox="1"/>
          <p:nvPr/>
        </p:nvSpPr>
        <p:spPr>
          <a:xfrm>
            <a:off x="-373905" y="560770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M2</a:t>
            </a:r>
          </a:p>
        </p:txBody>
      </p:sp>
      <p:sp>
        <p:nvSpPr>
          <p:cNvPr id="4" name="Slide Number Placeholder 3"/>
          <p:cNvSpPr>
            <a:spLocks noGrp="1"/>
          </p:cNvSpPr>
          <p:nvPr>
            <p:ph type="sldNum" sz="quarter" idx="12"/>
          </p:nvPr>
        </p:nvSpPr>
        <p:spPr/>
        <p:txBody>
          <a:bodyPr/>
          <a:lstStyle/>
          <a:p>
            <a:fld id="{1A86A500-0691-47EB-B918-D336B6CBF90A}" type="slidenum">
              <a:rPr lang="en-US" smtClean="0"/>
              <a:t>104</a:t>
            </a:fld>
            <a:endParaRPr lang="en-US"/>
          </a:p>
        </p:txBody>
      </p:sp>
    </p:spTree>
    <p:extLst>
      <p:ext uri="{BB962C8B-B14F-4D97-AF65-F5344CB8AC3E}">
        <p14:creationId xmlns:p14="http://schemas.microsoft.com/office/powerpoint/2010/main" val="2312523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65631" y="1966976"/>
            <a:ext cx="10777019"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200" dirty="0">
                <a:solidFill>
                  <a:srgbClr val="C00000"/>
                </a:solidFill>
              </a:rPr>
              <a:t>Other deductions are allowable that meet the following requirements: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Contractor does not profit directly or indirectly</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Not prohibited by law</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Voluntary - consented to by the employee and is not a condition of employment</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Serves the convenience and best interest of the employee</a:t>
            </a: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sp>
        <p:nvSpPr>
          <p:cNvPr id="10" name="TextBox 9"/>
          <p:cNvSpPr txBox="1"/>
          <p:nvPr/>
        </p:nvSpPr>
        <p:spPr>
          <a:xfrm>
            <a:off x="-333910" y="55796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
        <p:nvSpPr>
          <p:cNvPr id="4" name="Slide Number Placeholder 3"/>
          <p:cNvSpPr>
            <a:spLocks noGrp="1"/>
          </p:cNvSpPr>
          <p:nvPr>
            <p:ph type="sldNum" sz="quarter" idx="12"/>
          </p:nvPr>
        </p:nvSpPr>
        <p:spPr/>
        <p:txBody>
          <a:bodyPr/>
          <a:lstStyle/>
          <a:p>
            <a:fld id="{1A86A500-0691-47EB-B918-D336B6CBF90A}" type="slidenum">
              <a:rPr lang="en-US" smtClean="0"/>
              <a:t>105</a:t>
            </a:fld>
            <a:endParaRPr lang="en-US"/>
          </a:p>
        </p:txBody>
      </p:sp>
    </p:spTree>
    <p:extLst>
      <p:ext uri="{BB962C8B-B14F-4D97-AF65-F5344CB8AC3E}">
        <p14:creationId xmlns:p14="http://schemas.microsoft.com/office/powerpoint/2010/main" val="36205901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865632" y="1384095"/>
            <a:ext cx="10515600" cy="4537734"/>
          </a:xfrm>
        </p:spPr>
        <p:txBody>
          <a:bodyPr>
            <a:normAutofit fontScale="92500" lnSpcReduction="20000"/>
          </a:bodyPr>
          <a:lstStyle/>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dirty="0">
                <a:solidFill>
                  <a:srgbClr val="C00000"/>
                </a:solidFill>
              </a:rPr>
              <a:t>USDOL approval required for:</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chemeClr val="bg1"/>
                </a:solidFill>
              </a:rPr>
              <a:t>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Uniform rentals/cleaning</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chemeClr val="bg1"/>
                </a:solidFill>
                <a:sym typeface="Wingdings"/>
              </a:rPr>
              <a:t>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Cell phone</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chemeClr val="bg1"/>
                </a:solidFill>
                <a:sym typeface="Wingdings"/>
              </a:rPr>
              <a:t>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Use of company vehicle</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sz="2400" dirty="0">
                <a:solidFill>
                  <a:srgbClr val="002060"/>
                </a:solidFill>
                <a:sym typeface="Wingdings"/>
              </a:rPr>
              <a:t>	</a:t>
            </a:r>
          </a:p>
          <a:p>
            <a:pPr marL="0"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C00000"/>
                </a:solidFill>
                <a:sym typeface="Wingdings"/>
              </a:rPr>
              <a:t>Obtain copy of USDOL approval letter</a:t>
            </a:r>
          </a:p>
          <a:p>
            <a:pPr marL="457200" lvl="1"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sz="2800" dirty="0">
                <a:solidFill>
                  <a:srgbClr val="002060"/>
                </a:solidFill>
                <a:sym typeface="Wingdings"/>
              </a:rPr>
              <a:t>Must be applicable to:</a:t>
            </a:r>
          </a:p>
          <a:p>
            <a:pPr marL="914400" lvl="2"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sz="2800" dirty="0">
                <a:solidFill>
                  <a:srgbClr val="C00000"/>
                </a:solidFill>
                <a:sym typeface="Wingdings"/>
              </a:rPr>
              <a:t>(1) </a:t>
            </a:r>
            <a:r>
              <a:rPr lang="en-US" sz="2800" dirty="0">
                <a:solidFill>
                  <a:srgbClr val="002060"/>
                </a:solidFill>
                <a:sym typeface="Wingdings"/>
              </a:rPr>
              <a:t>Project period</a:t>
            </a:r>
          </a:p>
          <a:p>
            <a:pPr marL="914400" lvl="2"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sz="2800" dirty="0">
                <a:solidFill>
                  <a:srgbClr val="C00000"/>
                </a:solidFill>
                <a:sym typeface="Wingdings"/>
              </a:rPr>
              <a:t>(2) </a:t>
            </a:r>
            <a:r>
              <a:rPr lang="en-US" sz="2800" dirty="0">
                <a:solidFill>
                  <a:srgbClr val="002060"/>
                </a:solidFill>
                <a:sym typeface="Wingdings"/>
              </a:rPr>
              <a:t>Specified deduction</a:t>
            </a:r>
            <a:endParaRPr lang="en-US" sz="2800" dirty="0">
              <a:solidFill>
                <a:srgbClr val="002060"/>
              </a:solidFill>
              <a:effectLst>
                <a:outerShdw blurRad="50800" dist="76200" dir="2700000" algn="tl" rotWithShape="0">
                  <a:prstClr val="black">
                    <a:alpha val="40000"/>
                  </a:prstClr>
                </a:outerShdw>
              </a:effectLst>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24" y="1741985"/>
            <a:ext cx="4392133" cy="3899785"/>
          </a:xfrm>
          <a:prstGeom prst="rect">
            <a:avLst/>
          </a:prstGeom>
          <a:ln>
            <a:noFill/>
          </a:ln>
          <a:effectLst>
            <a:softEdge rad="127000"/>
          </a:effectLst>
        </p:spPr>
      </p:pic>
      <p:sp>
        <p:nvSpPr>
          <p:cNvPr id="10" name="TextBox 9"/>
          <p:cNvSpPr txBox="1"/>
          <p:nvPr/>
        </p:nvSpPr>
        <p:spPr>
          <a:xfrm>
            <a:off x="-295177" y="564177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
        <p:nvSpPr>
          <p:cNvPr id="4" name="Slide Number Placeholder 3"/>
          <p:cNvSpPr>
            <a:spLocks noGrp="1"/>
          </p:cNvSpPr>
          <p:nvPr>
            <p:ph type="sldNum" sz="quarter" idx="12"/>
          </p:nvPr>
        </p:nvSpPr>
        <p:spPr/>
        <p:txBody>
          <a:bodyPr/>
          <a:lstStyle/>
          <a:p>
            <a:fld id="{1A86A500-0691-47EB-B918-D336B6CBF90A}" type="slidenum">
              <a:rPr lang="en-US" smtClean="0"/>
              <a:t>106</a:t>
            </a:fld>
            <a:endParaRPr lang="en-US"/>
          </a:p>
        </p:txBody>
      </p:sp>
    </p:spTree>
    <p:extLst>
      <p:ext uri="{BB962C8B-B14F-4D97-AF65-F5344CB8AC3E}">
        <p14:creationId xmlns:p14="http://schemas.microsoft.com/office/powerpoint/2010/main" val="1604707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a:t>
            </a:r>
          </a:p>
        </p:txBody>
      </p:sp>
      <p:sp>
        <p:nvSpPr>
          <p:cNvPr id="3" name="Content Placeholder 2"/>
          <p:cNvSpPr>
            <a:spLocks noGrp="1"/>
          </p:cNvSpPr>
          <p:nvPr>
            <p:ph idx="1"/>
          </p:nvPr>
        </p:nvSpPr>
        <p:spPr>
          <a:xfrm>
            <a:off x="1270685" y="2348287"/>
            <a:ext cx="10515600" cy="2691302"/>
          </a:xfrm>
        </p:spPr>
        <p:txBody>
          <a:bodyPr/>
          <a:lstStyle/>
          <a:p>
            <a:pPr marL="491490" indent="-457200" eaLnBrk="0" hangingPunct="0">
              <a:lnSpc>
                <a:spcPct val="100000"/>
              </a:lnSpc>
              <a:spcBef>
                <a:spcPts val="600"/>
              </a:spcBef>
              <a:spcAft>
                <a:spcPts val="600"/>
              </a:spcAft>
              <a:buClr>
                <a:srgbClr val="C00000"/>
              </a:buClr>
              <a:tabLst>
                <a:tab pos="514350" algn="l"/>
              </a:tabLst>
            </a:pPr>
            <a:r>
              <a:rPr lang="en-US" dirty="0">
                <a:solidFill>
                  <a:srgbClr val="002060"/>
                </a:solidFill>
                <a:sym typeface="Wingdings"/>
              </a:rPr>
              <a:t>Specific authorization must be obtained </a:t>
            </a:r>
            <a:r>
              <a:rPr lang="en-US" b="1" dirty="0">
                <a:solidFill>
                  <a:srgbClr val="C00000"/>
                </a:solidFill>
                <a:sym typeface="Wingdings"/>
              </a:rPr>
              <a:t>prior</a:t>
            </a:r>
            <a:r>
              <a:rPr lang="en-US" dirty="0">
                <a:solidFill>
                  <a:srgbClr val="002060"/>
                </a:solidFill>
                <a:sym typeface="Wingdings"/>
              </a:rPr>
              <a:t> to taking deduction</a:t>
            </a:r>
          </a:p>
          <a:p>
            <a:pPr marL="491490" indent="-457200" eaLnBrk="0" hangingPunct="0">
              <a:lnSpc>
                <a:spcPct val="100000"/>
              </a:lnSpc>
              <a:spcBef>
                <a:spcPts val="600"/>
              </a:spcBef>
              <a:spcAft>
                <a:spcPts val="600"/>
              </a:spcAft>
              <a:buClr>
                <a:srgbClr val="C00000"/>
              </a:buClr>
              <a:tabLst>
                <a:tab pos="514350" algn="l"/>
              </a:tabLst>
            </a:pPr>
            <a:r>
              <a:rPr lang="en-US" dirty="0">
                <a:solidFill>
                  <a:srgbClr val="002060"/>
                </a:solidFill>
                <a:sym typeface="Wingdings"/>
              </a:rPr>
              <a:t>Retroactive approval (to a specific date) may be requested and may be considered for approval by USDOL</a:t>
            </a:r>
          </a:p>
          <a:p>
            <a:pPr marL="491490" indent="-457200" eaLnBrk="0" hangingPunct="0">
              <a:lnSpc>
                <a:spcPct val="100000"/>
              </a:lnSpc>
              <a:spcBef>
                <a:spcPts val="600"/>
              </a:spcBef>
              <a:spcAft>
                <a:spcPts val="600"/>
              </a:spcAft>
              <a:buClr>
                <a:srgbClr val="C00000"/>
              </a:buClr>
              <a:tabLst>
                <a:tab pos="514350" algn="l"/>
              </a:tabLst>
            </a:pPr>
            <a:r>
              <a:rPr lang="en-US" dirty="0">
                <a:solidFill>
                  <a:srgbClr val="002060"/>
                </a:solidFill>
                <a:sym typeface="Wingdings"/>
              </a:rPr>
              <a:t>Contractor submits signed request on company letterhead</a:t>
            </a:r>
          </a:p>
          <a:p>
            <a:pPr marL="347663" indent="-347663" eaLnBrk="0" hangingPunct="0">
              <a:spcBef>
                <a:spcPts val="375"/>
              </a:spcBef>
              <a:buClr>
                <a:schemeClr val="accent6">
                  <a:lumMod val="20000"/>
                  <a:lumOff val="80000"/>
                </a:schemeClr>
              </a:buClr>
              <a:tabLst>
                <a:tab pos="347663" algn="l"/>
                <a:tab pos="4029075" algn="ctr"/>
              </a:tabLst>
            </a:pPr>
            <a:endParaRPr lang="en-US" dirty="0">
              <a:solidFill>
                <a:schemeClr val="bg1"/>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6.5.3</a:t>
              </a:r>
              <a:endParaRPr lang="en-US" sz="2800" dirty="0">
                <a:solidFill>
                  <a:schemeClr val="accent5">
                    <a:lumMod val="50000"/>
                  </a:schemeClr>
                </a:solidFill>
              </a:endParaRPr>
            </a:p>
          </p:txBody>
        </p:sp>
      </p:grpSp>
      <p:sp>
        <p:nvSpPr>
          <p:cNvPr id="10" name="TextBox 9"/>
          <p:cNvSpPr txBox="1"/>
          <p:nvPr/>
        </p:nvSpPr>
        <p:spPr>
          <a:xfrm>
            <a:off x="-358624" y="561983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M1-M3</a:t>
            </a:r>
          </a:p>
        </p:txBody>
      </p:sp>
      <p:sp>
        <p:nvSpPr>
          <p:cNvPr id="4" name="Slide Number Placeholder 3"/>
          <p:cNvSpPr>
            <a:spLocks noGrp="1"/>
          </p:cNvSpPr>
          <p:nvPr>
            <p:ph type="sldNum" sz="quarter" idx="12"/>
          </p:nvPr>
        </p:nvSpPr>
        <p:spPr/>
        <p:txBody>
          <a:bodyPr/>
          <a:lstStyle/>
          <a:p>
            <a:fld id="{1A86A500-0691-47EB-B918-D336B6CBF90A}" type="slidenum">
              <a:rPr lang="en-US" smtClean="0"/>
              <a:t>107</a:t>
            </a:fld>
            <a:endParaRPr lang="en-US"/>
          </a:p>
        </p:txBody>
      </p:sp>
    </p:spTree>
    <p:extLst>
      <p:ext uri="{BB962C8B-B14F-4D97-AF65-F5344CB8AC3E}">
        <p14:creationId xmlns:p14="http://schemas.microsoft.com/office/powerpoint/2010/main" val="1347634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Overtime</a:t>
            </a:r>
          </a:p>
        </p:txBody>
      </p:sp>
      <p:sp>
        <p:nvSpPr>
          <p:cNvPr id="3" name="Content Placeholder 2"/>
          <p:cNvSpPr>
            <a:spLocks noGrp="1"/>
          </p:cNvSpPr>
          <p:nvPr>
            <p:ph idx="1"/>
          </p:nvPr>
        </p:nvSpPr>
        <p:spPr>
          <a:xfrm>
            <a:off x="1132114" y="2163228"/>
            <a:ext cx="10515600" cy="3129434"/>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rgbClr val="002060"/>
                </a:solidFill>
                <a:sym typeface="Wingdings"/>
              </a:rPr>
              <a:t>Overtime </a:t>
            </a:r>
            <a:r>
              <a:rPr lang="en-US" dirty="0">
                <a:solidFill>
                  <a:srgbClr val="002060"/>
                </a:solidFill>
                <a:sym typeface="Wingdings" pitchFamily="2" charset="2"/>
              </a:rPr>
              <a:t> H</a:t>
            </a:r>
            <a:r>
              <a:rPr lang="en-US" dirty="0">
                <a:solidFill>
                  <a:srgbClr val="002060"/>
                </a:solidFill>
                <a:sym typeface="Wingdings"/>
              </a:rPr>
              <a:t>ours worked in a workweek over 40 hours</a:t>
            </a: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chemeClr val="bg1"/>
                </a:solidFill>
                <a:sym typeface="Wingdings"/>
              </a:rPr>
              <a:t>		</a:t>
            </a:r>
            <a:r>
              <a:rPr lang="en-US" dirty="0">
                <a:solidFill>
                  <a:srgbClr val="66FFFF"/>
                </a:solidFill>
                <a:sym typeface="Wingdings"/>
              </a:rPr>
              <a:t>         		</a:t>
            </a:r>
            <a:r>
              <a:rPr lang="en-US" sz="4000" dirty="0">
                <a:solidFill>
                  <a:srgbClr val="C00000"/>
                </a:solidFill>
                <a:sym typeface="Wingdings"/>
              </a:rPr>
              <a:t>WD Rate of Pay x 1.5</a:t>
            </a:r>
          </a:p>
          <a:p>
            <a:pPr marL="347663" indent="-347663" eaLnBrk="0" hangingPunct="0">
              <a:lnSpc>
                <a:spcPct val="100000"/>
              </a:lnSpc>
              <a:spcBef>
                <a:spcPts val="600"/>
              </a:spcBef>
              <a:spcAft>
                <a:spcPts val="600"/>
              </a:spcAft>
              <a:buClr>
                <a:schemeClr val="accent6">
                  <a:lumMod val="20000"/>
                  <a:lumOff val="80000"/>
                </a:schemeClr>
              </a:buClr>
              <a:buFont typeface="Wingdings"/>
              <a:buChar char="Ø"/>
              <a:tabLst>
                <a:tab pos="347663" algn="l"/>
                <a:tab pos="685800" algn="l"/>
              </a:tabLst>
            </a:pPr>
            <a:endParaRPr lang="en-US" dirty="0">
              <a:solidFill>
                <a:schemeClr val="bg1"/>
              </a:solidFill>
              <a:sym typeface="Wingdings"/>
            </a:endParaRP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rgbClr val="002060"/>
                </a:solidFill>
                <a:sym typeface="Wingdings"/>
              </a:rPr>
              <a:t>Overtime payments are based on </a:t>
            </a:r>
            <a:r>
              <a:rPr lang="en-US" b="1" dirty="0">
                <a:solidFill>
                  <a:srgbClr val="C00000"/>
                </a:solidFill>
                <a:sym typeface="Wingdings"/>
              </a:rPr>
              <a:t>TIME ACTUALLY WORKED </a:t>
            </a:r>
            <a:r>
              <a:rPr lang="en-US" dirty="0">
                <a:solidFill>
                  <a:srgbClr val="002060"/>
                </a:solidFill>
                <a:sym typeface="Wingdings"/>
              </a:rPr>
              <a:t>and cannot include holiday, vacation or other time paid but not worked.</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6.5.5</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108</a:t>
            </a:fld>
            <a:endParaRPr lang="en-US"/>
          </a:p>
        </p:txBody>
      </p:sp>
    </p:spTree>
    <p:extLst>
      <p:ext uri="{BB962C8B-B14F-4D97-AF65-F5344CB8AC3E}">
        <p14:creationId xmlns:p14="http://schemas.microsoft.com/office/powerpoint/2010/main" val="35879222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Classifications</a:t>
            </a:r>
          </a:p>
        </p:txBody>
      </p:sp>
      <p:sp>
        <p:nvSpPr>
          <p:cNvPr id="3" name="Content Placeholder 2"/>
          <p:cNvSpPr>
            <a:spLocks noGrp="1"/>
          </p:cNvSpPr>
          <p:nvPr>
            <p:ph idx="1"/>
          </p:nvPr>
        </p:nvSpPr>
        <p:spPr>
          <a:xfrm>
            <a:off x="920061" y="2036836"/>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pPr>
            <a:r>
              <a:rPr lang="en-US" sz="3200" dirty="0">
                <a:solidFill>
                  <a:srgbClr val="C00000"/>
                </a:solidFill>
              </a:rPr>
              <a:t>Permissible Wage Classifications</a:t>
            </a:r>
            <a:endParaRPr lang="en-US" sz="4000" dirty="0">
              <a:solidFill>
                <a:srgbClr val="C00000"/>
              </a:solidFill>
            </a:endParaRP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2400" dirty="0">
                <a:solidFill>
                  <a:srgbClr val="002060"/>
                </a:solidFill>
                <a:sym typeface="Wingdings"/>
              </a:rPr>
              <a:t>Payroll record must reflect the employee’s classification of work as listed on the Wage Decision (WD) or on the list of Additional Wage Classifications</a:t>
            </a:r>
          </a:p>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2400" dirty="0">
                <a:solidFill>
                  <a:srgbClr val="002060"/>
                </a:solidFill>
                <a:sym typeface="Wingdings"/>
              </a:rPr>
              <a:t>Examples that </a:t>
            </a:r>
            <a:r>
              <a:rPr lang="en-US" sz="2400" u="sng" dirty="0">
                <a:solidFill>
                  <a:srgbClr val="C00000"/>
                </a:solidFill>
                <a:sym typeface="Wingdings"/>
              </a:rPr>
              <a:t>ARE NOT VALID CLASSIFICATIONS</a:t>
            </a:r>
            <a:r>
              <a:rPr lang="en-US" sz="2400" dirty="0">
                <a:solidFill>
                  <a:srgbClr val="C00000"/>
                </a:solidFill>
                <a:sym typeface="Wingdings"/>
              </a:rPr>
              <a:t>:</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Semi-Skilled </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Laborer </a:t>
            </a:r>
          </a:p>
          <a:p>
            <a:pPr lvl="2" eaLnBrk="0" hangingPunct="0">
              <a:lnSpc>
                <a:spcPct val="100000"/>
              </a:lnSpc>
              <a:spcBef>
                <a:spcPts val="600"/>
              </a:spcBef>
              <a:spcAft>
                <a:spcPts val="600"/>
              </a:spcAft>
              <a:tabLst>
                <a:tab pos="347663" algn="l"/>
                <a:tab pos="685800" algn="l"/>
              </a:tabLst>
            </a:pPr>
            <a:r>
              <a:rPr lang="en-US" sz="2400" dirty="0">
                <a:solidFill>
                  <a:srgbClr val="002060"/>
                </a:solidFill>
                <a:sym typeface="Wingdings"/>
              </a:rPr>
              <a:t>Operator</a:t>
            </a:r>
            <a:r>
              <a:rPr lang="en-US" sz="2400" dirty="0">
                <a:solidFill>
                  <a:schemeClr val="bg1"/>
                </a:solidFill>
                <a:sym typeface="Wingdings"/>
              </a:rPr>
              <a:t> </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6.5.6</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109</a:t>
            </a:fld>
            <a:endParaRPr lang="en-US"/>
          </a:p>
        </p:txBody>
      </p:sp>
    </p:spTree>
    <p:extLst>
      <p:ext uri="{BB962C8B-B14F-4D97-AF65-F5344CB8AC3E}">
        <p14:creationId xmlns:p14="http://schemas.microsoft.com/office/powerpoint/2010/main" val="25758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Contractor Responsibilities</a:t>
            </a:r>
          </a:p>
        </p:txBody>
      </p:sp>
      <p:sp>
        <p:nvSpPr>
          <p:cNvPr id="3" name="Content Placeholder 2"/>
          <p:cNvSpPr>
            <a:spLocks noGrp="1"/>
          </p:cNvSpPr>
          <p:nvPr>
            <p:ph idx="1"/>
          </p:nvPr>
        </p:nvSpPr>
        <p:spPr>
          <a:xfrm>
            <a:off x="723900" y="1925228"/>
            <a:ext cx="10515600" cy="4351338"/>
          </a:xfrm>
        </p:spPr>
        <p:txBody>
          <a:bodyPr/>
          <a:lstStyle/>
          <a:p>
            <a:pPr marL="214313" indent="-214313" algn="just">
              <a:lnSpc>
                <a:spcPct val="100000"/>
              </a:lnSpc>
              <a:spcBef>
                <a:spcPts val="600"/>
              </a:spcBef>
              <a:spcAft>
                <a:spcPts val="600"/>
              </a:spcAft>
            </a:pPr>
            <a:r>
              <a:rPr lang="en-US" dirty="0">
                <a:solidFill>
                  <a:srgbClr val="002060"/>
                </a:solidFill>
              </a:rPr>
              <a:t>The Prime Contractor is responsible for compliance by any subcontractor or lower tier subcontractor</a:t>
            </a:r>
          </a:p>
          <a:p>
            <a:pPr marL="214313" indent="-214313" algn="just">
              <a:lnSpc>
                <a:spcPct val="100000"/>
              </a:lnSpc>
              <a:spcBef>
                <a:spcPts val="600"/>
              </a:spcBef>
              <a:spcAft>
                <a:spcPts val="600"/>
              </a:spcAft>
            </a:pPr>
            <a:r>
              <a:rPr lang="en-US" dirty="0">
                <a:solidFill>
                  <a:srgbClr val="002060"/>
                </a:solidFill>
              </a:rPr>
              <a:t>All contractors are to implement and maintain, throughout the course of a contract, actions which comply with their contractual obligations. Records evidencing each aspect of required compliance are to be developed and maintained by all contractors for a minimum period of three years following the date of final payment of the contract for all work regardless if such records are or are not routinely collected by the FDOT during the contract</a:t>
            </a: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1.1.7</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11</a:t>
            </a:fld>
            <a:endParaRPr lang="en-US"/>
          </a:p>
        </p:txBody>
      </p:sp>
    </p:spTree>
    <p:extLst>
      <p:ext uri="{BB962C8B-B14F-4D97-AF65-F5344CB8AC3E}">
        <p14:creationId xmlns:p14="http://schemas.microsoft.com/office/powerpoint/2010/main" val="28462005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in More than One Classification</a:t>
            </a:r>
          </a:p>
        </p:txBody>
      </p:sp>
      <p:sp>
        <p:nvSpPr>
          <p:cNvPr id="3" name="Content Placeholder 2"/>
          <p:cNvSpPr>
            <a:spLocks noGrp="1"/>
          </p:cNvSpPr>
          <p:nvPr>
            <p:ph idx="1"/>
          </p:nvPr>
        </p:nvSpPr>
        <p:spPr>
          <a:xfrm>
            <a:off x="838199" y="1825625"/>
            <a:ext cx="11160211" cy="4351338"/>
          </a:xfrm>
        </p:spPr>
        <p:txBody>
          <a:bodyPr/>
          <a:lstStyle/>
          <a:p>
            <a:r>
              <a:rPr lang="en-US" dirty="0">
                <a:solidFill>
                  <a:srgbClr val="002060"/>
                </a:solidFill>
              </a:rPr>
              <a:t>Payrolls containing multiple classifications separated by “/” for one prevailing cash rate are not to be accepted. The contractor shall revise the payroll to reflect the employee working in the highest classification or track time spent working per classification as described in CCM 6.5.7</a:t>
            </a:r>
          </a:p>
          <a:p>
            <a:r>
              <a:rPr lang="en-US" dirty="0">
                <a:solidFill>
                  <a:srgbClr val="C00000"/>
                </a:solidFill>
              </a:rPr>
              <a:t>Example: </a:t>
            </a:r>
            <a:r>
              <a:rPr lang="en-US" dirty="0">
                <a:solidFill>
                  <a:srgbClr val="002060"/>
                </a:solidFill>
              </a:rPr>
              <a:t>Employee classification would be listed as “Operator: Crane/General Laborer/</a:t>
            </a:r>
            <a:r>
              <a:rPr lang="en-US" dirty="0" err="1">
                <a:solidFill>
                  <a:srgbClr val="002060"/>
                </a:solidFill>
              </a:rPr>
              <a:t>Pipelayer</a:t>
            </a:r>
            <a:r>
              <a:rPr lang="en-US" dirty="0">
                <a:solidFill>
                  <a:srgbClr val="002060"/>
                </a:solidFill>
              </a:rPr>
              <a:t>”; per the wage decision the Operator: Crane classification has the highest wage rate. RCS shall have contractor revise payroll to list highest classification of Operator: Crane</a:t>
            </a:r>
          </a:p>
        </p:txBody>
      </p:sp>
      <p:sp>
        <p:nvSpPr>
          <p:cNvPr id="4" name="Slide Number Placeholder 3"/>
          <p:cNvSpPr>
            <a:spLocks noGrp="1"/>
          </p:cNvSpPr>
          <p:nvPr>
            <p:ph type="sldNum" sz="quarter" idx="12"/>
          </p:nvPr>
        </p:nvSpPr>
        <p:spPr/>
        <p:txBody>
          <a:bodyPr/>
          <a:lstStyle/>
          <a:p>
            <a:fld id="{1A86A500-0691-47EB-B918-D336B6CBF90A}" type="slidenum">
              <a:rPr lang="en-US" smtClean="0"/>
              <a:t>110</a:t>
            </a:fld>
            <a:endParaRPr lang="en-US"/>
          </a:p>
        </p:txBody>
      </p:sp>
    </p:spTree>
    <p:extLst>
      <p:ext uri="{BB962C8B-B14F-4D97-AF65-F5344CB8AC3E}">
        <p14:creationId xmlns:p14="http://schemas.microsoft.com/office/powerpoint/2010/main" val="26109932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570464" y="620321"/>
            <a:ext cx="1621536" cy="1221462"/>
            <a:chOff x="10570464" y="926592"/>
            <a:chExt cx="1621536" cy="1221462"/>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800219"/>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800" dirty="0">
                  <a:solidFill>
                    <a:schemeClr val="accent5">
                      <a:lumMod val="50000"/>
                    </a:schemeClr>
                  </a:solidFill>
                </a:rPr>
                <a:t>6.5.7</a:t>
              </a:r>
            </a:p>
          </p:txBody>
        </p:sp>
      </p:grpSp>
      <p:sp>
        <p:nvSpPr>
          <p:cNvPr id="2" name="Title 1"/>
          <p:cNvSpPr>
            <a:spLocks noGrp="1"/>
          </p:cNvSpPr>
          <p:nvPr>
            <p:ph type="title"/>
          </p:nvPr>
        </p:nvSpPr>
        <p:spPr/>
        <p:txBody>
          <a:bodyPr/>
          <a:lstStyle/>
          <a:p>
            <a:r>
              <a:rPr lang="en-US" dirty="0"/>
              <a:t>Work in More than One Classification</a:t>
            </a:r>
          </a:p>
        </p:txBody>
      </p:sp>
      <p:sp>
        <p:nvSpPr>
          <p:cNvPr id="3" name="Content Placeholder 2"/>
          <p:cNvSpPr>
            <a:spLocks noGrp="1"/>
          </p:cNvSpPr>
          <p:nvPr>
            <p:ph idx="1"/>
          </p:nvPr>
        </p:nvSpPr>
        <p:spPr>
          <a:xfrm>
            <a:off x="662651" y="1665515"/>
            <a:ext cx="10515600" cy="2928656"/>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sz="2400" dirty="0">
                <a:solidFill>
                  <a:srgbClr val="002060"/>
                </a:solidFill>
                <a:sym typeface="Wingdings"/>
              </a:rPr>
              <a:t>When an employee’s work on a project includes more than one classification during a payroll period, the contractor has </a:t>
            </a:r>
            <a:r>
              <a:rPr lang="en-US" sz="2400" dirty="0">
                <a:solidFill>
                  <a:srgbClr val="C00000"/>
                </a:solidFill>
                <a:sym typeface="Wingdings"/>
              </a:rPr>
              <a:t>two</a:t>
            </a:r>
            <a:r>
              <a:rPr lang="en-US" sz="2400" dirty="0">
                <a:solidFill>
                  <a:srgbClr val="66FFFF"/>
                </a:solidFill>
                <a:sym typeface="Wingdings"/>
              </a:rPr>
              <a:t> </a:t>
            </a:r>
            <a:r>
              <a:rPr lang="en-US" sz="2400" dirty="0">
                <a:solidFill>
                  <a:srgbClr val="002060"/>
                </a:solidFill>
                <a:sym typeface="Wingdings"/>
              </a:rPr>
              <a:t>reporting options:</a:t>
            </a:r>
          </a:p>
          <a:p>
            <a:pPr lvl="1" indent="-342900" eaLnBrk="0" hangingPunct="0">
              <a:lnSpc>
                <a:spcPct val="100000"/>
              </a:lnSpc>
              <a:spcBef>
                <a:spcPts val="600"/>
              </a:spcBef>
              <a:spcAft>
                <a:spcPts val="600"/>
              </a:spcAft>
              <a:buAutoNum type="arabicPeriod"/>
              <a:tabLst>
                <a:tab pos="347663" algn="l"/>
                <a:tab pos="685800" algn="l"/>
              </a:tabLst>
            </a:pPr>
            <a:r>
              <a:rPr lang="en-US" dirty="0">
                <a:solidFill>
                  <a:srgbClr val="002060"/>
                </a:solidFill>
                <a:sym typeface="Wingdings"/>
              </a:rPr>
              <a:t>Hourly rate varies and classification of work varies. </a:t>
            </a:r>
            <a:r>
              <a:rPr lang="en-US" i="1" dirty="0">
                <a:solidFill>
                  <a:srgbClr val="002060"/>
                </a:solidFill>
                <a:sym typeface="Wingdings"/>
              </a:rPr>
              <a:t>Pay employee varying amounts based on work performed. Hours must be documented and rate paid at least the minimum rate for each classification. Certified payroll reflects each work classification, hours worked in each and rate paid for each</a:t>
            </a:r>
            <a:endParaRPr lang="en-US" dirty="0">
              <a:solidFill>
                <a:srgbClr val="002060"/>
              </a:solidFill>
              <a:sym typeface="Wingdings"/>
            </a:endParaRPr>
          </a:p>
          <a:p>
            <a:endParaRPr lang="en-US" dirty="0"/>
          </a:p>
        </p:txBody>
      </p:sp>
      <p:pic>
        <p:nvPicPr>
          <p:cNvPr id="7" name="Picture 6"/>
          <p:cNvPicPr>
            <a:picLocks noChangeAspect="1"/>
          </p:cNvPicPr>
          <p:nvPr/>
        </p:nvPicPr>
        <p:blipFill>
          <a:blip r:embed="rId2"/>
          <a:stretch>
            <a:fillRect/>
          </a:stretch>
        </p:blipFill>
        <p:spPr>
          <a:xfrm>
            <a:off x="2629703" y="4090085"/>
            <a:ext cx="6748304" cy="2199503"/>
          </a:xfrm>
          <a:prstGeom prst="rect">
            <a:avLst/>
          </a:prstGeom>
        </p:spPr>
      </p:pic>
      <p:sp>
        <p:nvSpPr>
          <p:cNvPr id="11" name="TextBox 10"/>
          <p:cNvSpPr txBox="1"/>
          <p:nvPr/>
        </p:nvSpPr>
        <p:spPr>
          <a:xfrm>
            <a:off x="-376147" y="555092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M11</a:t>
            </a:r>
          </a:p>
        </p:txBody>
      </p:sp>
      <p:sp>
        <p:nvSpPr>
          <p:cNvPr id="4" name="Slide Number Placeholder 3"/>
          <p:cNvSpPr>
            <a:spLocks noGrp="1"/>
          </p:cNvSpPr>
          <p:nvPr>
            <p:ph type="sldNum" sz="quarter" idx="12"/>
          </p:nvPr>
        </p:nvSpPr>
        <p:spPr/>
        <p:txBody>
          <a:bodyPr/>
          <a:lstStyle/>
          <a:p>
            <a:fld id="{1A86A500-0691-47EB-B918-D336B6CBF90A}" type="slidenum">
              <a:rPr lang="en-US" smtClean="0"/>
              <a:t>111</a:t>
            </a:fld>
            <a:endParaRPr lang="en-US"/>
          </a:p>
        </p:txBody>
      </p:sp>
    </p:spTree>
    <p:extLst>
      <p:ext uri="{BB962C8B-B14F-4D97-AF65-F5344CB8AC3E}">
        <p14:creationId xmlns:p14="http://schemas.microsoft.com/office/powerpoint/2010/main" val="42212799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Work in More than One Classification</a:t>
            </a:r>
          </a:p>
        </p:txBody>
      </p:sp>
      <p:sp>
        <p:nvSpPr>
          <p:cNvPr id="3" name="Content Placeholder 2"/>
          <p:cNvSpPr>
            <a:spLocks noGrp="1"/>
          </p:cNvSpPr>
          <p:nvPr>
            <p:ph idx="1"/>
          </p:nvPr>
        </p:nvSpPr>
        <p:spPr>
          <a:xfrm>
            <a:off x="838200" y="1792844"/>
            <a:ext cx="10515600" cy="2259795"/>
          </a:xfrm>
        </p:spPr>
        <p:txBody>
          <a:bodyPr/>
          <a:lstStyle/>
          <a:p>
            <a:pPr marL="457200" lvl="1" indent="0" eaLnBrk="0" hangingPunct="0">
              <a:lnSpc>
                <a:spcPct val="100000"/>
              </a:lnSpc>
              <a:spcBef>
                <a:spcPts val="600"/>
              </a:spcBef>
              <a:spcAft>
                <a:spcPts val="600"/>
              </a:spcAft>
              <a:buClr>
                <a:schemeClr val="accent6">
                  <a:lumMod val="20000"/>
                  <a:lumOff val="80000"/>
                </a:schemeClr>
              </a:buClr>
              <a:buNone/>
              <a:tabLst>
                <a:tab pos="347663" algn="l"/>
                <a:tab pos="685800" algn="l"/>
              </a:tabLst>
            </a:pPr>
            <a:r>
              <a:rPr lang="en-US" dirty="0">
                <a:solidFill>
                  <a:srgbClr val="C00000"/>
                </a:solidFill>
                <a:sym typeface="Wingdings"/>
              </a:rPr>
              <a:t>2. </a:t>
            </a:r>
            <a:r>
              <a:rPr lang="en-US" dirty="0">
                <a:solidFill>
                  <a:srgbClr val="002060"/>
                </a:solidFill>
                <a:sym typeface="Wingdings"/>
              </a:rPr>
              <a:t>Hourly rate and reported classification is unchanged although work varies</a:t>
            </a:r>
          </a:p>
          <a:p>
            <a:pPr marL="457200" lvl="1" indent="0" eaLnBrk="0" hangingPunct="0">
              <a:lnSpc>
                <a:spcPct val="100000"/>
              </a:lnSpc>
              <a:spcBef>
                <a:spcPts val="600"/>
              </a:spcBef>
              <a:spcAft>
                <a:spcPts val="600"/>
              </a:spcAft>
              <a:buNone/>
              <a:tabLst>
                <a:tab pos="347663" algn="l"/>
                <a:tab pos="685800" algn="l"/>
              </a:tabLst>
            </a:pPr>
            <a:r>
              <a:rPr lang="en-US" i="1" dirty="0">
                <a:solidFill>
                  <a:srgbClr val="002060"/>
                </a:solidFill>
                <a:sym typeface="Wingdings"/>
              </a:rPr>
              <a:t>All hours worked by the employee are paid at one rate which is equal to or greater than the minimum rate of the </a:t>
            </a:r>
            <a:r>
              <a:rPr lang="en-US" i="1" dirty="0">
                <a:solidFill>
                  <a:srgbClr val="C00000"/>
                </a:solidFill>
                <a:sym typeface="Wingdings"/>
              </a:rPr>
              <a:t>“highest classification of work”. </a:t>
            </a:r>
            <a:r>
              <a:rPr lang="en-US" i="1" dirty="0">
                <a:solidFill>
                  <a:srgbClr val="002060"/>
                </a:solidFill>
                <a:sym typeface="Wingdings"/>
              </a:rPr>
              <a:t>Highest classification = classification with</a:t>
            </a:r>
            <a:r>
              <a:rPr lang="en-US" i="1" dirty="0">
                <a:solidFill>
                  <a:schemeClr val="bg1"/>
                </a:solidFill>
                <a:sym typeface="Wingdings"/>
              </a:rPr>
              <a:t> </a:t>
            </a:r>
            <a:r>
              <a:rPr lang="en-US" i="1" u="sng" dirty="0">
                <a:solidFill>
                  <a:srgbClr val="C00000"/>
                </a:solidFill>
                <a:sym typeface="Wingdings"/>
              </a:rPr>
              <a:t>highest minimum wage on WD</a:t>
            </a:r>
            <a:endParaRPr lang="en-US" dirty="0">
              <a:solidFill>
                <a:srgbClr val="C00000"/>
              </a:solidFill>
              <a:sym typeface="Wingdings"/>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568" y="3781168"/>
            <a:ext cx="8180259" cy="2089044"/>
          </a:xfrm>
          <a:prstGeom prst="rect">
            <a:avLst/>
          </a:prstGeom>
        </p:spPr>
      </p:pic>
      <p:sp>
        <p:nvSpPr>
          <p:cNvPr id="10" name="TextBox 9"/>
          <p:cNvSpPr txBox="1"/>
          <p:nvPr/>
        </p:nvSpPr>
        <p:spPr>
          <a:xfrm>
            <a:off x="-77877" y="5393158"/>
            <a:ext cx="1955445"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M11</a:t>
            </a:r>
          </a:p>
        </p:txBody>
      </p:sp>
      <p:sp>
        <p:nvSpPr>
          <p:cNvPr id="4" name="Slide Number Placeholder 3"/>
          <p:cNvSpPr>
            <a:spLocks noGrp="1"/>
          </p:cNvSpPr>
          <p:nvPr>
            <p:ph type="sldNum" sz="quarter" idx="12"/>
          </p:nvPr>
        </p:nvSpPr>
        <p:spPr/>
        <p:txBody>
          <a:bodyPr/>
          <a:lstStyle/>
          <a:p>
            <a:fld id="{1A86A500-0691-47EB-B918-D336B6CBF90A}" type="slidenum">
              <a:rPr lang="en-US" smtClean="0"/>
              <a:t>112</a:t>
            </a:fld>
            <a:endParaRPr lang="en-US"/>
          </a:p>
        </p:txBody>
      </p:sp>
    </p:spTree>
    <p:extLst>
      <p:ext uri="{BB962C8B-B14F-4D97-AF65-F5344CB8AC3E}">
        <p14:creationId xmlns:p14="http://schemas.microsoft.com/office/powerpoint/2010/main" val="5726237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Foreman</a:t>
            </a:r>
          </a:p>
        </p:txBody>
      </p:sp>
      <p:sp>
        <p:nvSpPr>
          <p:cNvPr id="3" name="Content Placeholder 2"/>
          <p:cNvSpPr>
            <a:spLocks noGrp="1"/>
          </p:cNvSpPr>
          <p:nvPr>
            <p:ph idx="1"/>
          </p:nvPr>
        </p:nvSpPr>
        <p:spPr>
          <a:xfrm>
            <a:off x="310461" y="1360397"/>
            <a:ext cx="11070771" cy="5377542"/>
          </a:xfrm>
        </p:spPr>
        <p:txBody>
          <a:bodyPr>
            <a:normAutofit fontScale="47500" lnSpcReduction="20000"/>
          </a:bodyPr>
          <a:lstStyle/>
          <a:p>
            <a:pPr marL="0" indent="0" eaLnBrk="0" hangingPunct="0">
              <a:lnSpc>
                <a:spcPct val="120000"/>
              </a:lnSpc>
              <a:spcBef>
                <a:spcPts val="600"/>
              </a:spcBef>
              <a:spcAft>
                <a:spcPts val="600"/>
              </a:spcAft>
              <a:buClr>
                <a:schemeClr val="accent6">
                  <a:lumMod val="20000"/>
                  <a:lumOff val="80000"/>
                </a:schemeClr>
              </a:buClr>
              <a:buNone/>
              <a:tabLst>
                <a:tab pos="347663" algn="l"/>
                <a:tab pos="770335" algn="l"/>
                <a:tab pos="4029075" algn="ctr"/>
              </a:tabLst>
            </a:pPr>
            <a:r>
              <a:rPr lang="en-US" sz="4200" u="sng" dirty="0">
                <a:solidFill>
                  <a:srgbClr val="C00000"/>
                </a:solidFill>
                <a:sym typeface="Wingdings"/>
              </a:rPr>
              <a:t>Supervisory Employees</a:t>
            </a:r>
            <a:r>
              <a:rPr lang="en-US" sz="4200" dirty="0">
                <a:solidFill>
                  <a:srgbClr val="C00000"/>
                </a:solidFill>
                <a:sym typeface="Wingdings"/>
              </a:rPr>
              <a:t>:</a:t>
            </a:r>
          </a:p>
          <a:p>
            <a:pPr marL="0" indent="0" eaLnBrk="0" hangingPunct="0">
              <a:lnSpc>
                <a:spcPct val="120000"/>
              </a:lnSpc>
              <a:spcBef>
                <a:spcPts val="600"/>
              </a:spcBef>
              <a:spcAft>
                <a:spcPts val="600"/>
              </a:spcAft>
              <a:buClr>
                <a:schemeClr val="accent6">
                  <a:lumMod val="20000"/>
                  <a:lumOff val="80000"/>
                </a:schemeClr>
              </a:buClr>
              <a:buNone/>
              <a:tabLst>
                <a:tab pos="257175" algn="l"/>
                <a:tab pos="4029075" algn="ctr"/>
              </a:tabLst>
            </a:pPr>
            <a:r>
              <a:rPr lang="en-US" sz="4200" dirty="0">
                <a:solidFill>
                  <a:schemeClr val="bg1"/>
                </a:solidFill>
                <a:sym typeface="Wingdings"/>
              </a:rPr>
              <a:t>	</a:t>
            </a:r>
            <a:r>
              <a:rPr lang="en-US" sz="4200" dirty="0">
                <a:solidFill>
                  <a:srgbClr val="002060"/>
                </a:solidFill>
                <a:sym typeface="Wingdings"/>
              </a:rPr>
              <a:t>NOT REGULATED under Davis-Bacon and DBRA</a:t>
            </a:r>
          </a:p>
          <a:p>
            <a:pPr marL="0" indent="0" eaLnBrk="0" hangingPunct="0">
              <a:lnSpc>
                <a:spcPct val="120000"/>
              </a:lnSpc>
              <a:spcBef>
                <a:spcPts val="600"/>
              </a:spcBef>
              <a:spcAft>
                <a:spcPts val="600"/>
              </a:spcAft>
              <a:buClr>
                <a:schemeClr val="accent6">
                  <a:lumMod val="20000"/>
                  <a:lumOff val="80000"/>
                </a:schemeClr>
              </a:buClr>
              <a:buNone/>
              <a:tabLst>
                <a:tab pos="347663" algn="l"/>
                <a:tab pos="770335" algn="l"/>
                <a:tab pos="4029075" algn="ctr"/>
              </a:tabLst>
            </a:pPr>
            <a:r>
              <a:rPr lang="en-US" sz="4200" u="sng" dirty="0">
                <a:solidFill>
                  <a:srgbClr val="C00000"/>
                </a:solidFill>
                <a:sym typeface="Wingdings"/>
              </a:rPr>
              <a:t>Working Foreman = NOT EXEMPT</a:t>
            </a:r>
            <a:r>
              <a:rPr lang="en-US" sz="4200" dirty="0">
                <a:solidFill>
                  <a:srgbClr val="C00000"/>
                </a:solidFill>
                <a:sym typeface="Wingdings"/>
              </a:rPr>
              <a:t>:</a:t>
            </a:r>
          </a:p>
          <a:p>
            <a:pPr marL="0" indent="0" eaLnBrk="0" hangingPunct="0">
              <a:lnSpc>
                <a:spcPct val="120000"/>
              </a:lnSpc>
              <a:spcBef>
                <a:spcPts val="600"/>
              </a:spcBef>
              <a:spcAft>
                <a:spcPts val="600"/>
              </a:spcAft>
              <a:buClr>
                <a:schemeClr val="accent6">
                  <a:lumMod val="20000"/>
                  <a:lumOff val="80000"/>
                </a:schemeClr>
              </a:buClr>
              <a:buNone/>
              <a:tabLst>
                <a:tab pos="257175" algn="l"/>
                <a:tab pos="4029075" algn="ctr"/>
              </a:tabLst>
            </a:pPr>
            <a:r>
              <a:rPr lang="en-US" sz="4200" dirty="0">
                <a:solidFill>
                  <a:schemeClr val="bg1"/>
                </a:solidFill>
                <a:sym typeface="Wingdings"/>
              </a:rPr>
              <a:t>	</a:t>
            </a:r>
            <a:r>
              <a:rPr lang="en-US" sz="4200" dirty="0">
                <a:solidFill>
                  <a:srgbClr val="002060"/>
                </a:solidFill>
                <a:sym typeface="Wingdings"/>
              </a:rPr>
              <a:t>Supervisory duties + perform hands on work</a:t>
            </a:r>
            <a:endParaRPr lang="en-US" sz="4200" dirty="0">
              <a:solidFill>
                <a:schemeClr val="bg1"/>
              </a:solidFill>
              <a:sym typeface="Wingdings"/>
            </a:endParaRP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3657600" lvl="8" indent="0" eaLnBrk="0" hangingPunct="0">
              <a:lnSpc>
                <a:spcPct val="120000"/>
              </a:lnSpc>
              <a:spcBef>
                <a:spcPts val="600"/>
              </a:spcBef>
              <a:spcAft>
                <a:spcPts val="600"/>
              </a:spcAft>
              <a:buClr>
                <a:schemeClr val="accent6">
                  <a:lumMod val="20000"/>
                  <a:lumOff val="80000"/>
                </a:schemeClr>
              </a:buClr>
              <a:buNone/>
              <a:tabLst>
                <a:tab pos="257175" algn="l"/>
                <a:tab pos="4029075" algn="ctr"/>
              </a:tabLst>
            </a:pPr>
            <a:r>
              <a:rPr lang="en-US" sz="2500" dirty="0">
                <a:solidFill>
                  <a:srgbClr val="002060"/>
                </a:solidFill>
                <a:sym typeface="Wingdings"/>
              </a:rPr>
              <a:t>                             </a:t>
            </a:r>
            <a:r>
              <a:rPr lang="en-US" sz="4200" dirty="0">
                <a:solidFill>
                  <a:srgbClr val="002060"/>
                </a:solidFill>
                <a:sym typeface="Wingdings"/>
              </a:rPr>
              <a:t>PLUS</a:t>
            </a: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257175" indent="-257175" eaLnBrk="0" hangingPunct="0">
              <a:lnSpc>
                <a:spcPct val="120000"/>
              </a:lnSpc>
              <a:spcBef>
                <a:spcPts val="600"/>
              </a:spcBef>
              <a:spcAft>
                <a:spcPts val="600"/>
              </a:spcAft>
              <a:buClr>
                <a:schemeClr val="accent6">
                  <a:lumMod val="20000"/>
                  <a:lumOff val="80000"/>
                </a:schemeClr>
              </a:buClr>
              <a:tabLst>
                <a:tab pos="257175" algn="l"/>
                <a:tab pos="4029075" algn="ctr"/>
              </a:tabLst>
            </a:pPr>
            <a:endParaRPr lang="en-US" sz="4200" dirty="0">
              <a:solidFill>
                <a:schemeClr val="bg1"/>
              </a:solidFill>
              <a:sym typeface="Wingdings"/>
            </a:endParaRPr>
          </a:p>
          <a:p>
            <a:pPr marL="0" indent="0" eaLnBrk="0" hangingPunct="0">
              <a:lnSpc>
                <a:spcPct val="120000"/>
              </a:lnSpc>
              <a:spcBef>
                <a:spcPts val="600"/>
              </a:spcBef>
              <a:spcAft>
                <a:spcPts val="600"/>
              </a:spcAft>
              <a:buClr>
                <a:srgbClr val="C00000"/>
              </a:buClr>
              <a:buNone/>
              <a:tabLst>
                <a:tab pos="257175" algn="l"/>
                <a:tab pos="4029075" algn="ctr"/>
              </a:tabLst>
            </a:pPr>
            <a:endParaRPr lang="en-US" sz="4200" dirty="0">
              <a:solidFill>
                <a:srgbClr val="002060"/>
              </a:solidFill>
              <a:sym typeface="Wingdings"/>
            </a:endParaRPr>
          </a:p>
          <a:p>
            <a:pPr marL="0" indent="0" eaLnBrk="0" hangingPunct="0">
              <a:lnSpc>
                <a:spcPct val="120000"/>
              </a:lnSpc>
              <a:spcBef>
                <a:spcPts val="600"/>
              </a:spcBef>
              <a:spcAft>
                <a:spcPts val="600"/>
              </a:spcAft>
              <a:buClr>
                <a:srgbClr val="C00000"/>
              </a:buClr>
              <a:buNone/>
              <a:tabLst>
                <a:tab pos="257175" algn="l"/>
                <a:tab pos="4029075" algn="ctr"/>
              </a:tabLst>
            </a:pPr>
            <a:r>
              <a:rPr lang="en-US" sz="4200" dirty="0">
                <a:solidFill>
                  <a:srgbClr val="002060"/>
                </a:solidFill>
                <a:sym typeface="Wingdings"/>
              </a:rPr>
              <a:t>Subject to Davis Bacon requirements. Must be paid at least the minimum wage rate on Contract Wage Decision</a:t>
            </a:r>
            <a:endParaRPr lang="en-US" sz="4200" dirty="0">
              <a:solidFill>
                <a:srgbClr val="002060"/>
              </a:solidFill>
              <a:effectLst>
                <a:outerShdw blurRad="50800" dist="76200" dir="2700000" algn="tl" rotWithShape="0">
                  <a:prstClr val="black">
                    <a:alpha val="40000"/>
                  </a:prstClr>
                </a:outerShdw>
              </a:effectLst>
              <a:sym typeface="Wingdings"/>
            </a:endParaRPr>
          </a:p>
          <a:p>
            <a:pPr algn="ctr" eaLnBrk="0" hangingPunct="0">
              <a:spcBef>
                <a:spcPts val="0"/>
              </a:spcBef>
              <a:buClr>
                <a:schemeClr val="accent6">
                  <a:lumMod val="20000"/>
                  <a:lumOff val="80000"/>
                </a:schemeClr>
              </a:buClr>
              <a:tabLst>
                <a:tab pos="770335" algn="l"/>
                <a:tab pos="4029075" algn="ctr"/>
              </a:tabLst>
            </a:pPr>
            <a:endParaRPr lang="en-US" sz="2400" dirty="0">
              <a:solidFill>
                <a:schemeClr val="bg1"/>
              </a:solidFill>
              <a:effectLst>
                <a:outerShdw blurRad="50800" dist="76200" dir="2700000" algn="tl" rotWithShape="0">
                  <a:prstClr val="black">
                    <a:alpha val="40000"/>
                  </a:prstClr>
                </a:outerShdw>
              </a:effectLst>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6.5.8</a:t>
              </a:r>
              <a:endParaRPr lang="en-US" sz="2800" dirty="0">
                <a:solidFill>
                  <a:schemeClr val="accent5">
                    <a:lumMod val="50000"/>
                  </a:schemeClr>
                </a:solidFill>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867" y="3333661"/>
            <a:ext cx="3511378" cy="234259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712" y="3338295"/>
            <a:ext cx="3045552" cy="2337957"/>
          </a:xfrm>
          <a:prstGeom prst="rect">
            <a:avLst/>
          </a:prstGeom>
        </p:spPr>
      </p:pic>
      <p:sp>
        <p:nvSpPr>
          <p:cNvPr id="4" name="Slide Number Placeholder 3"/>
          <p:cNvSpPr>
            <a:spLocks noGrp="1"/>
          </p:cNvSpPr>
          <p:nvPr>
            <p:ph type="sldNum" sz="quarter" idx="12"/>
          </p:nvPr>
        </p:nvSpPr>
        <p:spPr/>
        <p:txBody>
          <a:bodyPr/>
          <a:lstStyle/>
          <a:p>
            <a:fld id="{1A86A500-0691-47EB-B918-D336B6CBF90A}" type="slidenum">
              <a:rPr lang="en-US" smtClean="0"/>
              <a:t>113</a:t>
            </a:fld>
            <a:endParaRPr lang="en-US"/>
          </a:p>
        </p:txBody>
      </p:sp>
    </p:spTree>
    <p:extLst>
      <p:ext uri="{BB962C8B-B14F-4D97-AF65-F5344CB8AC3E}">
        <p14:creationId xmlns:p14="http://schemas.microsoft.com/office/powerpoint/2010/main" val="25972893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Foreman</a:t>
            </a:r>
          </a:p>
        </p:txBody>
      </p:sp>
      <p:sp>
        <p:nvSpPr>
          <p:cNvPr id="3" name="Content Placeholder 2"/>
          <p:cNvSpPr>
            <a:spLocks noGrp="1"/>
          </p:cNvSpPr>
          <p:nvPr>
            <p:ph idx="1"/>
          </p:nvPr>
        </p:nvSpPr>
        <p:spPr>
          <a:xfrm>
            <a:off x="370115" y="1741985"/>
            <a:ext cx="11321142" cy="4434978"/>
          </a:xfrm>
        </p:spPr>
        <p:txBody>
          <a:bodyPr>
            <a:normAutofit fontScale="92500"/>
          </a:bodyPr>
          <a:lstStyle/>
          <a:p>
            <a:pPr eaLnBrk="0" hangingPunct="0">
              <a:lnSpc>
                <a:spcPct val="100000"/>
              </a:lnSpc>
              <a:spcBef>
                <a:spcPts val="600"/>
              </a:spcBef>
              <a:spcAft>
                <a:spcPts val="600"/>
              </a:spcAft>
              <a:buClr>
                <a:srgbClr val="C00000"/>
              </a:buClr>
              <a:tabLst>
                <a:tab pos="257175" algn="l"/>
                <a:tab pos="4029075" algn="ctr"/>
              </a:tabLst>
            </a:pPr>
            <a:r>
              <a:rPr lang="en-US" dirty="0">
                <a:solidFill>
                  <a:srgbClr val="002060"/>
                </a:solidFill>
                <a:sym typeface="Wingdings"/>
              </a:rPr>
              <a:t>Devotes 20% or more of their time during a workweek to mechanic or laborer duties </a:t>
            </a:r>
          </a:p>
          <a:p>
            <a:pPr eaLnBrk="0" hangingPunct="0">
              <a:lnSpc>
                <a:spcPct val="100000"/>
              </a:lnSpc>
              <a:spcBef>
                <a:spcPts val="600"/>
              </a:spcBef>
              <a:spcAft>
                <a:spcPts val="600"/>
              </a:spcAft>
              <a:buClr>
                <a:srgbClr val="C00000"/>
              </a:buClr>
              <a:tabLst>
                <a:tab pos="257175" algn="l"/>
                <a:tab pos="4029075" algn="ctr"/>
              </a:tabLst>
            </a:pPr>
            <a:r>
              <a:rPr lang="en-US" dirty="0">
                <a:solidFill>
                  <a:srgbClr val="002060"/>
                </a:solidFill>
                <a:sym typeface="Wingdings"/>
              </a:rPr>
              <a:t>Reported on Certified Weekly Payroll Classification=Example: </a:t>
            </a:r>
            <a:r>
              <a:rPr lang="en-US" i="1" dirty="0">
                <a:solidFill>
                  <a:srgbClr val="002060"/>
                </a:solidFill>
                <a:sym typeface="Wingdings"/>
              </a:rPr>
              <a:t>Foreman – Loader Operator</a:t>
            </a:r>
          </a:p>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 pos="4029075" algn="ctr"/>
              </a:tabLst>
            </a:pPr>
            <a:r>
              <a:rPr lang="en-US" u="sng" dirty="0">
                <a:solidFill>
                  <a:srgbClr val="C00000"/>
                </a:solidFill>
                <a:sym typeface="Wingdings"/>
              </a:rPr>
              <a:t>Overtime Pay and Fringe</a:t>
            </a:r>
            <a:r>
              <a:rPr lang="en-US" dirty="0">
                <a:solidFill>
                  <a:srgbClr val="C00000"/>
                </a:solidFill>
                <a:sym typeface="Wingdings"/>
              </a:rPr>
              <a:t>:</a:t>
            </a:r>
          </a:p>
          <a:p>
            <a:pPr marL="257175" indent="-257175" eaLnBrk="0" hangingPunct="0">
              <a:lnSpc>
                <a:spcPct val="100000"/>
              </a:lnSpc>
              <a:spcBef>
                <a:spcPts val="600"/>
              </a:spcBef>
              <a:spcAft>
                <a:spcPts val="600"/>
              </a:spcAft>
              <a:tabLst>
                <a:tab pos="257175" algn="l"/>
                <a:tab pos="4029075" algn="ctr"/>
              </a:tabLst>
            </a:pPr>
            <a:r>
              <a:rPr lang="en-US" dirty="0">
                <a:solidFill>
                  <a:srgbClr val="002060"/>
                </a:solidFill>
                <a:sym typeface="Wingdings"/>
              </a:rPr>
              <a:t>	Wages Paid for Overtime Hours = at least  time and a half (1.5) of the “Rate” specified for that classification on the WD.  If less, additional pay is due to affected employee</a:t>
            </a:r>
          </a:p>
          <a:p>
            <a:pPr marL="257175" indent="-257175" eaLnBrk="0" hangingPunct="0">
              <a:lnSpc>
                <a:spcPct val="100000"/>
              </a:lnSpc>
              <a:spcBef>
                <a:spcPts val="600"/>
              </a:spcBef>
              <a:spcAft>
                <a:spcPts val="600"/>
              </a:spcAft>
              <a:buClr>
                <a:schemeClr val="accent6">
                  <a:lumMod val="20000"/>
                  <a:lumOff val="80000"/>
                </a:schemeClr>
              </a:buClr>
              <a:tabLst>
                <a:tab pos="257175" algn="l"/>
                <a:tab pos="4029075" algn="ctr"/>
              </a:tabLst>
            </a:pPr>
            <a:endParaRPr lang="en-US" sz="1100" dirty="0">
              <a:solidFill>
                <a:srgbClr val="C00000"/>
              </a:solidFill>
              <a:sym typeface="Wingdings"/>
            </a:endParaRPr>
          </a:p>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 pos="4029075" algn="ctr"/>
              </a:tabLst>
            </a:pPr>
            <a:r>
              <a:rPr lang="en-US" u="sng" dirty="0">
                <a:solidFill>
                  <a:srgbClr val="C00000"/>
                </a:solidFill>
                <a:sym typeface="Wingdings"/>
              </a:rPr>
              <a:t>Actual Pay calculation (Salary Pay)</a:t>
            </a:r>
            <a:r>
              <a:rPr lang="en-US" dirty="0">
                <a:solidFill>
                  <a:srgbClr val="C00000"/>
                </a:solidFill>
                <a:sym typeface="Wingdings"/>
              </a:rPr>
              <a:t>:</a:t>
            </a:r>
          </a:p>
          <a:p>
            <a:pPr marL="257175" indent="-257175" eaLnBrk="0" hangingPunct="0">
              <a:lnSpc>
                <a:spcPct val="100000"/>
              </a:lnSpc>
              <a:spcBef>
                <a:spcPts val="600"/>
              </a:spcBef>
              <a:spcAft>
                <a:spcPts val="600"/>
              </a:spcAft>
              <a:tabLst>
                <a:tab pos="257175" algn="l"/>
                <a:tab pos="4029075" algn="ctr"/>
              </a:tabLst>
            </a:pPr>
            <a:r>
              <a:rPr lang="en-US" dirty="0">
                <a:solidFill>
                  <a:srgbClr val="002060"/>
                </a:solidFill>
                <a:sym typeface="Wingdings"/>
              </a:rPr>
              <a:t>	Weekly Pay rate divided by 40 hours = equivalent hourly rate</a:t>
            </a:r>
          </a:p>
          <a:p>
            <a:pPr marL="347663" indent="-347663" eaLnBrk="0" hangingPunct="0">
              <a:spcBef>
                <a:spcPts val="0"/>
              </a:spcBef>
              <a:buClr>
                <a:schemeClr val="accent6">
                  <a:lumMod val="20000"/>
                  <a:lumOff val="80000"/>
                </a:schemeClr>
              </a:buClr>
              <a:tabLst>
                <a:tab pos="347663" algn="l"/>
                <a:tab pos="770335" algn="l"/>
                <a:tab pos="4029075" algn="ctr"/>
              </a:tabLst>
            </a:pPr>
            <a:endParaRPr lang="en-US" dirty="0">
              <a:solidFill>
                <a:srgbClr val="002060"/>
              </a:solidFill>
              <a:sym typeface="Wingdings"/>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6.5.8</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114</a:t>
            </a:fld>
            <a:endParaRPr lang="en-US"/>
          </a:p>
        </p:txBody>
      </p:sp>
    </p:spTree>
    <p:extLst>
      <p:ext uri="{BB962C8B-B14F-4D97-AF65-F5344CB8AC3E}">
        <p14:creationId xmlns:p14="http://schemas.microsoft.com/office/powerpoint/2010/main" val="22495050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6.5.9</a:t>
              </a:r>
              <a:endParaRPr lang="en-US" sz="2800" dirty="0">
                <a:solidFill>
                  <a:schemeClr val="accent5">
                    <a:lumMod val="50000"/>
                  </a:schemeClr>
                </a:solidFill>
              </a:endParaRPr>
            </a:p>
          </p:txBody>
        </p:sp>
      </p:grpSp>
      <p:sp>
        <p:nvSpPr>
          <p:cNvPr id="2" name="Title 1"/>
          <p:cNvSpPr>
            <a:spLocks noGrp="1"/>
          </p:cNvSpPr>
          <p:nvPr>
            <p:ph type="title"/>
          </p:nvPr>
        </p:nvSpPr>
        <p:spPr/>
        <p:txBody>
          <a:bodyPr>
            <a:normAutofit fontScale="90000"/>
          </a:bodyPr>
          <a:lstStyle/>
          <a:p>
            <a:r>
              <a:rPr lang="en-US" dirty="0"/>
              <a:t>Independent Contractors &amp; Working Owner</a:t>
            </a:r>
          </a:p>
        </p:txBody>
      </p:sp>
      <p:sp>
        <p:nvSpPr>
          <p:cNvPr id="3" name="Content Placeholder 2"/>
          <p:cNvSpPr>
            <a:spLocks noGrp="1"/>
          </p:cNvSpPr>
          <p:nvPr>
            <p:ph idx="1"/>
          </p:nvPr>
        </p:nvSpPr>
        <p:spPr>
          <a:xfrm>
            <a:off x="664029" y="1410896"/>
            <a:ext cx="10940142" cy="4919907"/>
          </a:xfrm>
        </p:spPr>
        <p:txBody>
          <a:bodyPr>
            <a:normAutofit fontScale="70000" lnSpcReduction="20000"/>
          </a:bodyPr>
          <a:lstStyle/>
          <a:p>
            <a:pPr eaLnBrk="0" hangingPunct="0">
              <a:lnSpc>
                <a:spcPct val="120000"/>
              </a:lnSpc>
              <a:spcBef>
                <a:spcPts val="600"/>
              </a:spcBef>
              <a:spcAft>
                <a:spcPts val="600"/>
              </a:spcAft>
              <a:buClr>
                <a:srgbClr val="C00000"/>
              </a:buClr>
              <a:tabLst>
                <a:tab pos="347663" algn="l"/>
                <a:tab pos="4029075" algn="ctr"/>
              </a:tabLst>
            </a:pPr>
            <a:r>
              <a:rPr lang="en-US" sz="3100" dirty="0">
                <a:solidFill>
                  <a:srgbClr val="002060"/>
                </a:solidFill>
                <a:sym typeface="Wingdings"/>
              </a:rPr>
              <a:t>Independent Contractor vs. Employee</a:t>
            </a:r>
          </a:p>
          <a:p>
            <a:pPr eaLnBrk="0" hangingPunct="0">
              <a:lnSpc>
                <a:spcPct val="120000"/>
              </a:lnSpc>
              <a:spcBef>
                <a:spcPts val="600"/>
              </a:spcBef>
              <a:spcAft>
                <a:spcPts val="600"/>
              </a:spcAft>
              <a:buClr>
                <a:srgbClr val="C00000"/>
              </a:buClr>
              <a:tabLst>
                <a:tab pos="347663" algn="l"/>
                <a:tab pos="4029075" algn="ctr"/>
              </a:tabLst>
            </a:pPr>
            <a:r>
              <a:rPr lang="en-US" sz="3100" dirty="0">
                <a:solidFill>
                  <a:srgbClr val="002060"/>
                </a:solidFill>
                <a:sym typeface="Wingdings"/>
              </a:rPr>
              <a:t>Work for Independent Contractors authorized through Certificate of Sublet or Rental Agreement </a:t>
            </a:r>
          </a:p>
          <a:p>
            <a:pPr eaLnBrk="0" hangingPunct="0">
              <a:lnSpc>
                <a:spcPct val="120000"/>
              </a:lnSpc>
              <a:spcBef>
                <a:spcPts val="600"/>
              </a:spcBef>
              <a:spcAft>
                <a:spcPts val="600"/>
              </a:spcAft>
              <a:buClr>
                <a:srgbClr val="C00000"/>
              </a:buClr>
              <a:tabLst>
                <a:tab pos="347663" algn="l"/>
                <a:tab pos="4029075" algn="ctr"/>
              </a:tabLst>
            </a:pPr>
            <a:r>
              <a:rPr lang="en-US" sz="3100" dirty="0">
                <a:solidFill>
                  <a:srgbClr val="002060"/>
                </a:solidFill>
                <a:sym typeface="Wingdings"/>
              </a:rPr>
              <a:t>Owners of independent contracting businesses who perform work themselves </a:t>
            </a:r>
            <a:r>
              <a:rPr lang="en-US" sz="3100" u="sng" dirty="0">
                <a:solidFill>
                  <a:srgbClr val="002060"/>
                </a:solidFill>
                <a:sym typeface="Wingdings"/>
              </a:rPr>
              <a:t>may be exempt</a:t>
            </a:r>
            <a:r>
              <a:rPr lang="en-US" sz="3100" dirty="0">
                <a:solidFill>
                  <a:srgbClr val="002060"/>
                </a:solidFill>
                <a:sym typeface="Wingdings"/>
              </a:rPr>
              <a:t> from the prevailing wage requirements if:</a:t>
            </a:r>
          </a:p>
          <a:p>
            <a:pPr marL="203597" indent="0" eaLnBrk="0" hangingPunct="0">
              <a:lnSpc>
                <a:spcPct val="120000"/>
              </a:lnSpc>
              <a:spcBef>
                <a:spcPts val="600"/>
              </a:spcBef>
              <a:spcAft>
                <a:spcPts val="600"/>
              </a:spcAft>
              <a:buClr>
                <a:schemeClr val="accent6">
                  <a:lumMod val="20000"/>
                  <a:lumOff val="80000"/>
                </a:schemeClr>
              </a:buClr>
              <a:buNone/>
              <a:tabLst>
                <a:tab pos="253604" algn="l"/>
                <a:tab pos="432197" algn="l"/>
                <a:tab pos="601266" algn="l"/>
                <a:tab pos="770335" algn="l"/>
                <a:tab pos="4029075" algn="ctr"/>
              </a:tabLst>
            </a:pPr>
            <a:r>
              <a:rPr lang="en-US" sz="3100" dirty="0">
                <a:solidFill>
                  <a:srgbClr val="C00000"/>
                </a:solidFill>
                <a:sym typeface="Wingdings"/>
              </a:rPr>
              <a:t>	-	  Own a 20% company equity interest, and</a:t>
            </a:r>
          </a:p>
          <a:p>
            <a:pPr marL="253603" indent="0" eaLnBrk="0" hangingPunct="0">
              <a:lnSpc>
                <a:spcPct val="120000"/>
              </a:lnSpc>
              <a:spcBef>
                <a:spcPts val="600"/>
              </a:spcBef>
              <a:spcAft>
                <a:spcPts val="600"/>
              </a:spcAft>
              <a:buClr>
                <a:schemeClr val="accent6">
                  <a:lumMod val="20000"/>
                  <a:lumOff val="80000"/>
                </a:schemeClr>
              </a:buClr>
              <a:buNone/>
              <a:tabLst>
                <a:tab pos="253604" algn="l"/>
                <a:tab pos="601266" algn="l"/>
                <a:tab pos="770335" algn="l"/>
                <a:tab pos="4029075" algn="ctr"/>
              </a:tabLst>
            </a:pPr>
            <a:r>
              <a:rPr lang="en-US" sz="3100" dirty="0">
                <a:solidFill>
                  <a:srgbClr val="C00000"/>
                </a:solidFill>
                <a:sym typeface="Wingdings"/>
              </a:rPr>
              <a:t>-    Participate in the management of the business</a:t>
            </a:r>
          </a:p>
          <a:p>
            <a:pPr marL="0" indent="0" eaLnBrk="0" hangingPunct="0">
              <a:lnSpc>
                <a:spcPct val="120000"/>
              </a:lnSpc>
              <a:spcBef>
                <a:spcPts val="600"/>
              </a:spcBef>
              <a:spcAft>
                <a:spcPts val="600"/>
              </a:spcAft>
              <a:buClr>
                <a:srgbClr val="C00000"/>
              </a:buClr>
              <a:buNone/>
              <a:tabLst>
                <a:tab pos="253604" algn="l"/>
                <a:tab pos="601266" algn="l"/>
                <a:tab pos="770335" algn="l"/>
                <a:tab pos="4029075" algn="ctr"/>
              </a:tabLst>
            </a:pPr>
            <a:r>
              <a:rPr lang="en-US" sz="3100" dirty="0">
                <a:solidFill>
                  <a:srgbClr val="002060"/>
                </a:solidFill>
                <a:sym typeface="Wingdings"/>
              </a:rPr>
              <a:t>Owner </a:t>
            </a:r>
            <a:r>
              <a:rPr lang="en-US" sz="3100" u="sng" dirty="0">
                <a:solidFill>
                  <a:srgbClr val="002060"/>
                </a:solidFill>
                <a:sym typeface="Wingdings"/>
              </a:rPr>
              <a:t>MUST</a:t>
            </a:r>
            <a:r>
              <a:rPr lang="en-US" sz="3100" dirty="0">
                <a:solidFill>
                  <a:srgbClr val="002060"/>
                </a:solidFill>
                <a:sym typeface="Wingdings"/>
              </a:rPr>
              <a:t> file a statement (for each project with their signature) attesting to their ownership interest and management activities</a:t>
            </a:r>
          </a:p>
          <a:p>
            <a:pPr marL="0" indent="0" eaLnBrk="0" hangingPunct="0">
              <a:lnSpc>
                <a:spcPct val="120000"/>
              </a:lnSpc>
              <a:spcBef>
                <a:spcPts val="600"/>
              </a:spcBef>
              <a:spcAft>
                <a:spcPts val="600"/>
              </a:spcAft>
              <a:buClr>
                <a:srgbClr val="C00000"/>
              </a:buClr>
              <a:buNone/>
              <a:tabLst>
                <a:tab pos="253604" algn="l"/>
                <a:tab pos="601266" algn="l"/>
                <a:tab pos="770335" algn="l"/>
                <a:tab pos="4029075" algn="ctr"/>
              </a:tabLst>
            </a:pPr>
            <a:r>
              <a:rPr lang="en-US" sz="3100" dirty="0">
                <a:solidFill>
                  <a:srgbClr val="002060"/>
                </a:solidFill>
                <a:sym typeface="Wingdings"/>
              </a:rPr>
              <a:t>Owners entry on certified weekly payroll should only include:                      	  </a:t>
            </a:r>
          </a:p>
          <a:p>
            <a:pPr marL="0" indent="0" eaLnBrk="0" hangingPunct="0">
              <a:lnSpc>
                <a:spcPct val="120000"/>
              </a:lnSpc>
              <a:spcBef>
                <a:spcPts val="600"/>
              </a:spcBef>
              <a:spcAft>
                <a:spcPts val="600"/>
              </a:spcAft>
              <a:buClr>
                <a:srgbClr val="C00000"/>
              </a:buClr>
              <a:buNone/>
              <a:tabLst>
                <a:tab pos="253604" algn="l"/>
                <a:tab pos="601266" algn="l"/>
                <a:tab pos="770335" algn="l"/>
                <a:tab pos="4029075" algn="ctr"/>
              </a:tabLst>
            </a:pPr>
            <a:r>
              <a:rPr lang="en-US" sz="3100" dirty="0">
                <a:solidFill>
                  <a:srgbClr val="002060"/>
                </a:solidFill>
                <a:sym typeface="Wingdings"/>
              </a:rPr>
              <a:t>Name, Employee ID # and “Owner-541 Excluded”</a:t>
            </a:r>
          </a:p>
          <a:p>
            <a:pPr marL="601266" indent="-347663" eaLnBrk="0" hangingPunct="0">
              <a:spcBef>
                <a:spcPts val="750"/>
              </a:spcBef>
              <a:buClr>
                <a:schemeClr val="accent6">
                  <a:lumMod val="20000"/>
                  <a:lumOff val="80000"/>
                </a:schemeClr>
              </a:buClr>
              <a:tabLst>
                <a:tab pos="253604" algn="l"/>
                <a:tab pos="601266" algn="l"/>
                <a:tab pos="770335" algn="l"/>
                <a:tab pos="4029075" algn="ctr"/>
              </a:tabLst>
            </a:pPr>
            <a:endParaRPr lang="en-US" dirty="0">
              <a:solidFill>
                <a:schemeClr val="bg1"/>
              </a:solidFill>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115</a:t>
            </a:fld>
            <a:endParaRPr lang="en-US"/>
          </a:p>
        </p:txBody>
      </p:sp>
    </p:spTree>
    <p:extLst>
      <p:ext uri="{BB962C8B-B14F-4D97-AF65-F5344CB8AC3E}">
        <p14:creationId xmlns:p14="http://schemas.microsoft.com/office/powerpoint/2010/main" val="16139602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Truck Owner Operators</a:t>
            </a:r>
          </a:p>
        </p:txBody>
      </p:sp>
      <p:sp>
        <p:nvSpPr>
          <p:cNvPr id="3" name="Content Placeholder 2"/>
          <p:cNvSpPr>
            <a:spLocks noGrp="1"/>
          </p:cNvSpPr>
          <p:nvPr>
            <p:ph idx="1"/>
          </p:nvPr>
        </p:nvSpPr>
        <p:spPr>
          <a:xfrm>
            <a:off x="838200" y="1640274"/>
            <a:ext cx="10515600" cy="4351338"/>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4029075" algn="ctr"/>
              </a:tabLst>
            </a:pPr>
            <a:r>
              <a:rPr lang="en-US" dirty="0">
                <a:solidFill>
                  <a:srgbClr val="002060"/>
                </a:solidFill>
                <a:sym typeface="Wingdings"/>
              </a:rPr>
              <a:t>Summary:</a:t>
            </a:r>
          </a:p>
          <a:p>
            <a:pPr eaLnBrk="0" hangingPunct="0">
              <a:lnSpc>
                <a:spcPct val="100000"/>
              </a:lnSpc>
              <a:spcBef>
                <a:spcPts val="600"/>
              </a:spcBef>
              <a:spcAft>
                <a:spcPts val="600"/>
              </a:spcAft>
              <a:tabLst>
                <a:tab pos="347663" algn="l"/>
                <a:tab pos="4029075" algn="ctr"/>
              </a:tabLst>
            </a:pPr>
            <a:r>
              <a:rPr lang="en-US" dirty="0">
                <a:solidFill>
                  <a:srgbClr val="66FFFF"/>
                </a:solidFill>
                <a:sym typeface="Wingdings"/>
              </a:rPr>
              <a:t>	</a:t>
            </a:r>
            <a:r>
              <a:rPr lang="en-US" dirty="0">
                <a:solidFill>
                  <a:srgbClr val="C00000"/>
                </a:solidFill>
                <a:sym typeface="Wingdings"/>
              </a:rPr>
              <a:t>Off- Site Hauling            </a:t>
            </a:r>
            <a:r>
              <a:rPr lang="en-US" dirty="0">
                <a:solidFill>
                  <a:srgbClr val="002060"/>
                </a:solidFill>
                <a:sym typeface="Wingdings" pitchFamily="2" charset="2"/>
              </a:rPr>
              <a:t> Payrolls (NO)</a:t>
            </a:r>
            <a:r>
              <a:rPr lang="en-US" dirty="0">
                <a:solidFill>
                  <a:srgbClr val="002060"/>
                </a:solidFill>
                <a:sym typeface="Wingdings"/>
              </a:rPr>
              <a:t>                                                                         		</a:t>
            </a:r>
            <a:r>
              <a:rPr lang="en-US" dirty="0">
                <a:solidFill>
                  <a:srgbClr val="002060"/>
                </a:solidFill>
                <a:sym typeface="Wingdings" pitchFamily="2" charset="2"/>
              </a:rPr>
              <a:t> </a:t>
            </a:r>
            <a:r>
              <a:rPr lang="en-US" dirty="0">
                <a:solidFill>
                  <a:srgbClr val="002060"/>
                </a:solidFill>
                <a:sym typeface="Wingdings"/>
              </a:rPr>
              <a:t>Over $10k </a:t>
            </a:r>
            <a:r>
              <a:rPr lang="en-US" dirty="0">
                <a:solidFill>
                  <a:srgbClr val="002060"/>
                </a:solidFill>
                <a:sym typeface="Wingdings" pitchFamily="2" charset="2"/>
              </a:rPr>
              <a:t> EEO (YES)</a:t>
            </a:r>
            <a:r>
              <a:rPr lang="en-US" dirty="0">
                <a:solidFill>
                  <a:srgbClr val="002060"/>
                </a:solidFill>
                <a:sym typeface="Wingdings"/>
              </a:rPr>
              <a:t>                 </a:t>
            </a:r>
            <a:r>
              <a:rPr lang="en-US" dirty="0">
                <a:solidFill>
                  <a:schemeClr val="bg1"/>
                </a:solidFill>
                <a:sym typeface="Wingdings"/>
              </a:rPr>
              <a:t>                                                                       </a:t>
            </a:r>
          </a:p>
          <a:p>
            <a:pPr eaLnBrk="0" hangingPunct="0">
              <a:lnSpc>
                <a:spcPct val="100000"/>
              </a:lnSpc>
              <a:spcBef>
                <a:spcPts val="600"/>
              </a:spcBef>
              <a:spcAft>
                <a:spcPts val="600"/>
              </a:spcAft>
              <a:tabLst>
                <a:tab pos="347663" algn="l"/>
                <a:tab pos="4029075" algn="ctr"/>
              </a:tabLst>
            </a:pPr>
            <a:r>
              <a:rPr lang="en-US" dirty="0">
                <a:solidFill>
                  <a:srgbClr val="002060"/>
                </a:solidFill>
                <a:sym typeface="Wingdings"/>
              </a:rPr>
              <a:t>	</a:t>
            </a:r>
            <a:r>
              <a:rPr lang="en-US" dirty="0">
                <a:solidFill>
                  <a:srgbClr val="C00000"/>
                </a:solidFill>
                <a:sym typeface="Wingdings"/>
              </a:rPr>
              <a:t>On- Site Hauling            </a:t>
            </a:r>
            <a:r>
              <a:rPr lang="en-US" dirty="0">
                <a:solidFill>
                  <a:srgbClr val="002060"/>
                </a:solidFill>
                <a:sym typeface="Wingdings" pitchFamily="2" charset="2"/>
              </a:rPr>
              <a:t> Payrolls (YES)</a:t>
            </a:r>
            <a:r>
              <a:rPr lang="en-US" dirty="0">
                <a:solidFill>
                  <a:srgbClr val="002060"/>
                </a:solidFill>
                <a:sym typeface="Wingdings"/>
              </a:rPr>
              <a:t>                                                                         		</a:t>
            </a:r>
            <a:r>
              <a:rPr lang="en-US" dirty="0">
                <a:solidFill>
                  <a:srgbClr val="002060"/>
                </a:solidFill>
                <a:sym typeface="Wingdings" pitchFamily="2" charset="2"/>
              </a:rPr>
              <a:t> </a:t>
            </a:r>
            <a:r>
              <a:rPr lang="en-US" dirty="0">
                <a:solidFill>
                  <a:srgbClr val="002060"/>
                </a:solidFill>
                <a:sym typeface="Wingdings"/>
              </a:rPr>
              <a:t>Over $10k </a:t>
            </a:r>
            <a:r>
              <a:rPr lang="en-US" dirty="0">
                <a:solidFill>
                  <a:srgbClr val="002060"/>
                </a:solidFill>
                <a:sym typeface="Wingdings" pitchFamily="2" charset="2"/>
              </a:rPr>
              <a:t> EEO (YES)</a:t>
            </a:r>
            <a:r>
              <a:rPr lang="en-US" dirty="0">
                <a:solidFill>
                  <a:srgbClr val="002060"/>
                </a:solidFill>
                <a:sym typeface="Wingdings"/>
              </a:rPr>
              <a:t>                                                                                        </a:t>
            </a:r>
          </a:p>
          <a:p>
            <a:pPr marL="0" indent="0" eaLnBrk="0" hangingPunct="0">
              <a:lnSpc>
                <a:spcPct val="100000"/>
              </a:lnSpc>
              <a:spcBef>
                <a:spcPts val="600"/>
              </a:spcBef>
              <a:spcAft>
                <a:spcPts val="600"/>
              </a:spcAft>
              <a:buClr>
                <a:schemeClr val="bg1"/>
              </a:buClr>
              <a:buNone/>
              <a:tabLst>
                <a:tab pos="347663" algn="l"/>
                <a:tab pos="4029075" algn="ctr"/>
              </a:tabLst>
            </a:pPr>
            <a:r>
              <a:rPr lang="en-US" dirty="0">
                <a:solidFill>
                  <a:srgbClr val="002060"/>
                </a:solidFill>
                <a:sym typeface="Wingdings"/>
              </a:rPr>
              <a:t>	“Abbreviated certified payroll” is required weekly if performing “On-Site Hauling”, including:</a:t>
            </a:r>
          </a:p>
          <a:p>
            <a:pPr marL="347662" indent="0" eaLnBrk="0" hangingPunct="0">
              <a:lnSpc>
                <a:spcPct val="100000"/>
              </a:lnSpc>
              <a:spcBef>
                <a:spcPts val="600"/>
              </a:spcBef>
              <a:spcAft>
                <a:spcPts val="600"/>
              </a:spcAft>
              <a:buClr>
                <a:schemeClr val="bg1"/>
              </a:buClr>
              <a:buNone/>
              <a:tabLst>
                <a:tab pos="347663" algn="l"/>
                <a:tab pos="601266" algn="l"/>
                <a:tab pos="4029075" algn="ctr"/>
              </a:tabLst>
            </a:pPr>
            <a:r>
              <a:rPr lang="en-US" sz="2000" dirty="0">
                <a:solidFill>
                  <a:srgbClr val="C00000"/>
                </a:solidFill>
                <a:sym typeface="Wingdings"/>
              </a:rPr>
              <a:t>	 </a:t>
            </a:r>
            <a:r>
              <a:rPr lang="en-US" sz="2400" dirty="0">
                <a:solidFill>
                  <a:srgbClr val="002060"/>
                </a:solidFill>
                <a:sym typeface="Wingdings"/>
              </a:rPr>
              <a:t>Owners full name and notation “Owner-Operator”</a:t>
            </a:r>
          </a:p>
          <a:p>
            <a:pPr marL="690563" indent="-342900" eaLnBrk="0" hangingPunct="0">
              <a:lnSpc>
                <a:spcPct val="100000"/>
              </a:lnSpc>
              <a:spcBef>
                <a:spcPts val="600"/>
              </a:spcBef>
              <a:spcAft>
                <a:spcPts val="600"/>
              </a:spcAft>
              <a:tabLst>
                <a:tab pos="347663" algn="l"/>
                <a:tab pos="601266" algn="l"/>
                <a:tab pos="4029075" algn="ctr"/>
              </a:tabLst>
            </a:pPr>
            <a:r>
              <a:rPr lang="en-US" sz="2400" dirty="0">
                <a:solidFill>
                  <a:srgbClr val="002060"/>
                </a:solidFill>
                <a:sym typeface="Wingdings"/>
              </a:rPr>
              <a:t>None of the other data items (hours, rate, deduction, etc.) is shown</a:t>
            </a:r>
          </a:p>
          <a:p>
            <a:pPr eaLnBrk="0" hangingPunct="0">
              <a:spcBef>
                <a:spcPts val="750"/>
              </a:spcBef>
              <a:buClr>
                <a:schemeClr val="accent6">
                  <a:lumMod val="20000"/>
                  <a:lumOff val="80000"/>
                </a:schemeClr>
              </a:buClr>
              <a:tabLst>
                <a:tab pos="347663" algn="l"/>
                <a:tab pos="601266" algn="l"/>
                <a:tab pos="4029075" algn="ctr"/>
              </a:tabLst>
            </a:pPr>
            <a:endParaRPr lang="en-US" sz="2400" dirty="0">
              <a:solidFill>
                <a:schemeClr val="bg1"/>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6.5.10</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116</a:t>
            </a:fld>
            <a:endParaRPr lang="en-US"/>
          </a:p>
        </p:txBody>
      </p:sp>
    </p:spTree>
    <p:extLst>
      <p:ext uri="{BB962C8B-B14F-4D97-AF65-F5344CB8AC3E}">
        <p14:creationId xmlns:p14="http://schemas.microsoft.com/office/powerpoint/2010/main" val="32033510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6.5.10</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Trucker’s Observation and Verification</a:t>
            </a:r>
          </a:p>
        </p:txBody>
      </p:sp>
      <p:sp>
        <p:nvSpPr>
          <p:cNvPr id="3" name="Content Placeholder 2"/>
          <p:cNvSpPr>
            <a:spLocks noGrp="1"/>
          </p:cNvSpPr>
          <p:nvPr>
            <p:ph idx="1"/>
          </p:nvPr>
        </p:nvSpPr>
        <p:spPr>
          <a:xfrm>
            <a:off x="738487" y="1181153"/>
            <a:ext cx="11190514" cy="4455432"/>
          </a:xfrm>
        </p:spPr>
        <p:txBody>
          <a:bodyPr>
            <a:normAutofit fontScale="77500" lnSpcReduction="2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sz="3000" dirty="0">
                <a:solidFill>
                  <a:srgbClr val="C00000"/>
                </a:solidFill>
                <a:sym typeface="Wingdings"/>
              </a:rPr>
              <a:t>Trucker’s Observation and Verification  </a:t>
            </a:r>
            <a:r>
              <a:rPr lang="en-US" sz="2100" i="1" dirty="0">
                <a:solidFill>
                  <a:srgbClr val="FFC000"/>
                </a:solidFill>
                <a:sym typeface="Wingdings"/>
              </a:rPr>
              <a:t>(FDOT Form 700-010-61)       </a:t>
            </a:r>
            <a:endParaRPr lang="en-US" sz="2100" dirty="0">
              <a:solidFill>
                <a:srgbClr val="FFC000"/>
              </a:solidFill>
              <a:effectLst>
                <a:outerShdw blurRad="50800" dist="76200" dir="2700000" algn="tl" rotWithShape="0">
                  <a:prstClr val="black">
                    <a:alpha val="40000"/>
                  </a:prstClr>
                </a:outerShdw>
              </a:effectLst>
              <a:sym typeface="Wingdings"/>
            </a:endParaRP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What is the purpose of the verification?</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Confirm job-site authorization and eligibility for claiming owner-operator status (if applicable)</a:t>
            </a: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Who can I conduct the verification with?</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Any truck  associated with the project in order to affirm that unauthorized firms are not operating on the project. Also to confirm DBE status of the truck</a:t>
            </a: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What items will I be asking for?</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Motor Vehicle Registration and Drivers License</a:t>
            </a:r>
          </a:p>
          <a:p>
            <a:pPr eaLnBrk="0" hangingPunct="0">
              <a:lnSpc>
                <a:spcPct val="110000"/>
              </a:lnSpc>
              <a:spcBef>
                <a:spcPts val="600"/>
              </a:spcBef>
              <a:spcAft>
                <a:spcPts val="600"/>
              </a:spcAft>
              <a:buClr>
                <a:srgbClr val="C00000"/>
              </a:buClr>
              <a:tabLst>
                <a:tab pos="347663" algn="l"/>
              </a:tabLst>
            </a:pPr>
            <a:r>
              <a:rPr lang="en-US" dirty="0">
                <a:solidFill>
                  <a:srgbClr val="C00000"/>
                </a:solidFill>
                <a:sym typeface="Wingdings"/>
              </a:rPr>
              <a:t>How many interviews do I perform?</a:t>
            </a:r>
          </a:p>
          <a:p>
            <a:pPr marL="0" indent="0" eaLnBrk="0" hangingPunct="0">
              <a:lnSpc>
                <a:spcPct val="110000"/>
              </a:lnSpc>
              <a:spcBef>
                <a:spcPts val="600"/>
              </a:spcBef>
              <a:spcAft>
                <a:spcPts val="600"/>
              </a:spcAft>
              <a:buClr>
                <a:schemeClr val="bg1"/>
              </a:buClr>
              <a:buNone/>
              <a:tabLst>
                <a:tab pos="347663" algn="l"/>
              </a:tabLst>
            </a:pPr>
            <a:r>
              <a:rPr lang="en-US" dirty="0">
                <a:solidFill>
                  <a:srgbClr val="002060"/>
                </a:solidFill>
                <a:sym typeface="Wingdings"/>
              </a:rPr>
              <a:t>Judgmentally determine number of interviews depending on project activity</a:t>
            </a:r>
          </a:p>
          <a:p>
            <a:endParaRPr lang="en-US" dirty="0"/>
          </a:p>
        </p:txBody>
      </p:sp>
      <p:sp>
        <p:nvSpPr>
          <p:cNvPr id="10" name="TextBox 9"/>
          <p:cNvSpPr txBox="1"/>
          <p:nvPr/>
        </p:nvSpPr>
        <p:spPr>
          <a:xfrm>
            <a:off x="-337457" y="550987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F1-F3</a:t>
            </a:r>
          </a:p>
        </p:txBody>
      </p:sp>
      <p:sp>
        <p:nvSpPr>
          <p:cNvPr id="4" name="Slide Number Placeholder 3"/>
          <p:cNvSpPr>
            <a:spLocks noGrp="1"/>
          </p:cNvSpPr>
          <p:nvPr>
            <p:ph type="sldNum" sz="quarter" idx="12"/>
          </p:nvPr>
        </p:nvSpPr>
        <p:spPr/>
        <p:txBody>
          <a:bodyPr/>
          <a:lstStyle/>
          <a:p>
            <a:fld id="{1A86A500-0691-47EB-B918-D336B6CBF90A}" type="slidenum">
              <a:rPr lang="en-US" smtClean="0"/>
              <a:t>117</a:t>
            </a:fld>
            <a:endParaRPr lang="en-US"/>
          </a:p>
        </p:txBody>
      </p:sp>
    </p:spTree>
    <p:extLst>
      <p:ext uri="{BB962C8B-B14F-4D97-AF65-F5344CB8AC3E}">
        <p14:creationId xmlns:p14="http://schemas.microsoft.com/office/powerpoint/2010/main" val="933876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6.5.10</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Trucker’s Observation and Verification</a:t>
            </a:r>
          </a:p>
        </p:txBody>
      </p:sp>
      <p:sp>
        <p:nvSpPr>
          <p:cNvPr id="3" name="Content Placeholder 2"/>
          <p:cNvSpPr>
            <a:spLocks noGrp="1"/>
          </p:cNvSpPr>
          <p:nvPr>
            <p:ph idx="1"/>
          </p:nvPr>
        </p:nvSpPr>
        <p:spPr>
          <a:xfrm>
            <a:off x="762000" y="1429248"/>
            <a:ext cx="10515600" cy="4351338"/>
          </a:xfrm>
        </p:spPr>
        <p:txBody>
          <a:bodyPr>
            <a:normAutofit fontScale="92500" lnSpcReduction="20000"/>
          </a:bodyPr>
          <a:lstStyle/>
          <a:p>
            <a:pPr marL="0" indent="0" eaLnBrk="0" hangingPunct="0">
              <a:lnSpc>
                <a:spcPct val="120000"/>
              </a:lnSpc>
              <a:spcBef>
                <a:spcPts val="600"/>
              </a:spcBef>
              <a:spcAft>
                <a:spcPts val="600"/>
              </a:spcAft>
              <a:buClr>
                <a:srgbClr val="C00000"/>
              </a:buClr>
              <a:buNone/>
              <a:tabLst>
                <a:tab pos="347663" algn="l"/>
              </a:tabLst>
            </a:pPr>
            <a:r>
              <a:rPr lang="en-US" b="1" dirty="0">
                <a:solidFill>
                  <a:srgbClr val="002060"/>
                </a:solidFill>
                <a:sym typeface="Wingdings"/>
              </a:rPr>
              <a:t>Trucker Interviews - </a:t>
            </a:r>
            <a:r>
              <a:rPr lang="en-US" b="1" dirty="0">
                <a:solidFill>
                  <a:srgbClr val="C00000"/>
                </a:solidFill>
                <a:sym typeface="Wingdings"/>
              </a:rPr>
              <a:t>IN ADDITION TO required # </a:t>
            </a:r>
            <a:r>
              <a:rPr lang="en-US" b="1" dirty="0">
                <a:solidFill>
                  <a:srgbClr val="002060"/>
                </a:solidFill>
                <a:sym typeface="Wingdings"/>
              </a:rPr>
              <a:t>of Labor Interviews </a:t>
            </a:r>
          </a:p>
          <a:p>
            <a:pPr eaLnBrk="0" hangingPunct="0">
              <a:lnSpc>
                <a:spcPct val="120000"/>
              </a:lnSpc>
              <a:spcBef>
                <a:spcPts val="600"/>
              </a:spcBef>
              <a:spcAft>
                <a:spcPts val="600"/>
              </a:spcAft>
              <a:buClr>
                <a:srgbClr val="C00000"/>
              </a:buClr>
              <a:tabLst>
                <a:tab pos="347663" algn="l"/>
              </a:tabLst>
            </a:pPr>
            <a:r>
              <a:rPr lang="en-US" dirty="0">
                <a:solidFill>
                  <a:srgbClr val="002060"/>
                </a:solidFill>
                <a:sym typeface="Wingdings"/>
              </a:rPr>
              <a:t>Examples of Issues:</a:t>
            </a:r>
          </a:p>
          <a:p>
            <a:pPr marL="604838" indent="-257175" eaLnBrk="0" hangingPunct="0">
              <a:lnSpc>
                <a:spcPct val="120000"/>
              </a:lnSpc>
              <a:spcBef>
                <a:spcPts val="600"/>
              </a:spcBef>
              <a:spcAft>
                <a:spcPts val="600"/>
              </a:spcAft>
              <a:buAutoNum type="arabicPeriod"/>
              <a:tabLst>
                <a:tab pos="347663" algn="l"/>
              </a:tabLst>
            </a:pPr>
            <a:r>
              <a:rPr lang="en-US" b="1" u="sng" dirty="0">
                <a:solidFill>
                  <a:srgbClr val="C00000"/>
                </a:solidFill>
                <a:sym typeface="Wingdings"/>
              </a:rPr>
              <a:t>Driver does not actually own the truck they are operating “on-site” and have been previously reported as a truck owner-operator.</a:t>
            </a:r>
            <a:r>
              <a:rPr lang="en-US" b="1" dirty="0">
                <a:solidFill>
                  <a:srgbClr val="C00000"/>
                </a:solidFill>
                <a:sym typeface="Wingdings"/>
              </a:rPr>
              <a:t> </a:t>
            </a:r>
            <a:r>
              <a:rPr lang="en-US" i="1" dirty="0">
                <a:solidFill>
                  <a:srgbClr val="002060"/>
                </a:solidFill>
                <a:sym typeface="Wingdings"/>
              </a:rPr>
              <a:t>RCS should issue payroll violation.  Correction requires submittal of certified weekly payroll in compliance with DBA</a:t>
            </a:r>
          </a:p>
          <a:p>
            <a:pPr marL="604838" indent="-257175" eaLnBrk="0" hangingPunct="0">
              <a:lnSpc>
                <a:spcPct val="120000"/>
              </a:lnSpc>
              <a:spcBef>
                <a:spcPts val="600"/>
              </a:spcBef>
              <a:spcAft>
                <a:spcPts val="600"/>
              </a:spcAft>
              <a:buAutoNum type="arabicPeriod"/>
              <a:tabLst>
                <a:tab pos="347663" algn="l"/>
              </a:tabLst>
            </a:pPr>
            <a:r>
              <a:rPr lang="en-US" b="1" u="sng" dirty="0">
                <a:solidFill>
                  <a:srgbClr val="C00000"/>
                </a:solidFill>
                <a:sym typeface="Wingdings"/>
              </a:rPr>
              <a:t>Improperly licensed driver identified.</a:t>
            </a:r>
            <a:r>
              <a:rPr lang="en-US" dirty="0">
                <a:solidFill>
                  <a:srgbClr val="C00000"/>
                </a:solidFill>
                <a:sym typeface="Wingdings"/>
              </a:rPr>
              <a:t> </a:t>
            </a:r>
            <a:r>
              <a:rPr lang="en-US" i="1" dirty="0">
                <a:solidFill>
                  <a:srgbClr val="002060"/>
                </a:solidFill>
                <a:sym typeface="Wingdings"/>
              </a:rPr>
              <a:t>RCS to notify driver, prime contractor, Project Administrator, D7 DCCM.  Driver cannot return to project until properly licensed in accordance with state law</a:t>
            </a:r>
            <a:endParaRPr lang="en-US" dirty="0">
              <a:solidFill>
                <a:srgbClr val="002060"/>
              </a:solidFill>
              <a:sym typeface="Wingdings"/>
            </a:endParaRPr>
          </a:p>
          <a:p>
            <a:endParaRPr lang="en-US" dirty="0"/>
          </a:p>
        </p:txBody>
      </p:sp>
      <p:sp>
        <p:nvSpPr>
          <p:cNvPr id="10" name="TextBox 9"/>
          <p:cNvSpPr txBox="1"/>
          <p:nvPr/>
        </p:nvSpPr>
        <p:spPr>
          <a:xfrm>
            <a:off x="-299946" y="560377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F1-F3</a:t>
            </a:r>
          </a:p>
        </p:txBody>
      </p:sp>
      <p:sp>
        <p:nvSpPr>
          <p:cNvPr id="4" name="Slide Number Placeholder 3"/>
          <p:cNvSpPr>
            <a:spLocks noGrp="1"/>
          </p:cNvSpPr>
          <p:nvPr>
            <p:ph type="sldNum" sz="quarter" idx="12"/>
          </p:nvPr>
        </p:nvSpPr>
        <p:spPr/>
        <p:txBody>
          <a:bodyPr/>
          <a:lstStyle/>
          <a:p>
            <a:fld id="{1A86A500-0691-47EB-B918-D336B6CBF90A}" type="slidenum">
              <a:rPr lang="en-US" smtClean="0"/>
              <a:t>118</a:t>
            </a:fld>
            <a:endParaRPr lang="en-US"/>
          </a:p>
        </p:txBody>
      </p:sp>
    </p:spTree>
    <p:extLst>
      <p:ext uri="{BB962C8B-B14F-4D97-AF65-F5344CB8AC3E}">
        <p14:creationId xmlns:p14="http://schemas.microsoft.com/office/powerpoint/2010/main" val="23267133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Work</a:t>
            </a:r>
          </a:p>
        </p:txBody>
      </p:sp>
      <p:sp>
        <p:nvSpPr>
          <p:cNvPr id="3" name="Content Placeholder 2"/>
          <p:cNvSpPr>
            <a:spLocks noGrp="1"/>
          </p:cNvSpPr>
          <p:nvPr>
            <p:ph idx="1"/>
          </p:nvPr>
        </p:nvSpPr>
        <p:spPr>
          <a:xfrm>
            <a:off x="838200" y="1825625"/>
            <a:ext cx="10515600" cy="1565275"/>
          </a:xfrm>
        </p:spPr>
        <p:txBody>
          <a:bodyPr>
            <a:normAutofit fontScale="92500" lnSpcReduction="20000"/>
          </a:bodyPr>
          <a:lstStyle/>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All certified payroll requirements apply if the employee(s)</a:t>
            </a:r>
          </a:p>
          <a:p>
            <a:pPr lvl="1"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Spend more than twenty 	percent (20%) of their work week on the site of the original work</a:t>
            </a:r>
          </a:p>
          <a:p>
            <a:pPr marL="347663" indent="-347663" eaLnBrk="0" hangingPunct="0">
              <a:spcBef>
                <a:spcPts val="375"/>
              </a:spcBef>
              <a:buClr>
                <a:schemeClr val="accent6">
                  <a:lumMod val="20000"/>
                  <a:lumOff val="80000"/>
                </a:schemeClr>
              </a:buClr>
              <a:tabLst>
                <a:tab pos="347663" algn="l"/>
                <a:tab pos="4029075" algn="ctr"/>
              </a:tabLst>
            </a:pPr>
            <a:endParaRPr lang="en-US" sz="2400" dirty="0">
              <a:solidFill>
                <a:srgbClr val="00B0F0"/>
              </a:solidFill>
              <a:effectLst>
                <a:outerShdw blurRad="50800" dist="76200" dir="2700000" algn="tl" rotWithShape="0">
                  <a:prstClr val="black">
                    <a:alpha val="40000"/>
                  </a:prstClr>
                </a:outerShdw>
              </a:effectLst>
              <a:sym typeface="Wingdings"/>
            </a:endParaRPr>
          </a:p>
          <a:p>
            <a:pPr marL="0" indent="0" eaLnBrk="0" hangingPunct="0">
              <a:spcBef>
                <a:spcPts val="375"/>
              </a:spcBef>
              <a:buClr>
                <a:schemeClr val="accent6">
                  <a:lumMod val="20000"/>
                  <a:lumOff val="80000"/>
                </a:schemeClr>
              </a:buClr>
              <a:buNone/>
              <a:tabLst>
                <a:tab pos="347663" algn="l"/>
                <a:tab pos="4029075" algn="ctr"/>
              </a:tabLst>
            </a:pPr>
            <a:r>
              <a:rPr lang="en-US" sz="2400" dirty="0">
                <a:solidFill>
                  <a:srgbClr val="00B0F0"/>
                </a:solidFill>
                <a:effectLst>
                  <a:outerShdw blurRad="50800" dist="76200" dir="2700000" algn="tl" rotWithShape="0">
                    <a:prstClr val="black">
                      <a:alpha val="40000"/>
                    </a:prstClr>
                  </a:outerShdw>
                </a:effectLst>
                <a:sym typeface="Wingdings"/>
              </a:rPr>
              <a:t>        </a:t>
            </a:r>
          </a:p>
          <a:p>
            <a:pPr marL="347663" indent="-347663" eaLnBrk="0" hangingPunct="0">
              <a:spcBef>
                <a:spcPts val="375"/>
              </a:spcBef>
              <a:buClr>
                <a:schemeClr val="accent6">
                  <a:lumMod val="20000"/>
                  <a:lumOff val="80000"/>
                </a:schemeClr>
              </a:buClr>
              <a:tabLst>
                <a:tab pos="347663" algn="l"/>
                <a:tab pos="4029075" algn="ctr"/>
              </a:tabLst>
            </a:pPr>
            <a:endParaRPr lang="en-US" sz="2400" dirty="0">
              <a:solidFill>
                <a:schemeClr val="bg1"/>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6.5.11</a:t>
              </a:r>
              <a:endParaRPr lang="en-US" sz="2800" dirty="0">
                <a:solidFill>
                  <a:schemeClr val="accent5">
                    <a:lumMod val="50000"/>
                  </a:schemeClr>
                </a:solidFill>
              </a:endParaRPr>
            </a:p>
          </p:txBody>
        </p:sp>
      </p:grpSp>
      <p:pic>
        <p:nvPicPr>
          <p:cNvPr id="2050" name="Picture 2" descr="Image result for warra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180" y="3015093"/>
            <a:ext cx="4027167" cy="2202601"/>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2054" name="Picture 6" descr="Image result for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6927" y="3015094"/>
            <a:ext cx="4169703" cy="220260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A86A500-0691-47EB-B918-D336B6CBF90A}" type="slidenum">
              <a:rPr lang="en-US" smtClean="0"/>
              <a:t>119</a:t>
            </a:fld>
            <a:endParaRPr lang="en-US"/>
          </a:p>
        </p:txBody>
      </p:sp>
    </p:spTree>
    <p:extLst>
      <p:ext uri="{BB962C8B-B14F-4D97-AF65-F5344CB8AC3E}">
        <p14:creationId xmlns:p14="http://schemas.microsoft.com/office/powerpoint/2010/main" val="258845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1.1.8</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Prime Contractor Compliance Process</a:t>
            </a:r>
          </a:p>
        </p:txBody>
      </p:sp>
      <p:sp>
        <p:nvSpPr>
          <p:cNvPr id="3" name="Content Placeholder 2"/>
          <p:cNvSpPr>
            <a:spLocks noGrp="1"/>
          </p:cNvSpPr>
          <p:nvPr>
            <p:ph idx="1"/>
          </p:nvPr>
        </p:nvSpPr>
        <p:spPr>
          <a:xfrm>
            <a:off x="838200" y="1824042"/>
            <a:ext cx="10515600" cy="4351338"/>
          </a:xfrm>
        </p:spPr>
        <p:txBody>
          <a:bodyPr>
            <a:normAutofit fontScale="92500"/>
          </a:bodyPr>
          <a:lstStyle/>
          <a:p>
            <a:pPr>
              <a:lnSpc>
                <a:spcPct val="100000"/>
              </a:lnSpc>
              <a:spcBef>
                <a:spcPts val="600"/>
              </a:spcBef>
              <a:spcAft>
                <a:spcPts val="600"/>
              </a:spcAft>
              <a:buClr>
                <a:srgbClr val="FF0000"/>
              </a:buClr>
            </a:pPr>
            <a:r>
              <a:rPr lang="en-US" dirty="0">
                <a:solidFill>
                  <a:srgbClr val="002060"/>
                </a:solidFill>
              </a:rPr>
              <a:t>The prime is responsible for the compliance on the project. Implementation of the primes compliance responsibility requires development of a process for reviewing and confirming their contractors compliance with all aspects of EEO, DBE, OJT and Wages</a:t>
            </a:r>
          </a:p>
          <a:p>
            <a:pPr>
              <a:lnSpc>
                <a:spcPct val="100000"/>
              </a:lnSpc>
              <a:spcBef>
                <a:spcPts val="600"/>
              </a:spcBef>
              <a:spcAft>
                <a:spcPts val="600"/>
              </a:spcAft>
              <a:buClr>
                <a:srgbClr val="FF0000"/>
              </a:buClr>
            </a:pPr>
            <a:r>
              <a:rPr lang="en-US" dirty="0">
                <a:solidFill>
                  <a:srgbClr val="002060"/>
                </a:solidFill>
              </a:rPr>
              <a:t>A prime’s process may entail any one of a multitude of approaches including but not limited to:</a:t>
            </a:r>
          </a:p>
          <a:p>
            <a:pPr lvl="1">
              <a:lnSpc>
                <a:spcPct val="100000"/>
              </a:lnSpc>
              <a:spcBef>
                <a:spcPts val="600"/>
              </a:spcBef>
              <a:spcAft>
                <a:spcPts val="600"/>
              </a:spcAft>
              <a:buClr>
                <a:srgbClr val="FF0000"/>
              </a:buClr>
            </a:pPr>
            <a:r>
              <a:rPr lang="en-US" dirty="0">
                <a:solidFill>
                  <a:srgbClr val="002060"/>
                </a:solidFill>
              </a:rPr>
              <a:t>Requiring documentation submissions</a:t>
            </a:r>
          </a:p>
          <a:p>
            <a:pPr lvl="1">
              <a:lnSpc>
                <a:spcPct val="100000"/>
              </a:lnSpc>
              <a:spcBef>
                <a:spcPts val="600"/>
              </a:spcBef>
              <a:spcAft>
                <a:spcPts val="600"/>
              </a:spcAft>
              <a:buClr>
                <a:srgbClr val="FF0000"/>
              </a:buClr>
            </a:pPr>
            <a:r>
              <a:rPr lang="en-US" dirty="0">
                <a:solidFill>
                  <a:srgbClr val="002060"/>
                </a:solidFill>
              </a:rPr>
              <a:t>Verification of data</a:t>
            </a:r>
          </a:p>
          <a:p>
            <a:pPr>
              <a:lnSpc>
                <a:spcPct val="100000"/>
              </a:lnSpc>
              <a:spcBef>
                <a:spcPts val="600"/>
              </a:spcBef>
              <a:spcAft>
                <a:spcPts val="600"/>
              </a:spcAft>
              <a:buClr>
                <a:srgbClr val="FF0000"/>
              </a:buClr>
            </a:pPr>
            <a:r>
              <a:rPr lang="en-US" dirty="0">
                <a:solidFill>
                  <a:srgbClr val="002060"/>
                </a:solidFill>
              </a:rPr>
              <a:t>Relying solely on a subcontractors affirmation of compliance may not be adequate</a:t>
            </a:r>
          </a:p>
        </p:txBody>
      </p:sp>
      <p:sp>
        <p:nvSpPr>
          <p:cNvPr id="4" name="Slide Number Placeholder 3"/>
          <p:cNvSpPr>
            <a:spLocks noGrp="1"/>
          </p:cNvSpPr>
          <p:nvPr>
            <p:ph type="sldNum" sz="quarter" idx="12"/>
          </p:nvPr>
        </p:nvSpPr>
        <p:spPr/>
        <p:txBody>
          <a:bodyPr/>
          <a:lstStyle/>
          <a:p>
            <a:fld id="{1A86A500-0691-47EB-B918-D336B6CBF90A}" type="slidenum">
              <a:rPr lang="en-US" smtClean="0"/>
              <a:t>12</a:t>
            </a:fld>
            <a:endParaRPr lang="en-US"/>
          </a:p>
        </p:txBody>
      </p:sp>
    </p:spTree>
    <p:extLst>
      <p:ext uri="{BB962C8B-B14F-4D97-AF65-F5344CB8AC3E}">
        <p14:creationId xmlns:p14="http://schemas.microsoft.com/office/powerpoint/2010/main" val="34003076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of Payrolls</a:t>
            </a:r>
          </a:p>
        </p:txBody>
      </p:sp>
      <p:sp>
        <p:nvSpPr>
          <p:cNvPr id="3" name="Content Placeholder 2"/>
          <p:cNvSpPr>
            <a:spLocks noGrp="1"/>
          </p:cNvSpPr>
          <p:nvPr>
            <p:ph idx="1"/>
          </p:nvPr>
        </p:nvSpPr>
        <p:spPr>
          <a:xfrm>
            <a:off x="838200" y="1527501"/>
            <a:ext cx="10515600" cy="1982100"/>
          </a:xfrm>
        </p:spPr>
        <p:txBody>
          <a:bodyPr/>
          <a:lstStyle/>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Payrolls are required to be retained for </a:t>
            </a:r>
            <a:r>
              <a:rPr lang="en-US" dirty="0">
                <a:solidFill>
                  <a:srgbClr val="C00000"/>
                </a:solidFill>
                <a:sym typeface="Wingdings"/>
              </a:rPr>
              <a:t>three (3) years</a:t>
            </a:r>
          </a:p>
          <a:p>
            <a:pPr eaLnBrk="0" hangingPunct="0">
              <a:lnSpc>
                <a:spcPct val="100000"/>
              </a:lnSpc>
              <a:spcBef>
                <a:spcPts val="600"/>
              </a:spcBef>
              <a:spcAft>
                <a:spcPts val="600"/>
              </a:spcAft>
              <a:buClr>
                <a:srgbClr val="C00000"/>
              </a:buClr>
              <a:tabLst>
                <a:tab pos="347663" algn="l"/>
                <a:tab pos="4029075" algn="ctr"/>
              </a:tabLst>
            </a:pPr>
            <a:r>
              <a:rPr lang="en-US" dirty="0">
                <a:solidFill>
                  <a:srgbClr val="002060"/>
                </a:solidFill>
                <a:sym typeface="Wingdings"/>
              </a:rPr>
              <a:t>However, the LAP Agreement requires retention of all project documents for </a:t>
            </a:r>
            <a:r>
              <a:rPr lang="en-US" dirty="0">
                <a:solidFill>
                  <a:srgbClr val="C00000"/>
                </a:solidFill>
                <a:sym typeface="Wingdings"/>
              </a:rPr>
              <a:t>five (5) years (LAP Manual 23.11)</a:t>
            </a:r>
            <a:endParaRPr lang="en-US" sz="2400" dirty="0">
              <a:solidFill>
                <a:srgbClr val="C00000"/>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6.5.13</a:t>
              </a:r>
              <a:endParaRPr lang="en-US" sz="2800" dirty="0">
                <a:solidFill>
                  <a:schemeClr val="accent5">
                    <a:lumMod val="50000"/>
                  </a:schemeClr>
                </a:solidFill>
              </a:endParaRPr>
            </a:p>
          </p:txBody>
        </p:sp>
      </p:grpSp>
      <p:pic>
        <p:nvPicPr>
          <p:cNvPr id="3074" name="Picture 2" descr="Image result for document reten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8370" y="3262273"/>
            <a:ext cx="3065060" cy="30650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A86A500-0691-47EB-B918-D336B6CBF90A}" type="slidenum">
              <a:rPr lang="en-US" smtClean="0"/>
              <a:t>120</a:t>
            </a:fld>
            <a:endParaRPr lang="en-US"/>
          </a:p>
        </p:txBody>
      </p:sp>
    </p:spTree>
    <p:extLst>
      <p:ext uri="{BB962C8B-B14F-4D97-AF65-F5344CB8AC3E}">
        <p14:creationId xmlns:p14="http://schemas.microsoft.com/office/powerpoint/2010/main" val="668778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Weekly Payrolls</a:t>
            </a:r>
          </a:p>
        </p:txBody>
      </p:sp>
      <p:sp>
        <p:nvSpPr>
          <p:cNvPr id="3" name="Content Placeholder 2"/>
          <p:cNvSpPr>
            <a:spLocks noGrp="1"/>
          </p:cNvSpPr>
          <p:nvPr>
            <p:ph idx="1"/>
          </p:nvPr>
        </p:nvSpPr>
        <p:spPr>
          <a:xfrm>
            <a:off x="865632" y="1410896"/>
            <a:ext cx="10515600" cy="4351338"/>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 pos="4029075" algn="ctr"/>
              </a:tabLst>
            </a:pPr>
            <a:r>
              <a:rPr lang="en-US" dirty="0">
                <a:solidFill>
                  <a:srgbClr val="C00000"/>
                </a:solidFill>
                <a:sym typeface="Wingdings"/>
              </a:rPr>
              <a:t>Wage and Hour Record </a:t>
            </a:r>
            <a:r>
              <a:rPr lang="en-US" sz="1600" i="1" dirty="0">
                <a:solidFill>
                  <a:srgbClr val="FFC000"/>
                </a:solidFill>
                <a:sym typeface="Wingdings"/>
              </a:rPr>
              <a:t>(FDOT Form No. 700-010-69)</a:t>
            </a:r>
            <a:r>
              <a:rPr lang="en-US" sz="1600" dirty="0">
                <a:solidFill>
                  <a:srgbClr val="FFC000"/>
                </a:solidFill>
                <a:sym typeface="Wingdings"/>
              </a:rPr>
              <a:t>  (Revised 02/11)</a:t>
            </a:r>
            <a:endParaRPr lang="en-US" sz="1600" dirty="0">
              <a:solidFill>
                <a:srgbClr val="FFC000"/>
              </a:solidFill>
              <a:effectLst>
                <a:outerShdw blurRad="50800" dist="76200" dir="2700000" algn="tl" rotWithShape="0">
                  <a:prstClr val="black">
                    <a:alpha val="40000"/>
                  </a:prstClr>
                </a:outerShdw>
              </a:effectLst>
              <a:sym typeface="Wingdings"/>
            </a:endParaRPr>
          </a:p>
          <a:p>
            <a:pPr marL="0" indent="0" eaLnBrk="0" hangingPunct="0">
              <a:lnSpc>
                <a:spcPct val="100000"/>
              </a:lnSpc>
              <a:spcBef>
                <a:spcPts val="600"/>
              </a:spcBef>
              <a:spcAft>
                <a:spcPts val="600"/>
              </a:spcAft>
              <a:buNone/>
              <a:tabLst>
                <a:tab pos="257175" algn="l"/>
                <a:tab pos="4029075" algn="ctr"/>
              </a:tabLst>
            </a:pPr>
            <a:r>
              <a:rPr lang="en-US" dirty="0">
                <a:solidFill>
                  <a:srgbClr val="C00000"/>
                </a:solidFill>
                <a:sym typeface="Wingdings"/>
              </a:rPr>
              <a:t>Wage and Hour Record consists of (2) required parts:</a:t>
            </a:r>
          </a:p>
          <a:p>
            <a:pPr marL="0" indent="0" eaLnBrk="0" hangingPunct="0">
              <a:lnSpc>
                <a:spcPct val="100000"/>
              </a:lnSpc>
              <a:spcBef>
                <a:spcPts val="600"/>
              </a:spcBef>
              <a:spcAft>
                <a:spcPts val="600"/>
              </a:spcAft>
              <a:buClr>
                <a:schemeClr val="accent6">
                  <a:lumMod val="20000"/>
                  <a:lumOff val="80000"/>
                </a:schemeClr>
              </a:buClr>
              <a:buNone/>
              <a:tabLst>
                <a:tab pos="257175" algn="l"/>
                <a:tab pos="642938" algn="l"/>
                <a:tab pos="4029075" algn="ctr"/>
              </a:tabLst>
            </a:pPr>
            <a:r>
              <a:rPr lang="en-US" dirty="0">
                <a:solidFill>
                  <a:schemeClr val="bg1"/>
                </a:solidFill>
                <a:sym typeface="Wingdings"/>
              </a:rPr>
              <a:t>	</a:t>
            </a:r>
            <a:r>
              <a:rPr lang="en-US" dirty="0">
                <a:solidFill>
                  <a:srgbClr val="C00000"/>
                </a:solidFill>
                <a:sym typeface="Wingdings"/>
              </a:rPr>
              <a:t>(1)	</a:t>
            </a:r>
            <a:r>
              <a:rPr lang="en-US" dirty="0">
                <a:solidFill>
                  <a:srgbClr val="002060"/>
                </a:solidFill>
                <a:sym typeface="Wingdings"/>
              </a:rPr>
              <a:t>Statement of Compliance and</a:t>
            </a:r>
          </a:p>
          <a:p>
            <a:pPr marL="0" indent="0" eaLnBrk="0" hangingPunct="0">
              <a:lnSpc>
                <a:spcPct val="100000"/>
              </a:lnSpc>
              <a:spcBef>
                <a:spcPts val="600"/>
              </a:spcBef>
              <a:spcAft>
                <a:spcPts val="600"/>
              </a:spcAft>
              <a:buClr>
                <a:schemeClr val="accent6">
                  <a:lumMod val="20000"/>
                  <a:lumOff val="80000"/>
                </a:schemeClr>
              </a:buClr>
              <a:buNone/>
              <a:tabLst>
                <a:tab pos="257175" algn="l"/>
                <a:tab pos="642938" algn="l"/>
                <a:tab pos="4029075" algn="ctr"/>
              </a:tabLst>
            </a:pPr>
            <a:r>
              <a:rPr lang="en-US" dirty="0">
                <a:solidFill>
                  <a:schemeClr val="bg1"/>
                </a:solidFill>
                <a:sym typeface="Wingdings"/>
              </a:rPr>
              <a:t>	</a:t>
            </a:r>
            <a:r>
              <a:rPr lang="en-US" dirty="0">
                <a:solidFill>
                  <a:srgbClr val="C00000"/>
                </a:solidFill>
                <a:sym typeface="Wingdings"/>
              </a:rPr>
              <a:t>(2)</a:t>
            </a:r>
            <a:r>
              <a:rPr lang="en-US" dirty="0">
                <a:solidFill>
                  <a:schemeClr val="bg1"/>
                </a:solidFill>
                <a:sym typeface="Wingdings"/>
              </a:rPr>
              <a:t>	</a:t>
            </a:r>
            <a:r>
              <a:rPr lang="en-US" dirty="0">
                <a:solidFill>
                  <a:srgbClr val="002060"/>
                </a:solidFill>
                <a:sym typeface="Wingdings"/>
              </a:rPr>
              <a:t>Payroll Record</a:t>
            </a:r>
          </a:p>
          <a:p>
            <a:pPr marL="0" indent="0" eaLnBrk="0" hangingPunct="0">
              <a:lnSpc>
                <a:spcPct val="100000"/>
              </a:lnSpc>
              <a:spcBef>
                <a:spcPts val="600"/>
              </a:spcBef>
              <a:spcAft>
                <a:spcPts val="600"/>
              </a:spcAft>
              <a:buNone/>
              <a:tabLst>
                <a:tab pos="257175" algn="l"/>
                <a:tab pos="4029075" algn="ctr"/>
              </a:tabLst>
            </a:pPr>
            <a:r>
              <a:rPr lang="en-US" sz="2400" dirty="0">
                <a:solidFill>
                  <a:srgbClr val="C00000"/>
                </a:solidFill>
                <a:sym typeface="Wingdings"/>
              </a:rPr>
              <a:t>Use of this form is not mandatory</a:t>
            </a:r>
            <a:r>
              <a:rPr lang="en-US" sz="2400" dirty="0">
                <a:solidFill>
                  <a:srgbClr val="002060"/>
                </a:solidFill>
                <a:sym typeface="Wingdings"/>
              </a:rPr>
              <a:t>; however, the information contained on this form; satisfies Federal Regulations</a:t>
            </a:r>
          </a:p>
          <a:p>
            <a:pPr marL="342900" lvl="1" indent="0" eaLnBrk="0" hangingPunct="0">
              <a:lnSpc>
                <a:spcPct val="100000"/>
              </a:lnSpc>
              <a:spcBef>
                <a:spcPts val="600"/>
              </a:spcBef>
              <a:spcAft>
                <a:spcPts val="600"/>
              </a:spcAft>
              <a:buClr>
                <a:schemeClr val="accent6">
                  <a:lumMod val="20000"/>
                  <a:lumOff val="80000"/>
                </a:schemeClr>
              </a:buClr>
              <a:buNone/>
              <a:tabLst>
                <a:tab pos="257175" algn="l"/>
                <a:tab pos="4029075" algn="ctr"/>
              </a:tabLst>
            </a:pPr>
            <a:r>
              <a:rPr lang="en-US" dirty="0">
                <a:solidFill>
                  <a:srgbClr val="002060"/>
                </a:solidFill>
                <a:sym typeface="Wingdings"/>
              </a:rPr>
              <a:t>Alternative forms </a:t>
            </a:r>
            <a:r>
              <a:rPr lang="en-US" dirty="0">
                <a:solidFill>
                  <a:srgbClr val="002060"/>
                </a:solidFill>
                <a:sym typeface="Wingdings" pitchFamily="2" charset="2"/>
              </a:rPr>
              <a:t> </a:t>
            </a:r>
            <a:r>
              <a:rPr lang="en-US" dirty="0">
                <a:solidFill>
                  <a:srgbClr val="002060"/>
                </a:solidFill>
                <a:sym typeface="Wingdings"/>
              </a:rPr>
              <a:t>automated payroll program</a:t>
            </a:r>
          </a:p>
          <a:p>
            <a:pPr marL="0" indent="0" eaLnBrk="0" hangingPunct="0">
              <a:lnSpc>
                <a:spcPct val="100000"/>
              </a:lnSpc>
              <a:spcBef>
                <a:spcPts val="600"/>
              </a:spcBef>
              <a:spcAft>
                <a:spcPts val="600"/>
              </a:spcAft>
              <a:buClr>
                <a:schemeClr val="accent6">
                  <a:lumMod val="20000"/>
                  <a:lumOff val="80000"/>
                </a:schemeClr>
              </a:buClr>
              <a:buNone/>
              <a:tabLst>
                <a:tab pos="257175" algn="l"/>
                <a:tab pos="4029075" algn="ctr"/>
              </a:tabLst>
            </a:pPr>
            <a:r>
              <a:rPr lang="en-US" sz="2400" dirty="0">
                <a:solidFill>
                  <a:srgbClr val="C00000"/>
                </a:solidFill>
                <a:sym typeface="Wingdings"/>
              </a:rPr>
              <a:t>The signature on the page is what certifies the payroll. It must be signed by the person completing the payroll.</a:t>
            </a:r>
          </a:p>
          <a:p>
            <a:endParaRPr lang="en-US" sz="3600"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6.5.15</a:t>
              </a:r>
              <a:endParaRPr lang="en-US" sz="2800" dirty="0">
                <a:solidFill>
                  <a:schemeClr val="accent5">
                    <a:lumMod val="50000"/>
                  </a:schemeClr>
                </a:solidFill>
              </a:endParaRPr>
            </a:p>
          </p:txBody>
        </p:sp>
      </p:grpSp>
      <p:sp>
        <p:nvSpPr>
          <p:cNvPr id="10" name="TextBox 9"/>
          <p:cNvSpPr txBox="1"/>
          <p:nvPr/>
        </p:nvSpPr>
        <p:spPr>
          <a:xfrm>
            <a:off x="-353004" y="556513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L6-L7</a:t>
            </a:r>
          </a:p>
        </p:txBody>
      </p:sp>
      <p:sp>
        <p:nvSpPr>
          <p:cNvPr id="4" name="Slide Number Placeholder 3"/>
          <p:cNvSpPr>
            <a:spLocks noGrp="1"/>
          </p:cNvSpPr>
          <p:nvPr>
            <p:ph type="sldNum" sz="quarter" idx="12"/>
          </p:nvPr>
        </p:nvSpPr>
        <p:spPr/>
        <p:txBody>
          <a:bodyPr/>
          <a:lstStyle/>
          <a:p>
            <a:fld id="{1A86A500-0691-47EB-B918-D336B6CBF90A}" type="slidenum">
              <a:rPr lang="en-US" smtClean="0"/>
              <a:t>121</a:t>
            </a:fld>
            <a:endParaRPr lang="en-US"/>
          </a:p>
        </p:txBody>
      </p:sp>
    </p:spTree>
    <p:extLst>
      <p:ext uri="{BB962C8B-B14F-4D97-AF65-F5344CB8AC3E}">
        <p14:creationId xmlns:p14="http://schemas.microsoft.com/office/powerpoint/2010/main" val="29173480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pic>
        <p:nvPicPr>
          <p:cNvPr id="4" name="Content Placeholder 3"/>
          <p:cNvPicPr>
            <a:picLocks noGrp="1" noChangeAspect="1"/>
          </p:cNvPicPr>
          <p:nvPr>
            <p:ph idx="1"/>
          </p:nvPr>
        </p:nvPicPr>
        <p:blipFill>
          <a:blip r:embed="rId2"/>
          <a:stretch>
            <a:fillRect/>
          </a:stretch>
        </p:blipFill>
        <p:spPr>
          <a:xfrm>
            <a:off x="2006221" y="1175353"/>
            <a:ext cx="8831298" cy="5163656"/>
          </a:xfrm>
          <a:prstGeom prst="rect">
            <a:avLst/>
          </a:prstGeom>
        </p:spPr>
      </p:pic>
      <p:sp>
        <p:nvSpPr>
          <p:cNvPr id="5" name="TextBox 4"/>
          <p:cNvSpPr txBox="1"/>
          <p:nvPr/>
        </p:nvSpPr>
        <p:spPr>
          <a:xfrm>
            <a:off x="-215498" y="5384902"/>
            <a:ext cx="2221719"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a:t>
            </a:r>
          </a:p>
        </p:txBody>
      </p:sp>
      <p:sp>
        <p:nvSpPr>
          <p:cNvPr id="3" name="Slide Number Placeholder 2"/>
          <p:cNvSpPr>
            <a:spLocks noGrp="1"/>
          </p:cNvSpPr>
          <p:nvPr>
            <p:ph type="sldNum" sz="quarter" idx="12"/>
          </p:nvPr>
        </p:nvSpPr>
        <p:spPr/>
        <p:txBody>
          <a:bodyPr/>
          <a:lstStyle/>
          <a:p>
            <a:fld id="{1A86A500-0691-47EB-B918-D336B6CBF90A}" type="slidenum">
              <a:rPr lang="en-US" smtClean="0"/>
              <a:t>122</a:t>
            </a:fld>
            <a:endParaRPr lang="en-US"/>
          </a:p>
        </p:txBody>
      </p:sp>
    </p:spTree>
    <p:extLst>
      <p:ext uri="{BB962C8B-B14F-4D97-AF65-F5344CB8AC3E}">
        <p14:creationId xmlns:p14="http://schemas.microsoft.com/office/powerpoint/2010/main" val="20380909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sp>
        <p:nvSpPr>
          <p:cNvPr id="3" name="Content Placeholder 2"/>
          <p:cNvSpPr>
            <a:spLocks noGrp="1"/>
          </p:cNvSpPr>
          <p:nvPr>
            <p:ph idx="1"/>
          </p:nvPr>
        </p:nvSpPr>
        <p:spPr>
          <a:xfrm>
            <a:off x="522513" y="1410896"/>
            <a:ext cx="11032455" cy="4351338"/>
          </a:xfrm>
        </p:spPr>
        <p:txBody>
          <a:bodyPr>
            <a:normAutofit fontScale="92500"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sz="2400" dirty="0">
                <a:solidFill>
                  <a:srgbClr val="C00000"/>
                </a:solidFill>
                <a:sym typeface="Wingdings"/>
              </a:rPr>
              <a:t>Reporting Payment of Fringe Benefits </a:t>
            </a:r>
            <a:r>
              <a:rPr lang="en-US" sz="2400" dirty="0">
                <a:solidFill>
                  <a:srgbClr val="002060"/>
                </a:solidFill>
                <a:sym typeface="Wingdings"/>
              </a:rPr>
              <a:t>on Statement of Compliance </a:t>
            </a:r>
            <a:r>
              <a:rPr lang="en-US" sz="2400" u="sng" dirty="0">
                <a:solidFill>
                  <a:srgbClr val="002060"/>
                </a:solidFill>
                <a:sym typeface="Wingdings"/>
              </a:rPr>
              <a:t>per the fringes required on the </a:t>
            </a:r>
          </a:p>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sz="2400" u="sng" dirty="0">
                <a:solidFill>
                  <a:srgbClr val="002060"/>
                </a:solidFill>
                <a:sym typeface="Wingdings"/>
              </a:rPr>
              <a:t>Wage Decision for the classifications reported on the payroll record</a:t>
            </a:r>
            <a:r>
              <a:rPr lang="en-US" sz="2400" dirty="0">
                <a:solidFill>
                  <a:srgbClr val="002060"/>
                </a:solidFill>
                <a:sym typeface="Wingdings"/>
              </a:rPr>
              <a:t>:</a:t>
            </a:r>
          </a:p>
          <a:p>
            <a:pPr marL="347663" indent="-347663" eaLnBrk="0" hangingPunct="0">
              <a:lnSpc>
                <a:spcPct val="100000"/>
              </a:lnSpc>
              <a:spcBef>
                <a:spcPts val="600"/>
              </a:spcBef>
              <a:spcAft>
                <a:spcPts val="600"/>
              </a:spcAft>
              <a:buClr>
                <a:schemeClr val="accent6">
                  <a:lumMod val="20000"/>
                  <a:lumOff val="80000"/>
                </a:schemeClr>
              </a:buClr>
              <a:tabLst>
                <a:tab pos="347663" algn="l"/>
                <a:tab pos="770335" algn="l"/>
              </a:tabLst>
            </a:pPr>
            <a:endParaRPr lang="en-US" sz="2400" dirty="0">
              <a:solidFill>
                <a:srgbClr val="002060"/>
              </a:solidFill>
              <a:sym typeface="Wingdings"/>
            </a:endParaRPr>
          </a:p>
          <a:p>
            <a:pPr algn="just" eaLnBrk="0" hangingPunct="0">
              <a:lnSpc>
                <a:spcPct val="100000"/>
              </a:lnSpc>
              <a:spcBef>
                <a:spcPts val="600"/>
              </a:spcBef>
              <a:spcAft>
                <a:spcPts val="600"/>
              </a:spcAft>
              <a:buClr>
                <a:srgbClr val="C00000"/>
              </a:buClr>
              <a:tabLst>
                <a:tab pos="347663" algn="l"/>
                <a:tab pos="770335" algn="l"/>
              </a:tabLst>
            </a:pPr>
            <a:r>
              <a:rPr lang="en-US" sz="2400" dirty="0">
                <a:solidFill>
                  <a:srgbClr val="C00000"/>
                </a:solidFill>
                <a:sym typeface="Wingdings"/>
              </a:rPr>
              <a:t>Mark Box (4)(a) </a:t>
            </a:r>
            <a:r>
              <a:rPr lang="en-US" sz="2400" dirty="0">
                <a:solidFill>
                  <a:srgbClr val="002060"/>
                </a:solidFill>
                <a:sym typeface="Wingdings"/>
              </a:rPr>
              <a:t>– Contractor is making payments for fringe benefits to appropriate program for the benefit of the employee’s</a:t>
            </a:r>
          </a:p>
          <a:p>
            <a:pPr algn="just" eaLnBrk="0" hangingPunct="0">
              <a:lnSpc>
                <a:spcPct val="100000"/>
              </a:lnSpc>
              <a:spcBef>
                <a:spcPts val="600"/>
              </a:spcBef>
              <a:spcAft>
                <a:spcPts val="600"/>
              </a:spcAft>
              <a:buClr>
                <a:srgbClr val="C00000"/>
              </a:buClr>
              <a:tabLst>
                <a:tab pos="347663" algn="l"/>
                <a:tab pos="770335" algn="l"/>
              </a:tabLst>
            </a:pPr>
            <a:r>
              <a:rPr lang="en-US" sz="2400" dirty="0">
                <a:solidFill>
                  <a:srgbClr val="C00000"/>
                </a:solidFill>
                <a:sym typeface="Wingdings"/>
              </a:rPr>
              <a:t>Mark Box (4)(b) </a:t>
            </a:r>
            <a:r>
              <a:rPr lang="en-US" sz="2400" dirty="0">
                <a:solidFill>
                  <a:srgbClr val="002060"/>
                </a:solidFill>
                <a:sym typeface="Wingdings"/>
              </a:rPr>
              <a:t>– Contractor is satisfying fringe benefit requirements by paying employees in cash</a:t>
            </a:r>
          </a:p>
          <a:p>
            <a:pPr marL="600075" lvl="1" indent="-257175" algn="just" eaLnBrk="0" hangingPunct="0">
              <a:lnSpc>
                <a:spcPct val="100000"/>
              </a:lnSpc>
              <a:spcBef>
                <a:spcPts val="600"/>
              </a:spcBef>
              <a:spcAft>
                <a:spcPts val="600"/>
              </a:spcAft>
              <a:tabLst>
                <a:tab pos="347663" algn="l"/>
                <a:tab pos="770335" algn="l"/>
              </a:tabLst>
            </a:pPr>
            <a:r>
              <a:rPr lang="en-US" dirty="0">
                <a:solidFill>
                  <a:srgbClr val="002060"/>
                </a:solidFill>
                <a:sym typeface="Wingdings"/>
              </a:rPr>
              <a:t>If NO fringe benefits are paid </a:t>
            </a:r>
            <a:r>
              <a:rPr lang="en-US" dirty="0">
                <a:solidFill>
                  <a:srgbClr val="002060"/>
                </a:solidFill>
                <a:sym typeface="Wingdings" pitchFamily="2" charset="2"/>
              </a:rPr>
              <a:t> Mark Box (b) – if they are paying fringe benefits in cash or if the employee’s rate of pay is at or above the combination of the rate and fringe on the wage determination</a:t>
            </a:r>
          </a:p>
          <a:p>
            <a:pPr algn="just" eaLnBrk="0" hangingPunct="0">
              <a:lnSpc>
                <a:spcPct val="100000"/>
              </a:lnSpc>
              <a:spcBef>
                <a:spcPts val="600"/>
              </a:spcBef>
              <a:spcAft>
                <a:spcPts val="600"/>
              </a:spcAft>
              <a:buClr>
                <a:srgbClr val="C00000"/>
              </a:buClr>
              <a:tabLst>
                <a:tab pos="347663" algn="l"/>
                <a:tab pos="770335" algn="l"/>
              </a:tabLst>
            </a:pPr>
            <a:r>
              <a:rPr lang="en-US" sz="2400" dirty="0">
                <a:solidFill>
                  <a:srgbClr val="C00000"/>
                </a:solidFill>
                <a:sym typeface="Wingdings"/>
              </a:rPr>
              <a:t>Mark Box (4)(c) </a:t>
            </a:r>
            <a:r>
              <a:rPr lang="en-US" sz="2400" dirty="0">
                <a:solidFill>
                  <a:srgbClr val="002060"/>
                </a:solidFill>
                <a:sym typeface="Wingdings"/>
              </a:rPr>
              <a:t>– Any exceptions to the box checked (4a or 4b)</a:t>
            </a:r>
          </a:p>
          <a:p>
            <a:pPr marL="0" indent="0" algn="just" eaLnBrk="0" hangingPunct="0">
              <a:spcBef>
                <a:spcPts val="0"/>
              </a:spcBef>
              <a:buClr>
                <a:schemeClr val="accent6">
                  <a:lumMod val="20000"/>
                  <a:lumOff val="80000"/>
                </a:schemeClr>
              </a:buClr>
              <a:buNone/>
              <a:tabLst>
                <a:tab pos="347663" algn="l"/>
                <a:tab pos="770335" algn="l"/>
              </a:tabLst>
            </a:pPr>
            <a:endParaRPr lang="en-US" sz="1500" dirty="0">
              <a:solidFill>
                <a:srgbClr val="002060"/>
              </a:solidFill>
              <a:sym typeface="Wingdings"/>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6.5.15</a:t>
              </a:r>
              <a:endParaRPr lang="en-US" sz="2800" dirty="0">
                <a:solidFill>
                  <a:schemeClr val="accent5">
                    <a:lumMod val="50000"/>
                  </a:schemeClr>
                </a:solidFill>
              </a:endParaRPr>
            </a:p>
          </p:txBody>
        </p:sp>
      </p:grpSp>
      <p:sp>
        <p:nvSpPr>
          <p:cNvPr id="10" name="TextBox 9"/>
          <p:cNvSpPr txBox="1"/>
          <p:nvPr/>
        </p:nvSpPr>
        <p:spPr>
          <a:xfrm>
            <a:off x="-396547" y="56304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a:t>
            </a:r>
          </a:p>
        </p:txBody>
      </p:sp>
      <p:sp>
        <p:nvSpPr>
          <p:cNvPr id="4" name="Slide Number Placeholder 3"/>
          <p:cNvSpPr>
            <a:spLocks noGrp="1"/>
          </p:cNvSpPr>
          <p:nvPr>
            <p:ph type="sldNum" sz="quarter" idx="12"/>
          </p:nvPr>
        </p:nvSpPr>
        <p:spPr/>
        <p:txBody>
          <a:bodyPr/>
          <a:lstStyle/>
          <a:p>
            <a:fld id="{1A86A500-0691-47EB-B918-D336B6CBF90A}" type="slidenum">
              <a:rPr lang="en-US" smtClean="0"/>
              <a:t>123</a:t>
            </a:fld>
            <a:endParaRPr lang="en-US"/>
          </a:p>
        </p:txBody>
      </p:sp>
    </p:spTree>
    <p:extLst>
      <p:ext uri="{BB962C8B-B14F-4D97-AF65-F5344CB8AC3E}">
        <p14:creationId xmlns:p14="http://schemas.microsoft.com/office/powerpoint/2010/main" val="14858712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sp>
        <p:nvSpPr>
          <p:cNvPr id="3" name="Content Placeholder 2"/>
          <p:cNvSpPr>
            <a:spLocks noGrp="1"/>
          </p:cNvSpPr>
          <p:nvPr>
            <p:ph idx="1"/>
          </p:nvPr>
        </p:nvSpPr>
        <p:spPr>
          <a:xfrm>
            <a:off x="838200" y="118115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Reporting Payment of Fringe Benefits </a:t>
            </a:r>
            <a:r>
              <a:rPr lang="en-US" dirty="0">
                <a:solidFill>
                  <a:srgbClr val="002060"/>
                </a:solidFill>
                <a:sym typeface="Wingdings"/>
              </a:rPr>
              <a:t>on                                                            Statement of Compliance continued….</a:t>
            </a:r>
          </a:p>
          <a:p>
            <a:pPr marL="347663" indent="-347663" eaLnBrk="0" hangingPunct="0">
              <a:lnSpc>
                <a:spcPct val="100000"/>
              </a:lnSpc>
              <a:spcBef>
                <a:spcPts val="600"/>
              </a:spcBef>
              <a:spcAft>
                <a:spcPts val="600"/>
              </a:spcAft>
              <a:buClr>
                <a:schemeClr val="accent6">
                  <a:lumMod val="20000"/>
                  <a:lumOff val="80000"/>
                </a:schemeClr>
              </a:buClr>
              <a:tabLst>
                <a:tab pos="347663" algn="l"/>
                <a:tab pos="770335" algn="l"/>
              </a:tabLst>
            </a:pPr>
            <a:endParaRPr lang="en-US" dirty="0">
              <a:solidFill>
                <a:srgbClr val="002060"/>
              </a:solidFill>
              <a:sym typeface="Wingdings"/>
            </a:endParaRPr>
          </a:p>
          <a:p>
            <a:pPr algn="just"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DO NOT mark both boxes!</a:t>
            </a:r>
          </a:p>
          <a:p>
            <a:pPr algn="just"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NO box needs to be checked is there is NO fringe benefit required on the WD for the work classifications reported on the pay record = wage rate is paid fully in cash</a:t>
            </a:r>
          </a:p>
          <a:p>
            <a:endParaRPr lang="en-US" dirty="0"/>
          </a:p>
        </p:txBody>
      </p:sp>
      <p:pic>
        <p:nvPicPr>
          <p:cNvPr id="7" name="Picture 6"/>
          <p:cNvPicPr>
            <a:picLocks noChangeAspect="1"/>
          </p:cNvPicPr>
          <p:nvPr/>
        </p:nvPicPr>
        <p:blipFill>
          <a:blip r:embed="rId2"/>
          <a:stretch>
            <a:fillRect/>
          </a:stretch>
        </p:blipFill>
        <p:spPr>
          <a:xfrm>
            <a:off x="3665677" y="4309416"/>
            <a:ext cx="4860645" cy="1908337"/>
          </a:xfrm>
          <a:prstGeom prst="rect">
            <a:avLst/>
          </a:prstGeom>
        </p:spPr>
      </p:pic>
      <p:sp>
        <p:nvSpPr>
          <p:cNvPr id="8" name="Oval 7"/>
          <p:cNvSpPr/>
          <p:nvPr/>
        </p:nvSpPr>
        <p:spPr>
          <a:xfrm>
            <a:off x="7034784" y="4520520"/>
            <a:ext cx="1328738" cy="10929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6.5.15</a:t>
              </a:r>
              <a:endParaRPr lang="en-US" sz="2800" dirty="0">
                <a:solidFill>
                  <a:schemeClr val="accent5">
                    <a:lumMod val="50000"/>
                  </a:schemeClr>
                </a:solidFill>
              </a:endParaRPr>
            </a:p>
          </p:txBody>
        </p:sp>
      </p:grpSp>
      <p:sp>
        <p:nvSpPr>
          <p:cNvPr id="12" name="TextBox 11"/>
          <p:cNvSpPr txBox="1"/>
          <p:nvPr/>
        </p:nvSpPr>
        <p:spPr>
          <a:xfrm>
            <a:off x="-411833" y="563273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L6</a:t>
            </a:r>
          </a:p>
        </p:txBody>
      </p:sp>
      <p:sp>
        <p:nvSpPr>
          <p:cNvPr id="4" name="Slide Number Placeholder 3"/>
          <p:cNvSpPr>
            <a:spLocks noGrp="1"/>
          </p:cNvSpPr>
          <p:nvPr>
            <p:ph type="sldNum" sz="quarter" idx="12"/>
          </p:nvPr>
        </p:nvSpPr>
        <p:spPr/>
        <p:txBody>
          <a:bodyPr/>
          <a:lstStyle/>
          <a:p>
            <a:fld id="{1A86A500-0691-47EB-B918-D336B6CBF90A}" type="slidenum">
              <a:rPr lang="en-US" smtClean="0"/>
              <a:t>124</a:t>
            </a:fld>
            <a:endParaRPr lang="en-US"/>
          </a:p>
        </p:txBody>
      </p:sp>
    </p:spTree>
    <p:extLst>
      <p:ext uri="{BB962C8B-B14F-4D97-AF65-F5344CB8AC3E}">
        <p14:creationId xmlns:p14="http://schemas.microsoft.com/office/powerpoint/2010/main" val="15589898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Compliance</a:t>
            </a:r>
          </a:p>
        </p:txBody>
      </p:sp>
      <p:pic>
        <p:nvPicPr>
          <p:cNvPr id="4" name="Content Placeholder 3"/>
          <p:cNvPicPr>
            <a:picLocks noGrp="1" noChangeAspect="1"/>
          </p:cNvPicPr>
          <p:nvPr>
            <p:ph idx="1"/>
          </p:nvPr>
        </p:nvPicPr>
        <p:blipFill>
          <a:blip r:embed="rId2"/>
          <a:stretch>
            <a:fillRect/>
          </a:stretch>
        </p:blipFill>
        <p:spPr>
          <a:xfrm>
            <a:off x="0" y="1268406"/>
            <a:ext cx="8543499" cy="4995380"/>
          </a:xfrm>
          <a:prstGeom prst="rect">
            <a:avLst/>
          </a:prstGeom>
        </p:spPr>
      </p:pic>
      <p:sp>
        <p:nvSpPr>
          <p:cNvPr id="3" name="Callout: Line 2"/>
          <p:cNvSpPr/>
          <p:nvPr/>
        </p:nvSpPr>
        <p:spPr>
          <a:xfrm>
            <a:off x="8543499" y="1364777"/>
            <a:ext cx="2647666" cy="3220871"/>
          </a:xfrm>
          <a:prstGeom prst="borderCallout1">
            <a:avLst>
              <a:gd name="adj1" fmla="val 106"/>
              <a:gd name="adj2" fmla="val 945"/>
              <a:gd name="adj3" fmla="val 70975"/>
              <a:gd name="adj4" fmla="val -19142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552599" y="1295306"/>
            <a:ext cx="2647665" cy="3389148"/>
          </a:xfrm>
          <a:prstGeom prst="rect">
            <a:avLst/>
          </a:prstGeom>
          <a:noFill/>
        </p:spPr>
        <p:txBody>
          <a:bodyPr wrap="square" rtlCol="0">
            <a:spAutoFit/>
          </a:bodyPr>
          <a:lstStyle/>
          <a:p>
            <a:r>
              <a:rPr lang="en-US" sz="1400" dirty="0"/>
              <a:t>From</a:t>
            </a:r>
            <a:r>
              <a:rPr lang="en-US" sz="1600" dirty="0"/>
              <a:t> </a:t>
            </a:r>
            <a:r>
              <a:rPr lang="en-US" sz="1400" dirty="0"/>
              <a:t>the full weekly wages earned by any person and that no deductions have been made either directly or indirectly from the full wages earned by any person, other than the permissible deductions as defined in Regulations, Part 3 (29 CFR Subtitle A), issued by the Secretary of Labor under the Copeland Act, as amended (48 Stat. 948, 63 Stat. 108, 72 Stat. 357, 40 U.S.C. 3145), and described below:</a:t>
            </a:r>
          </a:p>
        </p:txBody>
      </p:sp>
      <p:sp>
        <p:nvSpPr>
          <p:cNvPr id="6" name="TextBox 5"/>
          <p:cNvSpPr txBox="1"/>
          <p:nvPr/>
        </p:nvSpPr>
        <p:spPr>
          <a:xfrm>
            <a:off x="8543499" y="4872250"/>
            <a:ext cx="3648501" cy="1200329"/>
          </a:xfrm>
          <a:prstGeom prst="rect">
            <a:avLst/>
          </a:prstGeom>
          <a:noFill/>
        </p:spPr>
        <p:txBody>
          <a:bodyPr wrap="square" rtlCol="0">
            <a:spAutoFit/>
          </a:bodyPr>
          <a:lstStyle/>
          <a:p>
            <a:r>
              <a:rPr lang="en-US" dirty="0"/>
              <a:t>Either note-see payroll attached</a:t>
            </a:r>
          </a:p>
          <a:p>
            <a:r>
              <a:rPr lang="en-US" dirty="0"/>
              <a:t>OR</a:t>
            </a:r>
          </a:p>
          <a:p>
            <a:r>
              <a:rPr lang="en-US" dirty="0"/>
              <a:t>List each deduction by employee, type, and dollar amount</a:t>
            </a:r>
          </a:p>
        </p:txBody>
      </p:sp>
      <p:sp>
        <p:nvSpPr>
          <p:cNvPr id="7" name="Slide Number Placeholder 6"/>
          <p:cNvSpPr>
            <a:spLocks noGrp="1"/>
          </p:cNvSpPr>
          <p:nvPr>
            <p:ph type="sldNum" sz="quarter" idx="12"/>
          </p:nvPr>
        </p:nvSpPr>
        <p:spPr/>
        <p:txBody>
          <a:bodyPr/>
          <a:lstStyle/>
          <a:p>
            <a:fld id="{1A86A500-0691-47EB-B918-D336B6CBF90A}" type="slidenum">
              <a:rPr lang="en-US" smtClean="0"/>
              <a:t>125</a:t>
            </a:fld>
            <a:endParaRPr lang="en-US"/>
          </a:p>
        </p:txBody>
      </p:sp>
    </p:spTree>
    <p:extLst>
      <p:ext uri="{BB962C8B-B14F-4D97-AF65-F5344CB8AC3E}">
        <p14:creationId xmlns:p14="http://schemas.microsoft.com/office/powerpoint/2010/main" val="4945749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and Hour Record</a:t>
            </a:r>
          </a:p>
        </p:txBody>
      </p:sp>
      <p:pic>
        <p:nvPicPr>
          <p:cNvPr id="4" name="Content Placeholder 3"/>
          <p:cNvPicPr>
            <a:picLocks noGrp="1" noChangeAspect="1"/>
          </p:cNvPicPr>
          <p:nvPr>
            <p:ph idx="1"/>
          </p:nvPr>
        </p:nvPicPr>
        <p:blipFill>
          <a:blip r:embed="rId2"/>
          <a:stretch>
            <a:fillRect/>
          </a:stretch>
        </p:blipFill>
        <p:spPr>
          <a:xfrm>
            <a:off x="1877569" y="1194365"/>
            <a:ext cx="8838378" cy="5079435"/>
          </a:xfrm>
          <a:prstGeom prst="rect">
            <a:avLst/>
          </a:prstGeom>
        </p:spPr>
      </p:pic>
      <p:sp>
        <p:nvSpPr>
          <p:cNvPr id="5" name="TextBox 4"/>
          <p:cNvSpPr txBox="1"/>
          <p:nvPr/>
        </p:nvSpPr>
        <p:spPr>
          <a:xfrm>
            <a:off x="-106479" y="5413928"/>
            <a:ext cx="2149147"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L7</a:t>
            </a:r>
          </a:p>
        </p:txBody>
      </p:sp>
      <p:sp>
        <p:nvSpPr>
          <p:cNvPr id="3" name="Slide Number Placeholder 2"/>
          <p:cNvSpPr>
            <a:spLocks noGrp="1"/>
          </p:cNvSpPr>
          <p:nvPr>
            <p:ph type="sldNum" sz="quarter" idx="12"/>
          </p:nvPr>
        </p:nvSpPr>
        <p:spPr/>
        <p:txBody>
          <a:bodyPr/>
          <a:lstStyle/>
          <a:p>
            <a:fld id="{1A86A500-0691-47EB-B918-D336B6CBF90A}" type="slidenum">
              <a:rPr lang="en-US" smtClean="0"/>
              <a:t>126</a:t>
            </a:fld>
            <a:endParaRPr lang="en-US"/>
          </a:p>
        </p:txBody>
      </p:sp>
    </p:spTree>
    <p:extLst>
      <p:ext uri="{BB962C8B-B14F-4D97-AF65-F5344CB8AC3E}">
        <p14:creationId xmlns:p14="http://schemas.microsoft.com/office/powerpoint/2010/main" val="33510989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Record</a:t>
            </a:r>
          </a:p>
        </p:txBody>
      </p:sp>
      <p:pic>
        <p:nvPicPr>
          <p:cNvPr id="4" name="Content Placeholder 3"/>
          <p:cNvPicPr>
            <a:picLocks noGrp="1" noChangeAspect="1"/>
          </p:cNvPicPr>
          <p:nvPr>
            <p:ph idx="1"/>
          </p:nvPr>
        </p:nvPicPr>
        <p:blipFill>
          <a:blip r:embed="rId2"/>
          <a:stretch>
            <a:fillRect/>
          </a:stretch>
        </p:blipFill>
        <p:spPr>
          <a:xfrm>
            <a:off x="2033516" y="1222960"/>
            <a:ext cx="8565163" cy="5033705"/>
          </a:xfrm>
          <a:prstGeom prst="rect">
            <a:avLst/>
          </a:prstGeom>
        </p:spPr>
      </p:pic>
      <p:sp>
        <p:nvSpPr>
          <p:cNvPr id="5" name="TextBox 4"/>
          <p:cNvSpPr txBox="1"/>
          <p:nvPr/>
        </p:nvSpPr>
        <p:spPr>
          <a:xfrm>
            <a:off x="74869" y="5425388"/>
            <a:ext cx="1958647"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M1</a:t>
            </a:r>
          </a:p>
        </p:txBody>
      </p:sp>
      <p:sp>
        <p:nvSpPr>
          <p:cNvPr id="3" name="Slide Number Placeholder 2"/>
          <p:cNvSpPr>
            <a:spLocks noGrp="1"/>
          </p:cNvSpPr>
          <p:nvPr>
            <p:ph type="sldNum" sz="quarter" idx="12"/>
          </p:nvPr>
        </p:nvSpPr>
        <p:spPr/>
        <p:txBody>
          <a:bodyPr/>
          <a:lstStyle/>
          <a:p>
            <a:fld id="{1A86A500-0691-47EB-B918-D336B6CBF90A}" type="slidenum">
              <a:rPr lang="en-US" smtClean="0"/>
              <a:t>127</a:t>
            </a:fld>
            <a:endParaRPr lang="en-US"/>
          </a:p>
        </p:txBody>
      </p:sp>
    </p:spTree>
    <p:extLst>
      <p:ext uri="{BB962C8B-B14F-4D97-AF65-F5344CB8AC3E}">
        <p14:creationId xmlns:p14="http://schemas.microsoft.com/office/powerpoint/2010/main" val="36888596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Noncompliance</a:t>
            </a:r>
          </a:p>
        </p:txBody>
      </p:sp>
      <p:sp>
        <p:nvSpPr>
          <p:cNvPr id="3" name="Content Placeholder 2"/>
          <p:cNvSpPr>
            <a:spLocks noGrp="1"/>
          </p:cNvSpPr>
          <p:nvPr>
            <p:ph idx="1"/>
          </p:nvPr>
        </p:nvSpPr>
        <p:spPr>
          <a:xfrm>
            <a:off x="838200" y="1538115"/>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Violation Types</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sz="2400" dirty="0">
                <a:solidFill>
                  <a:srgbClr val="C00000"/>
                </a:solidFill>
                <a:sym typeface="Wingdings"/>
              </a:rPr>
              <a:t>(1) </a:t>
            </a:r>
            <a:r>
              <a:rPr lang="en-US" sz="2400" dirty="0">
                <a:solidFill>
                  <a:srgbClr val="002060"/>
                </a:solidFill>
                <a:sym typeface="Wingdings"/>
              </a:rPr>
              <a:t>Issue</a:t>
            </a:r>
            <a:r>
              <a:rPr lang="en-US" sz="2400" dirty="0">
                <a:solidFill>
                  <a:srgbClr val="66FFFF"/>
                </a:solidFill>
                <a:sym typeface="Wingdings"/>
              </a:rPr>
              <a:t> </a:t>
            </a:r>
            <a:r>
              <a:rPr lang="en-US" sz="2400" dirty="0">
                <a:solidFill>
                  <a:srgbClr val="C00000"/>
                </a:solidFill>
                <a:sym typeface="Wingdings"/>
              </a:rPr>
              <a:t>“Notice of Noncompliance” </a:t>
            </a:r>
            <a:r>
              <a:rPr lang="en-US" sz="2400" dirty="0">
                <a:solidFill>
                  <a:srgbClr val="002060"/>
                </a:solidFill>
                <a:sym typeface="Wingdings"/>
              </a:rPr>
              <a:t>letter when:</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Contractor/Subcontractor active on project and failed to submit a certified payroll for that week (</a:t>
            </a:r>
            <a:r>
              <a:rPr lang="en-US" i="1" dirty="0">
                <a:solidFill>
                  <a:srgbClr val="002060"/>
                </a:solidFill>
                <a:sym typeface="Wingdings"/>
              </a:rPr>
              <a:t>A copy of the Daily Work Report may be attached as reference)</a:t>
            </a:r>
            <a:r>
              <a:rPr lang="en-US" dirty="0">
                <a:solidFill>
                  <a:srgbClr val="002060"/>
                </a:solidFill>
                <a:sym typeface="Wingdings"/>
              </a:rPr>
              <a:t> by due date (7 days after pay date)</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The certified payroll record is not received within 7 days of that company’s regular payment day of the payroll period</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Statement of Compliance is incomplete or incorrect</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6.6.2</a:t>
              </a:r>
              <a:endParaRPr lang="en-US" sz="2800" dirty="0">
                <a:solidFill>
                  <a:schemeClr val="accent5">
                    <a:lumMod val="50000"/>
                  </a:schemeClr>
                </a:solidFill>
              </a:endParaRPr>
            </a:p>
          </p:txBody>
        </p:sp>
      </p:grpSp>
      <p:sp>
        <p:nvSpPr>
          <p:cNvPr id="7" name="TextBox 6"/>
          <p:cNvSpPr txBox="1"/>
          <p:nvPr/>
        </p:nvSpPr>
        <p:spPr>
          <a:xfrm>
            <a:off x="-396547" y="5641335"/>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N1-N6</a:t>
            </a:r>
          </a:p>
        </p:txBody>
      </p:sp>
      <p:sp>
        <p:nvSpPr>
          <p:cNvPr id="4" name="Slide Number Placeholder 3"/>
          <p:cNvSpPr>
            <a:spLocks noGrp="1"/>
          </p:cNvSpPr>
          <p:nvPr>
            <p:ph type="sldNum" sz="quarter" idx="12"/>
          </p:nvPr>
        </p:nvSpPr>
        <p:spPr/>
        <p:txBody>
          <a:bodyPr/>
          <a:lstStyle/>
          <a:p>
            <a:fld id="{1A86A500-0691-47EB-B918-D336B6CBF90A}" type="slidenum">
              <a:rPr lang="en-US" smtClean="0"/>
              <a:t>128</a:t>
            </a:fld>
            <a:endParaRPr lang="en-US"/>
          </a:p>
        </p:txBody>
      </p:sp>
    </p:spTree>
    <p:extLst>
      <p:ext uri="{BB962C8B-B14F-4D97-AF65-F5344CB8AC3E}">
        <p14:creationId xmlns:p14="http://schemas.microsoft.com/office/powerpoint/2010/main" val="4901267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of Payroll Violation</a:t>
            </a:r>
          </a:p>
        </p:txBody>
      </p:sp>
      <p:sp>
        <p:nvSpPr>
          <p:cNvPr id="3" name="Content Placeholder 2"/>
          <p:cNvSpPr>
            <a:spLocks noGrp="1"/>
          </p:cNvSpPr>
          <p:nvPr>
            <p:ph idx="1"/>
          </p:nvPr>
        </p:nvSpPr>
        <p:spPr>
          <a:xfrm>
            <a:off x="729344" y="1257340"/>
            <a:ext cx="10515600" cy="4351338"/>
          </a:xfrm>
        </p:spPr>
        <p:txBody>
          <a:bodyPr>
            <a:normAutofit fontScale="92500" lnSpcReduction="1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sz="3000" dirty="0">
                <a:solidFill>
                  <a:srgbClr val="C00000"/>
                </a:solidFill>
                <a:sym typeface="Wingdings"/>
              </a:rPr>
              <a:t>Payroll Violation    </a:t>
            </a:r>
            <a:r>
              <a:rPr lang="en-US" sz="1700" dirty="0">
                <a:solidFill>
                  <a:srgbClr val="FFC000"/>
                </a:solidFill>
                <a:sym typeface="Wingdings"/>
              </a:rPr>
              <a:t>(F</a:t>
            </a:r>
            <a:r>
              <a:rPr lang="en-US" sz="1700" i="1" dirty="0">
                <a:solidFill>
                  <a:srgbClr val="FFC000"/>
                </a:solidFill>
                <a:sym typeface="Wingdings"/>
              </a:rPr>
              <a:t>DOT Form No. 700-010-59)</a:t>
            </a:r>
          </a:p>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(2) </a:t>
            </a:r>
            <a:r>
              <a:rPr lang="en-US" dirty="0">
                <a:solidFill>
                  <a:srgbClr val="002060"/>
                </a:solidFill>
                <a:sym typeface="Wingdings"/>
              </a:rPr>
              <a:t>Issue</a:t>
            </a:r>
            <a:r>
              <a:rPr lang="en-US" dirty="0">
                <a:solidFill>
                  <a:schemeClr val="bg1"/>
                </a:solidFill>
                <a:sym typeface="Wingdings"/>
              </a:rPr>
              <a:t> </a:t>
            </a:r>
            <a:r>
              <a:rPr lang="en-US" dirty="0">
                <a:solidFill>
                  <a:srgbClr val="C00000"/>
                </a:solidFill>
                <a:sym typeface="Wingdings"/>
              </a:rPr>
              <a:t>“Notification of Payroll Violation” </a:t>
            </a:r>
            <a:r>
              <a:rPr lang="en-US" dirty="0">
                <a:solidFill>
                  <a:srgbClr val="002060"/>
                </a:solidFill>
                <a:sym typeface="Wingdings"/>
              </a:rPr>
              <a:t>when:</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All other noncompliance items found on payrolls</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Issued by RCS when payroll does not comply with minimum wage requirements</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Phone calls SHALL NOT be placed in lieu of issuance of this form; may be placed in addition to</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Issued ANY day of the month</a:t>
            </a:r>
          </a:p>
          <a:p>
            <a:pPr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Local Agency RCS </a:t>
            </a:r>
            <a:r>
              <a:rPr lang="en-US" dirty="0">
                <a:solidFill>
                  <a:srgbClr val="002060"/>
                </a:solidFill>
                <a:sym typeface="Wingdings" pitchFamily="2" charset="2"/>
              </a:rPr>
              <a:t> Prime Contractor (copy DCCM)</a:t>
            </a:r>
          </a:p>
          <a:p>
            <a:endParaRPr lang="en-US" dirty="0"/>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6.6.2</a:t>
              </a:r>
              <a:endParaRPr lang="en-US" sz="2800" dirty="0">
                <a:solidFill>
                  <a:schemeClr val="accent5">
                    <a:lumMod val="50000"/>
                  </a:schemeClr>
                </a:solidFill>
              </a:endParaRPr>
            </a:p>
          </p:txBody>
        </p:sp>
      </p:grpSp>
      <p:sp>
        <p:nvSpPr>
          <p:cNvPr id="7" name="TextBox 6"/>
          <p:cNvSpPr txBox="1"/>
          <p:nvPr/>
        </p:nvSpPr>
        <p:spPr>
          <a:xfrm>
            <a:off x="-374775" y="560867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N1-N6</a:t>
            </a:r>
          </a:p>
        </p:txBody>
      </p:sp>
      <p:sp>
        <p:nvSpPr>
          <p:cNvPr id="4" name="Slide Number Placeholder 3"/>
          <p:cNvSpPr>
            <a:spLocks noGrp="1"/>
          </p:cNvSpPr>
          <p:nvPr>
            <p:ph type="sldNum" sz="quarter" idx="12"/>
          </p:nvPr>
        </p:nvSpPr>
        <p:spPr/>
        <p:txBody>
          <a:bodyPr/>
          <a:lstStyle/>
          <a:p>
            <a:fld id="{1A86A500-0691-47EB-B918-D336B6CBF90A}" type="slidenum">
              <a:rPr lang="en-US" smtClean="0"/>
              <a:t>129</a:t>
            </a:fld>
            <a:endParaRPr lang="en-US"/>
          </a:p>
        </p:txBody>
      </p:sp>
    </p:spTree>
    <p:extLst>
      <p:ext uri="{BB962C8B-B14F-4D97-AF65-F5344CB8AC3E}">
        <p14:creationId xmlns:p14="http://schemas.microsoft.com/office/powerpoint/2010/main" val="353529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 of the Prime Contactor </a:t>
            </a:r>
          </a:p>
        </p:txBody>
      </p:sp>
      <p:sp>
        <p:nvSpPr>
          <p:cNvPr id="3" name="Content Placeholder 2"/>
          <p:cNvSpPr>
            <a:spLocks noGrp="1"/>
          </p:cNvSpPr>
          <p:nvPr>
            <p:ph idx="1"/>
          </p:nvPr>
        </p:nvSpPr>
        <p:spPr>
          <a:xfrm>
            <a:off x="838200" y="2147313"/>
            <a:ext cx="10515600" cy="4351338"/>
          </a:xfrm>
        </p:spPr>
        <p:txBody>
          <a:bodyPr/>
          <a:lstStyle/>
          <a:p>
            <a:pPr>
              <a:lnSpc>
                <a:spcPct val="100000"/>
              </a:lnSpc>
              <a:spcBef>
                <a:spcPts val="600"/>
              </a:spcBef>
              <a:spcAft>
                <a:spcPts val="600"/>
              </a:spcAft>
            </a:pPr>
            <a:r>
              <a:rPr lang="en-US" dirty="0">
                <a:solidFill>
                  <a:srgbClr val="002060"/>
                </a:solidFill>
              </a:rPr>
              <a:t>In the event a prime contractor defaults on a contract and their contractor compliance data is incomplete or incorrect, the Resident Compliance Specialist (RCS) will proceed with all noncompliance communications and actions such that the surety company and/or the successor contractor are fully aware of the conditions. A surety company is exempt from contract compliance reporting requirements but is responsible to ensure that the successor contractor carries out the requirements</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1.1.10</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13</a:t>
            </a:fld>
            <a:endParaRPr lang="en-US"/>
          </a:p>
        </p:txBody>
      </p:sp>
    </p:spTree>
    <p:extLst>
      <p:ext uri="{BB962C8B-B14F-4D97-AF65-F5344CB8AC3E}">
        <p14:creationId xmlns:p14="http://schemas.microsoft.com/office/powerpoint/2010/main" val="16446626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Violations</a:t>
            </a:r>
          </a:p>
        </p:txBody>
      </p:sp>
      <p:sp>
        <p:nvSpPr>
          <p:cNvPr id="3" name="Content Placeholder 2"/>
          <p:cNvSpPr>
            <a:spLocks noGrp="1"/>
          </p:cNvSpPr>
          <p:nvPr>
            <p:ph idx="1"/>
          </p:nvPr>
        </p:nvSpPr>
        <p:spPr>
          <a:xfrm>
            <a:off x="838200" y="1269242"/>
            <a:ext cx="10515600" cy="5117910"/>
          </a:xfrm>
        </p:spPr>
        <p:txBody>
          <a:bodyPr>
            <a:normAutofit/>
          </a:bodyPr>
          <a:lstStyle/>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Supplemental (corrected) payroll DUE in 20 calendar days</a:t>
            </a:r>
          </a:p>
          <a:p>
            <a:pPr eaLnBrk="0" hangingPunct="0">
              <a:lnSpc>
                <a:spcPct val="100000"/>
              </a:lnSpc>
              <a:spcBef>
                <a:spcPts val="600"/>
              </a:spcBef>
              <a:spcAft>
                <a:spcPts val="600"/>
              </a:spcAft>
              <a:buClr>
                <a:schemeClr val="accent6">
                  <a:lumMod val="20000"/>
                  <a:lumOff val="80000"/>
                </a:schemeClr>
              </a:buClr>
              <a:tabLst>
                <a:tab pos="347663"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Proof of payment and employee receipt </a:t>
            </a:r>
            <a:r>
              <a:rPr lang="en-US" sz="2600" dirty="0">
                <a:solidFill>
                  <a:srgbClr val="002060"/>
                </a:solidFill>
                <a:sym typeface="Wingdings"/>
              </a:rPr>
              <a:t>(bank cleared check or direct deposit pay stub)</a:t>
            </a:r>
          </a:p>
          <a:p>
            <a:pPr lvl="1" eaLnBrk="0" hangingPunct="0">
              <a:lnSpc>
                <a:spcPct val="100000"/>
              </a:lnSpc>
              <a:spcBef>
                <a:spcPts val="600"/>
              </a:spcBef>
              <a:spcAft>
                <a:spcPts val="600"/>
              </a:spcAft>
              <a:tabLst>
                <a:tab pos="347663" algn="l"/>
              </a:tabLst>
            </a:pPr>
            <a:r>
              <a:rPr lang="en-US" sz="2200" i="1" dirty="0">
                <a:solidFill>
                  <a:srgbClr val="C00000"/>
                </a:solidFill>
                <a:sym typeface="Wingdings"/>
              </a:rPr>
              <a:t>Reminder:</a:t>
            </a:r>
            <a:r>
              <a:rPr lang="en-US" sz="2200" i="1" dirty="0">
                <a:solidFill>
                  <a:srgbClr val="002060"/>
                </a:solidFill>
                <a:sym typeface="Wingdings"/>
              </a:rPr>
              <a:t> Redact personal and confidential information as needed</a:t>
            </a:r>
          </a:p>
          <a:p>
            <a:pPr eaLnBrk="0" hangingPunct="0">
              <a:lnSpc>
                <a:spcPct val="100000"/>
              </a:lnSpc>
              <a:spcBef>
                <a:spcPts val="600"/>
              </a:spcBef>
              <a:spcAft>
                <a:spcPts val="600"/>
              </a:spcAft>
              <a:buClr>
                <a:srgbClr val="C00000"/>
              </a:buClr>
              <a:tabLst>
                <a:tab pos="347663"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If contractor cannot contact affected employee, payment must then be sent to USDOL Wage and Hour Division (WHD)</a:t>
            </a: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6.6.3</a:t>
              </a:r>
              <a:endParaRPr lang="en-US" sz="2800" dirty="0">
                <a:solidFill>
                  <a:schemeClr val="accent5">
                    <a:lumMod val="50000"/>
                  </a:schemeClr>
                </a:solidFill>
              </a:endParaRPr>
            </a:p>
          </p:txBody>
        </p:sp>
      </p:grpSp>
      <p:sp>
        <p:nvSpPr>
          <p:cNvPr id="4" name="AutoShape 2" descr="Image result for day 20 on calenda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day 20 on calenda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5558279" y="1789942"/>
            <a:ext cx="1075441" cy="713064"/>
          </a:xfrm>
          <a:prstGeom prst="rect">
            <a:avLst/>
          </a:prstGeom>
          <a:noFill/>
          <a:ln>
            <a:noFill/>
          </a:ln>
        </p:spPr>
      </p:pic>
      <p:pic>
        <p:nvPicPr>
          <p:cNvPr id="11" name="Picture 10"/>
          <p:cNvPicPr>
            <a:picLocks noChangeAspect="1"/>
          </p:cNvPicPr>
          <p:nvPr/>
        </p:nvPicPr>
        <p:blipFill>
          <a:blip r:embed="rId3"/>
          <a:stretch>
            <a:fillRect/>
          </a:stretch>
        </p:blipFill>
        <p:spPr>
          <a:xfrm>
            <a:off x="8851628" y="3026210"/>
            <a:ext cx="3093629" cy="1415179"/>
          </a:xfrm>
          <a:prstGeom prst="rect">
            <a:avLst/>
          </a:prstGeom>
        </p:spPr>
      </p:pic>
      <p:sp>
        <p:nvSpPr>
          <p:cNvPr id="12" name="TextBox 11"/>
          <p:cNvSpPr txBox="1"/>
          <p:nvPr/>
        </p:nvSpPr>
        <p:spPr>
          <a:xfrm>
            <a:off x="-318016" y="564848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N1-N6</a:t>
            </a:r>
          </a:p>
        </p:txBody>
      </p:sp>
      <p:sp>
        <p:nvSpPr>
          <p:cNvPr id="6" name="Slide Number Placeholder 5"/>
          <p:cNvSpPr>
            <a:spLocks noGrp="1"/>
          </p:cNvSpPr>
          <p:nvPr>
            <p:ph type="sldNum" sz="quarter" idx="12"/>
          </p:nvPr>
        </p:nvSpPr>
        <p:spPr/>
        <p:txBody>
          <a:bodyPr/>
          <a:lstStyle/>
          <a:p>
            <a:fld id="{1A86A500-0691-47EB-B918-D336B6CBF90A}" type="slidenum">
              <a:rPr lang="en-US" smtClean="0"/>
              <a:t>130</a:t>
            </a:fld>
            <a:endParaRPr lang="en-US"/>
          </a:p>
        </p:txBody>
      </p:sp>
    </p:spTree>
    <p:extLst>
      <p:ext uri="{BB962C8B-B14F-4D97-AF65-F5344CB8AC3E}">
        <p14:creationId xmlns:p14="http://schemas.microsoft.com/office/powerpoint/2010/main" val="4020431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Violations</a:t>
            </a:r>
          </a:p>
        </p:txBody>
      </p:sp>
      <p:sp>
        <p:nvSpPr>
          <p:cNvPr id="3" name="Content Placeholder 2"/>
          <p:cNvSpPr>
            <a:spLocks noGrp="1"/>
          </p:cNvSpPr>
          <p:nvPr>
            <p:ph idx="1"/>
          </p:nvPr>
        </p:nvSpPr>
        <p:spPr>
          <a:xfrm>
            <a:off x="795169" y="2506662"/>
            <a:ext cx="5734722" cy="4351338"/>
          </a:xfrm>
        </p:spPr>
        <p:txBody>
          <a:bodyPr/>
          <a:lstStyle/>
          <a:p>
            <a:pPr marL="0" indent="0">
              <a:buNone/>
            </a:pPr>
            <a:r>
              <a:rPr lang="en-US" dirty="0">
                <a:solidFill>
                  <a:srgbClr val="002060"/>
                </a:solidFill>
              </a:rPr>
              <a:t>Table 1.6.5.3 “Dates for Noncompliance Communications” identifies the standard issuance and documentation due dates for each level of noncompliance communication.</a:t>
            </a:r>
          </a:p>
        </p:txBody>
      </p:sp>
      <p:sp>
        <p:nvSpPr>
          <p:cNvPr id="4" name="Slide Number Placeholder 3"/>
          <p:cNvSpPr>
            <a:spLocks noGrp="1"/>
          </p:cNvSpPr>
          <p:nvPr>
            <p:ph type="sldNum" sz="quarter" idx="12"/>
          </p:nvPr>
        </p:nvSpPr>
        <p:spPr/>
        <p:txBody>
          <a:bodyPr/>
          <a:lstStyle/>
          <a:p>
            <a:fld id="{1A86A500-0691-47EB-B918-D336B6CBF90A}" type="slidenum">
              <a:rPr lang="en-US" smtClean="0"/>
              <a:t>131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6789" y="1050563"/>
            <a:ext cx="3713947" cy="5305787"/>
          </a:xfrm>
          <a:prstGeom prst="rect">
            <a:avLst/>
          </a:prstGeom>
        </p:spPr>
      </p:pic>
      <p:grpSp>
        <p:nvGrpSpPr>
          <p:cNvPr id="6" name="Group 5"/>
          <p:cNvGrpSpPr/>
          <p:nvPr/>
        </p:nvGrpSpPr>
        <p:grpSpPr>
          <a:xfrm>
            <a:off x="10570464" y="620321"/>
            <a:ext cx="1621536" cy="1159907"/>
            <a:chOff x="10570464" y="926592"/>
            <a:chExt cx="1621536" cy="1159907"/>
          </a:xfrm>
        </p:grpSpPr>
        <p:sp>
          <p:nvSpPr>
            <p:cNvPr id="7" name="Rounded Rectangle 6"/>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6.6.3</a:t>
              </a:r>
              <a:endParaRPr lang="en-US" sz="2800" dirty="0">
                <a:solidFill>
                  <a:schemeClr val="accent5">
                    <a:lumMod val="50000"/>
                  </a:schemeClr>
                </a:solidFill>
              </a:endParaRPr>
            </a:p>
          </p:txBody>
        </p:sp>
      </p:grpSp>
    </p:spTree>
    <p:extLst>
      <p:ext uri="{BB962C8B-B14F-4D97-AF65-F5344CB8AC3E}">
        <p14:creationId xmlns:p14="http://schemas.microsoft.com/office/powerpoint/2010/main" val="12020697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994110"/>
            <a:ext cx="9144000" cy="628768"/>
          </a:xfrm>
        </p:spPr>
        <p:txBody>
          <a:bodyPr/>
          <a:lstStyle/>
          <a:p>
            <a:r>
              <a:rPr lang="en-US" dirty="0">
                <a:solidFill>
                  <a:srgbClr val="002060"/>
                </a:solidFill>
              </a:rPr>
              <a:t>2:30 – 2:45</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073790"/>
            <a:ext cx="6096000" cy="3429000"/>
          </a:xfrm>
          <a:prstGeom prst="rect">
            <a:avLst/>
          </a:prstGeom>
        </p:spPr>
      </p:pic>
      <p:sp>
        <p:nvSpPr>
          <p:cNvPr id="2" name="Slide Number Placeholder 1"/>
          <p:cNvSpPr>
            <a:spLocks noGrp="1"/>
          </p:cNvSpPr>
          <p:nvPr>
            <p:ph type="sldNum" sz="quarter" idx="12"/>
          </p:nvPr>
        </p:nvSpPr>
        <p:spPr/>
        <p:txBody>
          <a:bodyPr/>
          <a:lstStyle/>
          <a:p>
            <a:fld id="{1A86A500-0691-47EB-B918-D336B6CBF90A}" type="slidenum">
              <a:rPr lang="en-US" smtClean="0"/>
              <a:t>132</a:t>
            </a:fld>
            <a:endParaRPr lang="en-US"/>
          </a:p>
        </p:txBody>
      </p:sp>
    </p:spTree>
    <p:extLst>
      <p:ext uri="{BB962C8B-B14F-4D97-AF65-F5344CB8AC3E}">
        <p14:creationId xmlns:p14="http://schemas.microsoft.com/office/powerpoint/2010/main" val="1433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741985"/>
            <a:ext cx="10515600" cy="4434978"/>
          </a:xfrm>
        </p:spPr>
        <p:txBody>
          <a:bodyPr>
            <a:normAutofit fontScale="85000" lnSpcReduction="20000"/>
          </a:bodyPr>
          <a:lstStyle/>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Under Davis Bacon Act, monetary wages paid in excess of the specified “Rate” may be used to offset or credit to satisfy fringe benefit obligations</a:t>
            </a:r>
          </a:p>
          <a:p>
            <a:pPr eaLnBrk="0" hangingPunct="0">
              <a:lnSpc>
                <a:spcPct val="100000"/>
              </a:lnSpc>
              <a:spcBef>
                <a:spcPts val="600"/>
              </a:spcBef>
              <a:spcAft>
                <a:spcPts val="600"/>
              </a:spcAft>
              <a:buClr>
                <a:schemeClr val="accent6">
                  <a:lumMod val="20000"/>
                  <a:lumOff val="80000"/>
                </a:schemeClr>
              </a:buClr>
              <a:tabLst>
                <a:tab pos="347663" algn="l"/>
                <a:tab pos="770335"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Likewise, excess Fringe benefits may be used to satisfy the specified “Rate” provided the governmental minimum wage is honored in cash ($8.05)</a:t>
            </a:r>
            <a:endParaRPr lang="en-US" i="1" dirty="0">
              <a:solidFill>
                <a:srgbClr val="002060"/>
              </a:solidFill>
              <a:sym typeface="Wingdings"/>
            </a:endParaRPr>
          </a:p>
          <a:p>
            <a:pPr eaLnBrk="0" hangingPunct="0">
              <a:lnSpc>
                <a:spcPct val="100000"/>
              </a:lnSpc>
              <a:spcBef>
                <a:spcPts val="600"/>
              </a:spcBef>
              <a:spcAft>
                <a:spcPts val="600"/>
              </a:spcAft>
              <a:buClr>
                <a:schemeClr val="accent6">
                  <a:lumMod val="20000"/>
                  <a:lumOff val="80000"/>
                </a:schemeClr>
              </a:buClr>
              <a:tabLst>
                <a:tab pos="347663" algn="l"/>
                <a:tab pos="770335"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Where excess fringe benefits are used to offset the Rate, an employee’s overtime pay of time-and-a half must be based on at least the “Rate” specified</a:t>
            </a:r>
          </a:p>
          <a:p>
            <a:pPr eaLnBrk="0" hangingPunct="0">
              <a:lnSpc>
                <a:spcPct val="100000"/>
              </a:lnSpc>
              <a:spcBef>
                <a:spcPts val="600"/>
              </a:spcBef>
              <a:spcAft>
                <a:spcPts val="600"/>
              </a:spcAft>
              <a:buClr>
                <a:srgbClr val="C00000"/>
              </a:buClr>
              <a:tabLst>
                <a:tab pos="347663" algn="l"/>
                <a:tab pos="770335" algn="l"/>
              </a:tabLst>
            </a:pPr>
            <a:endParaRPr lang="en-US" dirty="0">
              <a:solidFill>
                <a:srgbClr val="002060"/>
              </a:solidFill>
              <a:sym typeface="Wingdings"/>
            </a:endParaRP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When reporting fringe on the Statement of Compliance you will check either box 4(a) or 4(b). If no fringe is required, the boxes may be left unmarked</a:t>
            </a: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133</a:t>
            </a:fld>
            <a:endParaRPr lang="en-US"/>
          </a:p>
        </p:txBody>
      </p:sp>
    </p:spTree>
    <p:extLst>
      <p:ext uri="{BB962C8B-B14F-4D97-AF65-F5344CB8AC3E}">
        <p14:creationId xmlns:p14="http://schemas.microsoft.com/office/powerpoint/2010/main" val="20409252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2043255"/>
            <a:ext cx="10515600" cy="4351338"/>
          </a:xfrm>
        </p:spPr>
        <p:txBody>
          <a:bodyPr/>
          <a:lstStyle/>
          <a:p>
            <a:pPr marL="457200" lvl="2" indent="-457200" eaLnBrk="0" hangingPunct="0">
              <a:lnSpc>
                <a:spcPct val="100000"/>
              </a:lnSpc>
              <a:spcBef>
                <a:spcPts val="600"/>
              </a:spcBef>
              <a:spcAft>
                <a:spcPts val="600"/>
              </a:spcAft>
              <a:buClr>
                <a:srgbClr val="C00000"/>
              </a:buClr>
              <a:tabLst>
                <a:tab pos="347663" algn="l"/>
                <a:tab pos="770335" algn="l"/>
              </a:tabLst>
            </a:pPr>
            <a:r>
              <a:rPr lang="en-US" sz="2800" dirty="0">
                <a:solidFill>
                  <a:srgbClr val="002060"/>
                </a:solidFill>
                <a:sym typeface="Wingdings"/>
              </a:rPr>
              <a:t>Fringe Benefits that exceed the fringe benefit limit on the WD and require part of the minimum base rate listed on the WD to be used, are considered to be part of the employees minimum base rate in meeting the prevailing wage. Bona Fide fringe benefits do not require the approval of USDOL if they exceed the limit of fringe benefits on the WD and require cutting into the minimum base rate on the WD the employees approval is not required, but the plan must be communicated to the employee in writing</a:t>
            </a:r>
          </a:p>
          <a:p>
            <a:pPr eaLnBrk="0" hangingPunct="0">
              <a:spcBef>
                <a:spcPts val="0"/>
              </a:spcBef>
              <a:buClr>
                <a:schemeClr val="accent6">
                  <a:lumMod val="20000"/>
                  <a:lumOff val="80000"/>
                </a:schemeClr>
              </a:buClr>
              <a:tabLst>
                <a:tab pos="347663" algn="l"/>
                <a:tab pos="770335" algn="l"/>
              </a:tabLst>
            </a:pPr>
            <a:endParaRPr lang="en-US" sz="1500" dirty="0">
              <a:solidFill>
                <a:srgbClr val="002060"/>
              </a:solidFill>
              <a:sym typeface="Wingdings"/>
            </a:endParaRP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10" name="TextBox 9"/>
          <p:cNvSpPr txBox="1"/>
          <p:nvPr/>
        </p:nvSpPr>
        <p:spPr>
          <a:xfrm>
            <a:off x="-374776" y="56304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134</a:t>
            </a:fld>
            <a:endParaRPr lang="en-US"/>
          </a:p>
        </p:txBody>
      </p:sp>
    </p:spTree>
    <p:extLst>
      <p:ext uri="{BB962C8B-B14F-4D97-AF65-F5344CB8AC3E}">
        <p14:creationId xmlns:p14="http://schemas.microsoft.com/office/powerpoint/2010/main" val="12366796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2201471"/>
            <a:ext cx="10515600" cy="4351338"/>
          </a:xfrm>
        </p:spPr>
        <p:txBody>
          <a:bodyPr>
            <a:normAutofit/>
          </a:bodyPr>
          <a:lstStyle/>
          <a:p>
            <a:pPr marL="457200" lvl="2" indent="-457200" eaLnBrk="0" hangingPunct="0">
              <a:lnSpc>
                <a:spcPct val="100000"/>
              </a:lnSpc>
              <a:spcBef>
                <a:spcPts val="600"/>
              </a:spcBef>
              <a:spcAft>
                <a:spcPts val="600"/>
              </a:spcAft>
              <a:buClr>
                <a:srgbClr val="C00000"/>
              </a:buClr>
              <a:tabLst>
                <a:tab pos="347663" algn="l"/>
                <a:tab pos="770335" algn="l"/>
              </a:tabLst>
            </a:pPr>
            <a:r>
              <a:rPr lang="en-US" sz="2800" dirty="0">
                <a:solidFill>
                  <a:srgbClr val="002060"/>
                </a:solidFill>
                <a:sym typeface="Wingdings"/>
              </a:rPr>
              <a:t>If they exceed the limit of fringe benefits on the Wage Decision and require cutting into the minimum base rate on the Wage Decision, the employee’s approval is not required, but the plan must be communicated to the employee in writing. The employee should be allowed to opt out of any fringe in which they would be termed ineligible or that is a deduction to the base rate on the Wage Decision</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10" name="TextBox 9"/>
          <p:cNvSpPr txBox="1"/>
          <p:nvPr/>
        </p:nvSpPr>
        <p:spPr>
          <a:xfrm>
            <a:off x="-397546" y="561956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135</a:t>
            </a:fld>
            <a:endParaRPr lang="en-US"/>
          </a:p>
        </p:txBody>
      </p:sp>
    </p:spTree>
    <p:extLst>
      <p:ext uri="{BB962C8B-B14F-4D97-AF65-F5344CB8AC3E}">
        <p14:creationId xmlns:p14="http://schemas.microsoft.com/office/powerpoint/2010/main" val="584210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741985"/>
            <a:ext cx="10515600" cy="4351338"/>
          </a:xfrm>
        </p:spPr>
        <p:txBody>
          <a:bodyPr/>
          <a:lstStyle/>
          <a:p>
            <a:pPr eaLnBrk="0" hangingPunct="0">
              <a:lnSpc>
                <a:spcPct val="100000"/>
              </a:lnSpc>
              <a:spcBef>
                <a:spcPts val="600"/>
              </a:spcBef>
              <a:spcAft>
                <a:spcPts val="600"/>
              </a:spcAft>
              <a:buClr>
                <a:srgbClr val="C00000"/>
              </a:buClr>
              <a:tabLst>
                <a:tab pos="347663" algn="l"/>
                <a:tab pos="770335" algn="l"/>
              </a:tabLst>
            </a:pPr>
            <a:r>
              <a:rPr lang="en-US" sz="2400" dirty="0">
                <a:solidFill>
                  <a:srgbClr val="002060"/>
                </a:solidFill>
                <a:sym typeface="Wingdings"/>
              </a:rPr>
              <a:t>A wage decision may state a fringe benefit requirement specific to a classification</a:t>
            </a:r>
          </a:p>
          <a:p>
            <a:pPr marL="0" indent="0" algn="ctr"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sz="2400" dirty="0">
                <a:solidFill>
                  <a:srgbClr val="C00000"/>
                </a:solidFill>
                <a:sym typeface="Wingdings"/>
              </a:rPr>
              <a:t>Form Worker: $12.22 (Cash rate) + $3.37 (Fringe Benefits)</a:t>
            </a:r>
          </a:p>
          <a:p>
            <a:pPr marL="347663" indent="-347663" eaLnBrk="0" hangingPunct="0">
              <a:lnSpc>
                <a:spcPct val="100000"/>
              </a:lnSpc>
              <a:spcBef>
                <a:spcPts val="600"/>
              </a:spcBef>
              <a:spcAft>
                <a:spcPts val="600"/>
              </a:spcAft>
              <a:buClr>
                <a:schemeClr val="accent6">
                  <a:lumMod val="20000"/>
                  <a:lumOff val="80000"/>
                </a:schemeClr>
              </a:buClr>
              <a:buFont typeface="Wingdings"/>
              <a:buChar char="Ø"/>
              <a:tabLst>
                <a:tab pos="347663" algn="l"/>
                <a:tab pos="770335" algn="l"/>
              </a:tabLst>
            </a:pPr>
            <a:endParaRPr lang="en-US" sz="1650" dirty="0">
              <a:solidFill>
                <a:schemeClr val="bg1"/>
              </a:solidFill>
              <a:sym typeface="Wingdings"/>
            </a:endParaRPr>
          </a:p>
          <a:p>
            <a:pPr eaLnBrk="0" hangingPunct="0">
              <a:lnSpc>
                <a:spcPct val="100000"/>
              </a:lnSpc>
              <a:spcBef>
                <a:spcPts val="600"/>
              </a:spcBef>
              <a:spcAft>
                <a:spcPts val="600"/>
              </a:spcAft>
              <a:buClr>
                <a:srgbClr val="C00000"/>
              </a:buClr>
              <a:tabLst>
                <a:tab pos="347663" algn="l"/>
                <a:tab pos="770335" algn="l"/>
              </a:tabLst>
            </a:pPr>
            <a:r>
              <a:rPr lang="en-US" sz="2400" dirty="0">
                <a:solidFill>
                  <a:srgbClr val="002060"/>
                </a:solidFill>
                <a:sym typeface="Wingdings"/>
              </a:rPr>
              <a:t>Contractors may meet the total requirement by paying combinations of cash and bona fide fringe benefits:</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(1)</a:t>
            </a:r>
            <a:r>
              <a:rPr lang="en-US" dirty="0">
                <a:solidFill>
                  <a:schemeClr val="bg1"/>
                </a:solidFill>
                <a:sym typeface="Wingdings"/>
              </a:rPr>
              <a:t> </a:t>
            </a:r>
            <a:r>
              <a:rPr lang="en-US" dirty="0">
                <a:solidFill>
                  <a:srgbClr val="002060"/>
                </a:solidFill>
                <a:sym typeface="Wingdings"/>
              </a:rPr>
              <a:t>Pay SUM in CASH</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(2)</a:t>
            </a:r>
            <a:r>
              <a:rPr lang="en-US" dirty="0">
                <a:solidFill>
                  <a:schemeClr val="bg1"/>
                </a:solidFill>
                <a:sym typeface="Wingdings"/>
              </a:rPr>
              <a:t> </a:t>
            </a:r>
            <a:r>
              <a:rPr lang="en-US" dirty="0">
                <a:solidFill>
                  <a:srgbClr val="002060"/>
                </a:solidFill>
                <a:sym typeface="Wingdings"/>
              </a:rPr>
              <a:t>Pay CASH and “bona fide” fringe benefits</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(3) </a:t>
            </a:r>
            <a:r>
              <a:rPr lang="en-US" dirty="0">
                <a:solidFill>
                  <a:srgbClr val="002060"/>
                </a:solidFill>
                <a:sym typeface="Wingdings"/>
              </a:rPr>
              <a:t>Some combination of the above </a:t>
            </a:r>
            <a:endParaRPr lang="en-US" sz="3600" dirty="0">
              <a:solidFill>
                <a:srgbClr val="002060"/>
              </a:solidFill>
              <a:sym typeface="Wingdings"/>
            </a:endParaRPr>
          </a:p>
          <a:p>
            <a:endParaRPr lang="en-US" dirty="0"/>
          </a:p>
        </p:txBody>
      </p:sp>
      <p:pic>
        <p:nvPicPr>
          <p:cNvPr id="7" name="Picture 6"/>
          <p:cNvPicPr>
            <a:picLocks noChangeAspect="1"/>
          </p:cNvPicPr>
          <p:nvPr/>
        </p:nvPicPr>
        <p:blipFill>
          <a:blip r:embed="rId2"/>
          <a:stretch>
            <a:fillRect/>
          </a:stretch>
        </p:blipFill>
        <p:spPr>
          <a:xfrm>
            <a:off x="6455392" y="3700795"/>
            <a:ext cx="5271304" cy="2235982"/>
          </a:xfrm>
          <a:prstGeom prst="rect">
            <a:avLst/>
          </a:prstGeom>
        </p:spPr>
      </p:pic>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6.8.1</a:t>
              </a:r>
              <a:endParaRPr lang="en-US" sz="2800" dirty="0">
                <a:solidFill>
                  <a:schemeClr val="accent5">
                    <a:lumMod val="50000"/>
                  </a:schemeClr>
                </a:solidFill>
              </a:endParaRPr>
            </a:p>
          </p:txBody>
        </p:sp>
      </p:grpSp>
      <p:sp>
        <p:nvSpPr>
          <p:cNvPr id="11" name="TextBox 10"/>
          <p:cNvSpPr txBox="1"/>
          <p:nvPr/>
        </p:nvSpPr>
        <p:spPr>
          <a:xfrm>
            <a:off x="-408432" y="5567445"/>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136</a:t>
            </a:fld>
            <a:endParaRPr lang="en-US"/>
          </a:p>
        </p:txBody>
      </p:sp>
    </p:spTree>
    <p:extLst>
      <p:ext uri="{BB962C8B-B14F-4D97-AF65-F5344CB8AC3E}">
        <p14:creationId xmlns:p14="http://schemas.microsoft.com/office/powerpoint/2010/main" val="41860919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pic>
        <p:nvPicPr>
          <p:cNvPr id="7" name="Content Placeholder 6"/>
          <p:cNvPicPr>
            <a:picLocks noGrp="1" noChangeAspect="1"/>
          </p:cNvPicPr>
          <p:nvPr>
            <p:ph idx="1"/>
          </p:nvPr>
        </p:nvPicPr>
        <p:blipFill>
          <a:blip r:embed="rId2"/>
          <a:stretch>
            <a:fillRect/>
          </a:stretch>
        </p:blipFill>
        <p:spPr>
          <a:xfrm>
            <a:off x="3862577" y="1194816"/>
            <a:ext cx="4508501" cy="5173164"/>
          </a:xfrm>
          <a:prstGeom prst="rect">
            <a:avLst/>
          </a:prstGeom>
        </p:spPr>
      </p:pic>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6.8.2</a:t>
              </a:r>
              <a:endParaRPr lang="en-US" sz="2800" dirty="0">
                <a:solidFill>
                  <a:schemeClr val="accent5">
                    <a:lumMod val="50000"/>
                  </a:schemeClr>
                </a:solidFill>
              </a:endParaRPr>
            </a:p>
          </p:txBody>
        </p:sp>
      </p:grpSp>
      <p:sp>
        <p:nvSpPr>
          <p:cNvPr id="11" name="TextBox 10"/>
          <p:cNvSpPr txBox="1"/>
          <p:nvPr/>
        </p:nvSpPr>
        <p:spPr>
          <a:xfrm>
            <a:off x="-374776" y="562931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3" name="Slide Number Placeholder 2"/>
          <p:cNvSpPr>
            <a:spLocks noGrp="1"/>
          </p:cNvSpPr>
          <p:nvPr>
            <p:ph type="sldNum" sz="quarter" idx="12"/>
          </p:nvPr>
        </p:nvSpPr>
        <p:spPr/>
        <p:txBody>
          <a:bodyPr/>
          <a:lstStyle/>
          <a:p>
            <a:fld id="{1A86A500-0691-47EB-B918-D336B6CBF90A}" type="slidenum">
              <a:rPr lang="en-US" smtClean="0"/>
              <a:t>137</a:t>
            </a:fld>
            <a:endParaRPr lang="en-US"/>
          </a:p>
        </p:txBody>
      </p:sp>
    </p:spTree>
    <p:extLst>
      <p:ext uri="{BB962C8B-B14F-4D97-AF65-F5344CB8AC3E}">
        <p14:creationId xmlns:p14="http://schemas.microsoft.com/office/powerpoint/2010/main" val="15872495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685800" y="1284514"/>
            <a:ext cx="10515600" cy="4539625"/>
          </a:xfrm>
        </p:spPr>
        <p:txBody>
          <a:bodyPr>
            <a:normAutofit fontScale="77500" lnSpcReduction="2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 pos="770335" algn="l"/>
              </a:tabLst>
            </a:pPr>
            <a:r>
              <a:rPr lang="en-US" sz="3000" dirty="0">
                <a:solidFill>
                  <a:srgbClr val="C00000"/>
                </a:solidFill>
                <a:sym typeface="Wingdings"/>
              </a:rPr>
              <a:t>Work Hour and Overtime Requirements:</a:t>
            </a:r>
          </a:p>
          <a:p>
            <a:pPr marL="347663" indent="-347663" eaLnBrk="0" hangingPunct="0">
              <a:lnSpc>
                <a:spcPct val="110000"/>
              </a:lnSpc>
              <a:spcBef>
                <a:spcPts val="600"/>
              </a:spcBef>
              <a:spcAft>
                <a:spcPts val="600"/>
              </a:spcAft>
              <a:buClr>
                <a:schemeClr val="accent6">
                  <a:lumMod val="20000"/>
                  <a:lumOff val="80000"/>
                </a:schemeClr>
              </a:buClr>
              <a:tabLst>
                <a:tab pos="347663" algn="l"/>
                <a:tab pos="770335" algn="l"/>
              </a:tabLst>
            </a:pPr>
            <a:endParaRPr lang="en-US" dirty="0">
              <a:solidFill>
                <a:srgbClr val="FFFF66"/>
              </a:solidFill>
              <a:sym typeface="Wingdings"/>
            </a:endParaRP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Where a Wage Determination specifies “Rate” and “Fringe, </a:t>
            </a:r>
            <a:r>
              <a:rPr lang="en-US" b="1" i="1" dirty="0">
                <a:solidFill>
                  <a:srgbClr val="002060"/>
                </a:solidFill>
                <a:sym typeface="Wingdings"/>
              </a:rPr>
              <a:t>fringe benefits </a:t>
            </a:r>
            <a:r>
              <a:rPr lang="en-US" dirty="0">
                <a:solidFill>
                  <a:srgbClr val="002060"/>
                </a:solidFill>
                <a:sym typeface="Wingdings"/>
              </a:rPr>
              <a:t>must be paid for </a:t>
            </a:r>
            <a:r>
              <a:rPr lang="en-US" b="1" u="sng" dirty="0">
                <a:solidFill>
                  <a:srgbClr val="C00000"/>
                </a:solidFill>
                <a:sym typeface="Wingdings"/>
              </a:rPr>
              <a:t>all hours worked, including overtime</a:t>
            </a:r>
            <a:endParaRPr lang="en-US" i="1" dirty="0">
              <a:solidFill>
                <a:srgbClr val="C00000"/>
              </a:solidFill>
              <a:sym typeface="Wingdings"/>
            </a:endParaRPr>
          </a:p>
          <a:p>
            <a:pPr eaLnBrk="0" hangingPunct="0">
              <a:lnSpc>
                <a:spcPct val="110000"/>
              </a:lnSpc>
              <a:spcBef>
                <a:spcPts val="600"/>
              </a:spcBef>
              <a:spcAft>
                <a:spcPts val="600"/>
              </a:spcAft>
              <a:buClr>
                <a:schemeClr val="accent6">
                  <a:lumMod val="20000"/>
                  <a:lumOff val="80000"/>
                </a:schemeClr>
              </a:buClr>
              <a:tabLst>
                <a:tab pos="347663" algn="l"/>
                <a:tab pos="770335" algn="l"/>
              </a:tabLst>
            </a:pPr>
            <a:endParaRPr lang="en-US" dirty="0">
              <a:solidFill>
                <a:schemeClr val="bg1"/>
              </a:solidFill>
              <a:sym typeface="Wingdings"/>
            </a:endParaRP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Fringe amounts may be excluded from the half-time (x0.5) premium for overtime; fringe may be paid at the straight rate (versus the time-and-a-half rate) for overtime hours (x1.0)</a:t>
            </a:r>
          </a:p>
          <a:p>
            <a:pPr eaLnBrk="0" hangingPunct="0">
              <a:lnSpc>
                <a:spcPct val="110000"/>
              </a:lnSpc>
              <a:spcBef>
                <a:spcPts val="600"/>
              </a:spcBef>
              <a:spcAft>
                <a:spcPts val="600"/>
              </a:spcAft>
              <a:tabLst>
                <a:tab pos="347663" algn="l"/>
                <a:tab pos="770335" algn="l"/>
              </a:tabLst>
            </a:pPr>
            <a:endParaRPr lang="en-US" dirty="0">
              <a:solidFill>
                <a:srgbClr val="002060"/>
              </a:solidFill>
              <a:sym typeface="Wingdings"/>
            </a:endParaRP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Cash payments made to meet a required wage determination fringe benefit amount are excluded from the half-time (x0.5) premium for overtime; cash payment of fringe benefit requirements are paid at the rate of (x1.0) for each overtime hour</a:t>
            </a:r>
            <a:endParaRPr lang="en-US" dirty="0">
              <a:solidFill>
                <a:srgbClr val="002060"/>
              </a:solidFill>
              <a:effectLst>
                <a:outerShdw blurRad="50800" dist="76200" dir="2700000" algn="tl" rotWithShape="0">
                  <a:prstClr val="black">
                    <a:alpha val="40000"/>
                  </a:prstClr>
                </a:outerShdw>
              </a:effectLst>
              <a:sym typeface="Wingdings"/>
            </a:endParaRP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
        <p:nvSpPr>
          <p:cNvPr id="10" name="TextBox 9"/>
          <p:cNvSpPr txBox="1"/>
          <p:nvPr/>
        </p:nvSpPr>
        <p:spPr>
          <a:xfrm>
            <a:off x="-309461" y="563045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138</a:t>
            </a:fld>
            <a:endParaRPr lang="en-US"/>
          </a:p>
        </p:txBody>
      </p:sp>
    </p:spTree>
    <p:extLst>
      <p:ext uri="{BB962C8B-B14F-4D97-AF65-F5344CB8AC3E}">
        <p14:creationId xmlns:p14="http://schemas.microsoft.com/office/powerpoint/2010/main" val="8045189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791601" y="1444339"/>
            <a:ext cx="10515600" cy="4351338"/>
          </a:xfrm>
        </p:spPr>
        <p:txBody>
          <a:bodyPr/>
          <a:lstStyle/>
          <a:p>
            <a:pPr>
              <a:lnSpc>
                <a:spcPct val="100000"/>
              </a:lnSpc>
              <a:spcBef>
                <a:spcPts val="600"/>
              </a:spcBef>
              <a:spcAft>
                <a:spcPts val="600"/>
              </a:spcAft>
            </a:pPr>
            <a:r>
              <a:rPr lang="en-US" i="1" dirty="0">
                <a:solidFill>
                  <a:srgbClr val="002060"/>
                </a:solidFill>
              </a:rPr>
              <a:t>Alternative #1 - Contractor pays Rate and Fringe in cash only;                                    no bona fide fringe benefits are involved. Overtime must be paid                              at 1.5x the sum of the cash rate and fringe</a:t>
            </a:r>
          </a:p>
          <a:p>
            <a:pPr>
              <a:lnSpc>
                <a:spcPct val="100000"/>
              </a:lnSpc>
              <a:spcBef>
                <a:spcPts val="600"/>
              </a:spcBef>
              <a:spcAft>
                <a:spcPts val="600"/>
              </a:spcAft>
            </a:pPr>
            <a:endParaRPr lang="en-US" i="1" dirty="0">
              <a:solidFill>
                <a:srgbClr val="002060"/>
              </a:solidFill>
            </a:endParaRPr>
          </a:p>
          <a:p>
            <a:pPr>
              <a:lnSpc>
                <a:spcPct val="100000"/>
              </a:lnSpc>
              <a:spcBef>
                <a:spcPts val="600"/>
              </a:spcBef>
              <a:spcAft>
                <a:spcPts val="600"/>
              </a:spcAft>
            </a:pPr>
            <a:r>
              <a:rPr lang="en-US" i="1" dirty="0">
                <a:solidFill>
                  <a:srgbClr val="002060"/>
                </a:solidFill>
              </a:rPr>
              <a:t>Cement Mason works 44 hours</a:t>
            </a:r>
          </a:p>
          <a:p>
            <a:endParaRPr lang="en-US" dirty="0">
              <a:solidFill>
                <a:srgbClr val="002060"/>
              </a:solidFill>
            </a:endParaRPr>
          </a:p>
        </p:txBody>
      </p:sp>
      <p:pic>
        <p:nvPicPr>
          <p:cNvPr id="7" name="Picture 6"/>
          <p:cNvPicPr>
            <a:picLocks noChangeAspect="1"/>
          </p:cNvPicPr>
          <p:nvPr/>
        </p:nvPicPr>
        <p:blipFill>
          <a:blip r:embed="rId2"/>
          <a:stretch>
            <a:fillRect/>
          </a:stretch>
        </p:blipFill>
        <p:spPr>
          <a:xfrm>
            <a:off x="3002508" y="4041674"/>
            <a:ext cx="7195671" cy="2218929"/>
          </a:xfrm>
          <a:prstGeom prst="rect">
            <a:avLst/>
          </a:prstGeom>
        </p:spPr>
      </p:pic>
      <p:pic>
        <p:nvPicPr>
          <p:cNvPr id="8" name="Picture 7"/>
          <p:cNvPicPr>
            <a:picLocks noChangeAspect="1"/>
          </p:cNvPicPr>
          <p:nvPr/>
        </p:nvPicPr>
        <p:blipFill>
          <a:blip r:embed="rId3"/>
          <a:stretch>
            <a:fillRect/>
          </a:stretch>
        </p:blipFill>
        <p:spPr>
          <a:xfrm>
            <a:off x="6261455" y="3198342"/>
            <a:ext cx="3780104" cy="863798"/>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139</a:t>
            </a:fld>
            <a:endParaRPr lang="en-US"/>
          </a:p>
        </p:txBody>
      </p:sp>
    </p:spTree>
    <p:extLst>
      <p:ext uri="{BB962C8B-B14F-4D97-AF65-F5344CB8AC3E}">
        <p14:creationId xmlns:p14="http://schemas.microsoft.com/office/powerpoint/2010/main" val="57827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Construction Office </a:t>
            </a:r>
          </a:p>
        </p:txBody>
      </p:sp>
      <p:sp>
        <p:nvSpPr>
          <p:cNvPr id="3" name="Content Placeholder 2"/>
          <p:cNvSpPr>
            <a:spLocks noGrp="1"/>
          </p:cNvSpPr>
          <p:nvPr>
            <p:ph idx="1"/>
          </p:nvPr>
        </p:nvSpPr>
        <p:spPr>
          <a:xfrm>
            <a:off x="941832" y="2364757"/>
            <a:ext cx="10515600" cy="4351338"/>
          </a:xfrm>
        </p:spPr>
        <p:txBody>
          <a:bodyPr>
            <a:normAutofit/>
          </a:bodyPr>
          <a:lstStyle/>
          <a:p>
            <a:pPr>
              <a:lnSpc>
                <a:spcPct val="100000"/>
              </a:lnSpc>
              <a:spcBef>
                <a:spcPts val="600"/>
              </a:spcBef>
              <a:spcAft>
                <a:spcPts val="600"/>
              </a:spcAft>
            </a:pPr>
            <a:r>
              <a:rPr lang="en-US" sz="2400" dirty="0">
                <a:solidFill>
                  <a:srgbClr val="002060"/>
                </a:solidFill>
              </a:rPr>
              <a:t>Under each District Construction Compliance Office (DCCO), a District Contract Compliance Manager (DCCM) is responsible for the day-to-day administration of the contract compliance program. The RCS’s monitor contract compliance at the project level</a:t>
            </a:r>
          </a:p>
          <a:p>
            <a:pPr>
              <a:lnSpc>
                <a:spcPct val="100000"/>
              </a:lnSpc>
              <a:spcBef>
                <a:spcPts val="600"/>
              </a:spcBef>
              <a:spcAft>
                <a:spcPts val="600"/>
              </a:spcAft>
            </a:pPr>
            <a:r>
              <a:rPr lang="en-US" sz="2400" dirty="0">
                <a:solidFill>
                  <a:srgbClr val="002060"/>
                </a:solidFill>
              </a:rPr>
              <a:t>The DCCO will conduct a Construction Contract Compliance Administration (CCCA) Review of the RCS’s projects to determine if the EEO procedures are being followed. Project records (files) will be reviewed for accuracy and content to ensure contract compliance with EEO, OJT, and DBE contract clauses and contract activities</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1.2.3</a:t>
              </a:r>
              <a:endParaRPr lang="en-US" sz="2800" dirty="0">
                <a:solidFill>
                  <a:schemeClr val="accent5">
                    <a:lumMod val="50000"/>
                  </a:schemeClr>
                </a:solidFill>
              </a:endParaRPr>
            </a:p>
          </p:txBody>
        </p:sp>
      </p:grpSp>
      <p:sp>
        <p:nvSpPr>
          <p:cNvPr id="4" name="TextBox 3"/>
          <p:cNvSpPr txBox="1"/>
          <p:nvPr/>
        </p:nvSpPr>
        <p:spPr>
          <a:xfrm>
            <a:off x="10455216" y="6346763"/>
            <a:ext cx="1423358" cy="369332"/>
          </a:xfrm>
          <a:prstGeom prst="rect">
            <a:avLst/>
          </a:prstGeom>
          <a:noFill/>
        </p:spPr>
        <p:txBody>
          <a:bodyPr wrap="square" rtlCol="0">
            <a:spAutoFit/>
          </a:bodyPr>
          <a:lstStyle/>
          <a:p>
            <a:r>
              <a:rPr lang="en-US" dirty="0"/>
              <a:t>Handout #1</a:t>
            </a:r>
          </a:p>
        </p:txBody>
      </p:sp>
      <p:sp>
        <p:nvSpPr>
          <p:cNvPr id="5" name="Slide Number Placeholder 4"/>
          <p:cNvSpPr>
            <a:spLocks noGrp="1"/>
          </p:cNvSpPr>
          <p:nvPr>
            <p:ph type="sldNum" sz="quarter" idx="12"/>
          </p:nvPr>
        </p:nvSpPr>
        <p:spPr/>
        <p:txBody>
          <a:bodyPr/>
          <a:lstStyle/>
          <a:p>
            <a:fld id="{1A86A500-0691-47EB-B918-D336B6CBF90A}" type="slidenum">
              <a:rPr lang="en-US" smtClean="0"/>
              <a:t>14</a:t>
            </a:fld>
            <a:endParaRPr lang="en-US"/>
          </a:p>
        </p:txBody>
      </p:sp>
    </p:spTree>
    <p:extLst>
      <p:ext uri="{BB962C8B-B14F-4D97-AF65-F5344CB8AC3E}">
        <p14:creationId xmlns:p14="http://schemas.microsoft.com/office/powerpoint/2010/main" val="5198651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521373"/>
            <a:ext cx="10515600" cy="4351338"/>
          </a:xfrm>
        </p:spPr>
        <p:txBody>
          <a:bodyPr/>
          <a:lstStyle/>
          <a:p>
            <a:pPr>
              <a:lnSpc>
                <a:spcPct val="100000"/>
              </a:lnSpc>
              <a:spcBef>
                <a:spcPts val="600"/>
              </a:spcBef>
              <a:spcAft>
                <a:spcPts val="600"/>
              </a:spcAft>
            </a:pPr>
            <a:r>
              <a:rPr lang="en-US" i="1" dirty="0">
                <a:solidFill>
                  <a:srgbClr val="002060"/>
                </a:solidFill>
              </a:rPr>
              <a:t>Alternative #2 - Contractor pays Rate in cash and Fringe in bona fide             benefits.  Only the Rate is subject to 1.5x premium and the Fringe is                paid at 1.0x for overtime</a:t>
            </a:r>
          </a:p>
          <a:p>
            <a:pPr>
              <a:lnSpc>
                <a:spcPct val="100000"/>
              </a:lnSpc>
              <a:spcBef>
                <a:spcPts val="600"/>
              </a:spcBef>
              <a:spcAft>
                <a:spcPts val="600"/>
              </a:spcAft>
            </a:pPr>
            <a:endParaRPr lang="en-US" i="1" dirty="0">
              <a:solidFill>
                <a:srgbClr val="002060"/>
              </a:solidFill>
            </a:endParaRPr>
          </a:p>
          <a:p>
            <a:pPr>
              <a:lnSpc>
                <a:spcPct val="100000"/>
              </a:lnSpc>
              <a:spcBef>
                <a:spcPts val="600"/>
              </a:spcBef>
              <a:spcAft>
                <a:spcPts val="600"/>
              </a:spcAft>
            </a:pPr>
            <a:r>
              <a:rPr lang="en-US" i="1" dirty="0">
                <a:solidFill>
                  <a:srgbClr val="002060"/>
                </a:solidFill>
              </a:rPr>
              <a:t>Cement Mason works 44 hours</a:t>
            </a:r>
          </a:p>
          <a:p>
            <a:endParaRPr lang="en-US" dirty="0">
              <a:solidFill>
                <a:srgbClr val="002060"/>
              </a:solidFill>
            </a:endParaRPr>
          </a:p>
        </p:txBody>
      </p:sp>
      <p:pic>
        <p:nvPicPr>
          <p:cNvPr id="7" name="Picture 6"/>
          <p:cNvPicPr>
            <a:picLocks noChangeAspect="1"/>
          </p:cNvPicPr>
          <p:nvPr/>
        </p:nvPicPr>
        <p:blipFill>
          <a:blip r:embed="rId2"/>
          <a:stretch>
            <a:fillRect/>
          </a:stretch>
        </p:blipFill>
        <p:spPr>
          <a:xfrm>
            <a:off x="2965163" y="4271749"/>
            <a:ext cx="7079589" cy="1988854"/>
          </a:xfrm>
          <a:prstGeom prst="rect">
            <a:avLst/>
          </a:prstGeom>
        </p:spPr>
      </p:pic>
      <p:pic>
        <p:nvPicPr>
          <p:cNvPr id="8" name="Picture 7"/>
          <p:cNvPicPr>
            <a:picLocks noChangeAspect="1"/>
          </p:cNvPicPr>
          <p:nvPr/>
        </p:nvPicPr>
        <p:blipFill>
          <a:blip r:embed="rId3"/>
          <a:stretch>
            <a:fillRect/>
          </a:stretch>
        </p:blipFill>
        <p:spPr>
          <a:xfrm>
            <a:off x="6202700" y="3390900"/>
            <a:ext cx="3664632" cy="899524"/>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140</a:t>
            </a:fld>
            <a:endParaRPr lang="en-US"/>
          </a:p>
        </p:txBody>
      </p:sp>
    </p:spTree>
    <p:extLst>
      <p:ext uri="{BB962C8B-B14F-4D97-AF65-F5344CB8AC3E}">
        <p14:creationId xmlns:p14="http://schemas.microsoft.com/office/powerpoint/2010/main" val="33867271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Fringe Benefits</a:t>
            </a:r>
          </a:p>
        </p:txBody>
      </p:sp>
      <p:sp>
        <p:nvSpPr>
          <p:cNvPr id="3" name="Content Placeholder 2"/>
          <p:cNvSpPr>
            <a:spLocks noGrp="1"/>
          </p:cNvSpPr>
          <p:nvPr>
            <p:ph idx="1"/>
          </p:nvPr>
        </p:nvSpPr>
        <p:spPr>
          <a:xfrm>
            <a:off x="838200" y="1671642"/>
            <a:ext cx="10515600" cy="4351338"/>
          </a:xfrm>
        </p:spPr>
        <p:txBody>
          <a:bodyPr/>
          <a:lstStyle/>
          <a:p>
            <a:pPr>
              <a:lnSpc>
                <a:spcPct val="100000"/>
              </a:lnSpc>
              <a:spcBef>
                <a:spcPts val="600"/>
              </a:spcBef>
              <a:spcAft>
                <a:spcPts val="600"/>
              </a:spcAft>
            </a:pPr>
            <a:r>
              <a:rPr lang="en-US" i="1" dirty="0">
                <a:solidFill>
                  <a:srgbClr val="002060"/>
                </a:solidFill>
              </a:rPr>
              <a:t>Alternative #3 - Contractor pays cash at lower than the specified Rate           and pays Fringes greater than specified.  The 0.5x overtime premium                   is paid 0.5x the specified Rate</a:t>
            </a:r>
          </a:p>
          <a:p>
            <a:pPr>
              <a:lnSpc>
                <a:spcPct val="100000"/>
              </a:lnSpc>
              <a:spcBef>
                <a:spcPts val="600"/>
              </a:spcBef>
              <a:spcAft>
                <a:spcPts val="600"/>
              </a:spcAft>
            </a:pPr>
            <a:endParaRPr lang="en-US" i="1" dirty="0">
              <a:solidFill>
                <a:srgbClr val="002060"/>
              </a:solidFill>
            </a:endParaRPr>
          </a:p>
          <a:p>
            <a:pPr>
              <a:lnSpc>
                <a:spcPct val="100000"/>
              </a:lnSpc>
              <a:spcBef>
                <a:spcPts val="600"/>
              </a:spcBef>
              <a:spcAft>
                <a:spcPts val="600"/>
              </a:spcAft>
            </a:pPr>
            <a:r>
              <a:rPr lang="en-US" i="1" dirty="0">
                <a:solidFill>
                  <a:srgbClr val="002060"/>
                </a:solidFill>
              </a:rPr>
              <a:t>Cement Mason works 44 hours</a:t>
            </a:r>
          </a:p>
          <a:p>
            <a:endParaRPr lang="en-US" dirty="0">
              <a:solidFill>
                <a:srgbClr val="002060"/>
              </a:solidFill>
            </a:endParaRPr>
          </a:p>
        </p:txBody>
      </p:sp>
      <p:pic>
        <p:nvPicPr>
          <p:cNvPr id="7" name="Picture 6"/>
          <p:cNvPicPr>
            <a:picLocks noChangeAspect="1"/>
          </p:cNvPicPr>
          <p:nvPr/>
        </p:nvPicPr>
        <p:blipFill>
          <a:blip r:embed="rId2"/>
          <a:stretch>
            <a:fillRect/>
          </a:stretch>
        </p:blipFill>
        <p:spPr>
          <a:xfrm>
            <a:off x="2795545" y="4353636"/>
            <a:ext cx="7214691" cy="1906967"/>
          </a:xfrm>
          <a:prstGeom prst="rect">
            <a:avLst/>
          </a:prstGeom>
        </p:spPr>
      </p:pic>
      <p:pic>
        <p:nvPicPr>
          <p:cNvPr id="8" name="Picture 7"/>
          <p:cNvPicPr>
            <a:picLocks noChangeAspect="1"/>
          </p:cNvPicPr>
          <p:nvPr/>
        </p:nvPicPr>
        <p:blipFill>
          <a:blip r:embed="rId3"/>
          <a:stretch>
            <a:fillRect/>
          </a:stretch>
        </p:blipFill>
        <p:spPr>
          <a:xfrm>
            <a:off x="6096000" y="3487555"/>
            <a:ext cx="3790095" cy="866081"/>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6.8.3</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141</a:t>
            </a:fld>
            <a:endParaRPr lang="en-US"/>
          </a:p>
        </p:txBody>
      </p:sp>
    </p:spTree>
    <p:extLst>
      <p:ext uri="{BB962C8B-B14F-4D97-AF65-F5344CB8AC3E}">
        <p14:creationId xmlns:p14="http://schemas.microsoft.com/office/powerpoint/2010/main" val="37732765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Bona Fide Fringe Benefits</a:t>
            </a:r>
          </a:p>
        </p:txBody>
      </p:sp>
      <p:sp>
        <p:nvSpPr>
          <p:cNvPr id="3" name="Content Placeholder 2"/>
          <p:cNvSpPr>
            <a:spLocks noGrp="1"/>
          </p:cNvSpPr>
          <p:nvPr>
            <p:ph idx="1"/>
          </p:nvPr>
        </p:nvSpPr>
        <p:spPr>
          <a:xfrm>
            <a:off x="729343" y="1294238"/>
            <a:ext cx="10515600" cy="5009562"/>
          </a:xfrm>
        </p:spPr>
        <p:txBody>
          <a:bodyPr>
            <a:normAutofit/>
          </a:bodyPr>
          <a:lstStyle/>
          <a:p>
            <a:pPr eaLnBrk="0" hangingPunct="0">
              <a:lnSpc>
                <a:spcPct val="100000"/>
              </a:lnSpc>
              <a:spcBef>
                <a:spcPts val="600"/>
              </a:spcBef>
              <a:spcAft>
                <a:spcPts val="600"/>
              </a:spcAft>
              <a:tabLst>
                <a:tab pos="347663" algn="l"/>
                <a:tab pos="770335" algn="l"/>
              </a:tabLst>
            </a:pPr>
            <a:r>
              <a:rPr lang="en-US" dirty="0">
                <a:solidFill>
                  <a:srgbClr val="002060"/>
                </a:solidFill>
                <a:sym typeface="Wingdings"/>
              </a:rPr>
              <a:t>Two (2) types of Bona Fide Fringe Benefits:</a:t>
            </a:r>
          </a:p>
          <a:p>
            <a:pPr marL="457200" lvl="1"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1</a:t>
            </a:r>
            <a:r>
              <a:rPr lang="en-US" sz="1500" dirty="0">
                <a:solidFill>
                  <a:srgbClr val="C00000"/>
                </a:solidFill>
                <a:sym typeface="Wingdings"/>
              </a:rPr>
              <a:t>. </a:t>
            </a:r>
            <a:r>
              <a:rPr lang="en-US" dirty="0">
                <a:solidFill>
                  <a:srgbClr val="002060"/>
                </a:solidFill>
                <a:sym typeface="Wingdings"/>
              </a:rPr>
              <a:t>Funded Benefit Plans (Ex. Insurance, Pension, 401k)</a:t>
            </a:r>
          </a:p>
          <a:p>
            <a:pPr marL="457200" lvl="1" indent="0" eaLnBrk="0" hangingPunct="0">
              <a:lnSpc>
                <a:spcPct val="100000"/>
              </a:lnSpc>
              <a:spcBef>
                <a:spcPts val="600"/>
              </a:spcBef>
              <a:spcAft>
                <a:spcPts val="600"/>
              </a:spcAft>
              <a:buClr>
                <a:schemeClr val="accent6">
                  <a:lumMod val="20000"/>
                  <a:lumOff val="80000"/>
                </a:schemeClr>
              </a:buClr>
              <a:buNone/>
              <a:tabLst>
                <a:tab pos="347663" algn="l"/>
                <a:tab pos="770335" algn="l"/>
              </a:tabLst>
            </a:pPr>
            <a:r>
              <a:rPr lang="en-US" dirty="0">
                <a:solidFill>
                  <a:srgbClr val="C00000"/>
                </a:solidFill>
                <a:sym typeface="Wingdings"/>
              </a:rPr>
              <a:t>2</a:t>
            </a:r>
            <a:r>
              <a:rPr lang="en-US" sz="1500" dirty="0">
                <a:solidFill>
                  <a:srgbClr val="C00000"/>
                </a:solidFill>
                <a:sym typeface="Wingdings"/>
              </a:rPr>
              <a:t>. </a:t>
            </a:r>
            <a:r>
              <a:rPr lang="en-US" dirty="0">
                <a:solidFill>
                  <a:srgbClr val="002060"/>
                </a:solidFill>
                <a:sym typeface="Wingdings"/>
              </a:rPr>
              <a:t>Unfunded Benefit Plans (Ex. Vacation, Holiday, Sick Leave)</a:t>
            </a:r>
          </a:p>
          <a:p>
            <a:pPr marL="457200" lvl="1" indent="0" eaLnBrk="0" hangingPunct="0">
              <a:lnSpc>
                <a:spcPct val="100000"/>
              </a:lnSpc>
              <a:spcBef>
                <a:spcPts val="600"/>
              </a:spcBef>
              <a:spcAft>
                <a:spcPts val="600"/>
              </a:spcAft>
              <a:buClr>
                <a:schemeClr val="accent6">
                  <a:lumMod val="20000"/>
                  <a:lumOff val="80000"/>
                </a:schemeClr>
              </a:buClr>
              <a:buNone/>
              <a:tabLst>
                <a:tab pos="347663" algn="l"/>
                <a:tab pos="770335" algn="l"/>
              </a:tabLst>
            </a:pPr>
            <a:endParaRPr lang="en-US" sz="1500" dirty="0">
              <a:sym typeface="Wingdings"/>
            </a:endParaRPr>
          </a:p>
          <a:p>
            <a:pPr lvl="1" eaLnBrk="0" hangingPunct="0">
              <a:lnSpc>
                <a:spcPct val="100000"/>
              </a:lnSpc>
              <a:spcBef>
                <a:spcPts val="600"/>
              </a:spcBef>
              <a:spcAft>
                <a:spcPts val="600"/>
              </a:spcAft>
              <a:tabLst>
                <a:tab pos="347663" algn="l"/>
                <a:tab pos="770335" algn="l"/>
              </a:tabLst>
            </a:pPr>
            <a:r>
              <a:rPr lang="en-US" dirty="0">
                <a:solidFill>
                  <a:srgbClr val="002060"/>
                </a:solidFill>
                <a:sym typeface="Wingdings"/>
              </a:rPr>
              <a:t>Fringe Benefit Calculations shall be requested to verify the fringe hourly amount reported to meet the PWR. RCS needs to not only verify the amount but whether the benefit report is a bona fide fringe benefit</a:t>
            </a:r>
          </a:p>
          <a:p>
            <a:pPr lvl="2" eaLnBrk="0" hangingPunct="0">
              <a:lnSpc>
                <a:spcPct val="100000"/>
              </a:lnSpc>
              <a:spcBef>
                <a:spcPts val="600"/>
              </a:spcBef>
              <a:spcAft>
                <a:spcPts val="600"/>
              </a:spcAft>
              <a:tabLst>
                <a:tab pos="347663" algn="l"/>
                <a:tab pos="770335" algn="l"/>
              </a:tabLst>
            </a:pPr>
            <a:r>
              <a:rPr lang="en-US" sz="2400" dirty="0">
                <a:solidFill>
                  <a:srgbClr val="C00000"/>
                </a:solidFill>
                <a:sym typeface="Wingdings"/>
              </a:rPr>
              <a:t>Example: </a:t>
            </a:r>
            <a:r>
              <a:rPr lang="en-US" dirty="0">
                <a:solidFill>
                  <a:srgbClr val="002060"/>
                </a:solidFill>
                <a:sym typeface="Wingdings"/>
              </a:rPr>
              <a:t>Sick Leave hours being credited but by review of the employee handbook, is not paid out to the employee for hours unused upon termination of employment</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6.8.4</a:t>
              </a:r>
              <a:endParaRPr lang="en-US" sz="2800" dirty="0">
                <a:solidFill>
                  <a:schemeClr val="accent5">
                    <a:lumMod val="50000"/>
                  </a:schemeClr>
                </a:solidFill>
              </a:endParaRPr>
            </a:p>
          </p:txBody>
        </p:sp>
      </p:grpSp>
      <p:sp>
        <p:nvSpPr>
          <p:cNvPr id="10" name="TextBox 9"/>
          <p:cNvSpPr txBox="1"/>
          <p:nvPr/>
        </p:nvSpPr>
        <p:spPr>
          <a:xfrm>
            <a:off x="-342118" y="556513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142</a:t>
            </a:fld>
            <a:endParaRPr lang="en-US"/>
          </a:p>
        </p:txBody>
      </p:sp>
    </p:spTree>
    <p:extLst>
      <p:ext uri="{BB962C8B-B14F-4D97-AF65-F5344CB8AC3E}">
        <p14:creationId xmlns:p14="http://schemas.microsoft.com/office/powerpoint/2010/main" val="15483439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6.8.4.2</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Unfunded Benefit Plan Calculations</a:t>
            </a:r>
          </a:p>
        </p:txBody>
      </p:sp>
      <p:sp>
        <p:nvSpPr>
          <p:cNvPr id="3" name="Content Placeholder 2"/>
          <p:cNvSpPr>
            <a:spLocks noGrp="1"/>
          </p:cNvSpPr>
          <p:nvPr>
            <p:ph idx="1"/>
          </p:nvPr>
        </p:nvSpPr>
        <p:spPr>
          <a:xfrm>
            <a:off x="842818" y="1654300"/>
            <a:ext cx="10762397" cy="4351338"/>
          </a:xfrm>
        </p:spPr>
        <p:txBody>
          <a:bodyPr>
            <a:normAutofit/>
          </a:bodyPr>
          <a:lstStyle/>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Monies are not paid by the Contractor to a third party; rather the benefit is paid by the Contractor as the benefit is earned</a:t>
            </a: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Fringe contribution varies based on employee’s actual hourly rate of pay</a:t>
            </a:r>
          </a:p>
          <a:p>
            <a:pPr marL="0" indent="0" eaLnBrk="0" hangingPunct="0">
              <a:lnSpc>
                <a:spcPct val="100000"/>
              </a:lnSpc>
              <a:spcBef>
                <a:spcPts val="600"/>
              </a:spcBef>
              <a:spcAft>
                <a:spcPts val="600"/>
              </a:spcAft>
              <a:buClr>
                <a:srgbClr val="C00000"/>
              </a:buClr>
              <a:buNone/>
              <a:tabLst>
                <a:tab pos="347663" algn="l"/>
                <a:tab pos="770335" algn="l"/>
              </a:tabLst>
            </a:pPr>
            <a:r>
              <a:rPr lang="en-US" sz="2400" dirty="0">
                <a:solidFill>
                  <a:srgbClr val="66FFFF"/>
                </a:solidFill>
                <a:sym typeface="Wingdings"/>
              </a:rPr>
              <a:t>	</a:t>
            </a:r>
            <a:r>
              <a:rPr lang="en-US" sz="2400" dirty="0">
                <a:solidFill>
                  <a:srgbClr val="C00000"/>
                </a:solidFill>
                <a:sym typeface="Wingdings"/>
              </a:rPr>
              <a:t>Example: </a:t>
            </a:r>
            <a:r>
              <a:rPr lang="en-US" sz="2400" dirty="0">
                <a:solidFill>
                  <a:srgbClr val="002060"/>
                </a:solidFill>
                <a:sym typeface="Wingdings"/>
              </a:rPr>
              <a:t>40 hours paid vacation for two different employees who work 2080 hours per 	year</a:t>
            </a:r>
          </a:p>
          <a:p>
            <a:pPr lvl="1" eaLnBrk="0" hangingPunct="0">
              <a:lnSpc>
                <a:spcPct val="100000"/>
              </a:lnSpc>
              <a:spcBef>
                <a:spcPts val="600"/>
              </a:spcBef>
              <a:spcAft>
                <a:spcPts val="600"/>
              </a:spcAft>
              <a:tabLst>
                <a:tab pos="347663" algn="l"/>
                <a:tab pos="770335" algn="l"/>
              </a:tabLst>
            </a:pPr>
            <a:r>
              <a:rPr lang="en-US" u="sng" dirty="0">
                <a:solidFill>
                  <a:srgbClr val="C00000"/>
                </a:solidFill>
                <a:sym typeface="Wingdings"/>
              </a:rPr>
              <a:t>Employee A</a:t>
            </a:r>
            <a:r>
              <a:rPr lang="en-US" dirty="0">
                <a:solidFill>
                  <a:srgbClr val="C00000"/>
                </a:solidFill>
                <a:sym typeface="Wingdings"/>
              </a:rPr>
              <a:t>: </a:t>
            </a:r>
            <a:r>
              <a:rPr lang="en-US" dirty="0">
                <a:solidFill>
                  <a:srgbClr val="002060"/>
                </a:solidFill>
                <a:sym typeface="Wingdings"/>
              </a:rPr>
              <a:t>Actual rate of pay  = $10.00/</a:t>
            </a:r>
            <a:r>
              <a:rPr lang="en-US" dirty="0" err="1">
                <a:solidFill>
                  <a:srgbClr val="002060"/>
                </a:solidFill>
                <a:sym typeface="Wingdings"/>
              </a:rPr>
              <a:t>hr</a:t>
            </a:r>
            <a:r>
              <a:rPr lang="en-US" dirty="0">
                <a:solidFill>
                  <a:srgbClr val="002060"/>
                </a:solidFill>
                <a:sym typeface="Wingdings"/>
              </a:rPr>
              <a:t>                                                                 </a:t>
            </a:r>
          </a:p>
          <a:p>
            <a:pPr marL="457200" lvl="1" indent="0" eaLnBrk="0" hangingPunct="0">
              <a:lnSpc>
                <a:spcPct val="100000"/>
              </a:lnSpc>
              <a:spcBef>
                <a:spcPts val="600"/>
              </a:spcBef>
              <a:spcAft>
                <a:spcPts val="600"/>
              </a:spcAft>
              <a:buNone/>
              <a:tabLst>
                <a:tab pos="347663" algn="l"/>
                <a:tab pos="770335" algn="l"/>
              </a:tabLst>
            </a:pPr>
            <a:r>
              <a:rPr lang="en-US" dirty="0">
                <a:solidFill>
                  <a:srgbClr val="002060"/>
                </a:solidFill>
                <a:sym typeface="Wingdings"/>
              </a:rPr>
              <a:t>	Per hour fringe benefit contribution = </a:t>
            </a:r>
            <a:r>
              <a:rPr lang="en-US" b="1" u="sng" dirty="0">
                <a:solidFill>
                  <a:srgbClr val="002060"/>
                </a:solidFill>
                <a:sym typeface="Wingdings"/>
              </a:rPr>
              <a:t>$.19 </a:t>
            </a:r>
            <a:r>
              <a:rPr lang="en-US" dirty="0">
                <a:solidFill>
                  <a:srgbClr val="002060"/>
                </a:solidFill>
                <a:sym typeface="Wingdings"/>
              </a:rPr>
              <a:t>($10.00/</a:t>
            </a:r>
            <a:r>
              <a:rPr lang="en-US" dirty="0" err="1">
                <a:solidFill>
                  <a:srgbClr val="002060"/>
                </a:solidFill>
                <a:sym typeface="Wingdings"/>
              </a:rPr>
              <a:t>hr</a:t>
            </a:r>
            <a:r>
              <a:rPr lang="en-US" dirty="0">
                <a:solidFill>
                  <a:srgbClr val="002060"/>
                </a:solidFill>
                <a:sym typeface="Wingdings"/>
              </a:rPr>
              <a:t> x 40 hours / 2080 hours)</a:t>
            </a:r>
          </a:p>
          <a:p>
            <a:pPr lvl="1" eaLnBrk="0" hangingPunct="0">
              <a:lnSpc>
                <a:spcPct val="100000"/>
              </a:lnSpc>
              <a:spcBef>
                <a:spcPts val="600"/>
              </a:spcBef>
              <a:spcAft>
                <a:spcPts val="600"/>
              </a:spcAft>
              <a:tabLst>
                <a:tab pos="347663" algn="l"/>
                <a:tab pos="770335" algn="l"/>
              </a:tabLst>
            </a:pPr>
            <a:r>
              <a:rPr lang="en-US" u="sng" dirty="0">
                <a:solidFill>
                  <a:srgbClr val="C00000"/>
                </a:solidFill>
                <a:sym typeface="Wingdings"/>
              </a:rPr>
              <a:t>Employee B</a:t>
            </a:r>
            <a:r>
              <a:rPr lang="en-US" dirty="0">
                <a:solidFill>
                  <a:srgbClr val="C00000"/>
                </a:solidFill>
                <a:sym typeface="Wingdings"/>
              </a:rPr>
              <a:t>: </a:t>
            </a:r>
            <a:r>
              <a:rPr lang="en-US" dirty="0">
                <a:solidFill>
                  <a:srgbClr val="002060"/>
                </a:solidFill>
                <a:sym typeface="Wingdings"/>
              </a:rPr>
              <a:t>Actual rate of pay  = $15.00/</a:t>
            </a:r>
            <a:r>
              <a:rPr lang="en-US" dirty="0" err="1">
                <a:solidFill>
                  <a:srgbClr val="002060"/>
                </a:solidFill>
                <a:sym typeface="Wingdings"/>
              </a:rPr>
              <a:t>hr</a:t>
            </a:r>
            <a:r>
              <a:rPr lang="en-US" dirty="0">
                <a:solidFill>
                  <a:srgbClr val="002060"/>
                </a:solidFill>
                <a:sym typeface="Wingdings"/>
              </a:rPr>
              <a:t>                                                               </a:t>
            </a:r>
          </a:p>
          <a:p>
            <a:pPr marL="457200" lvl="1" indent="0" eaLnBrk="0" hangingPunct="0">
              <a:lnSpc>
                <a:spcPct val="100000"/>
              </a:lnSpc>
              <a:spcBef>
                <a:spcPts val="600"/>
              </a:spcBef>
              <a:spcAft>
                <a:spcPts val="600"/>
              </a:spcAft>
              <a:buNone/>
              <a:tabLst>
                <a:tab pos="347663" algn="l"/>
                <a:tab pos="770335" algn="l"/>
              </a:tabLst>
            </a:pPr>
            <a:r>
              <a:rPr lang="en-US" dirty="0">
                <a:solidFill>
                  <a:srgbClr val="002060"/>
                </a:solidFill>
                <a:sym typeface="Wingdings"/>
              </a:rPr>
              <a:t>	Per hour fringe benefit contribution = </a:t>
            </a:r>
            <a:r>
              <a:rPr lang="en-US" b="1" u="sng" dirty="0">
                <a:solidFill>
                  <a:srgbClr val="002060"/>
                </a:solidFill>
                <a:sym typeface="Wingdings"/>
              </a:rPr>
              <a:t>$.29 </a:t>
            </a:r>
            <a:r>
              <a:rPr lang="en-US" dirty="0">
                <a:solidFill>
                  <a:srgbClr val="002060"/>
                </a:solidFill>
                <a:sym typeface="Wingdings"/>
              </a:rPr>
              <a:t> ($15.00/</a:t>
            </a:r>
            <a:r>
              <a:rPr lang="en-US" dirty="0" err="1">
                <a:solidFill>
                  <a:srgbClr val="002060"/>
                </a:solidFill>
                <a:sym typeface="Wingdings"/>
              </a:rPr>
              <a:t>hr</a:t>
            </a:r>
            <a:r>
              <a:rPr lang="en-US" dirty="0">
                <a:solidFill>
                  <a:srgbClr val="002060"/>
                </a:solidFill>
                <a:sym typeface="Wingdings"/>
              </a:rPr>
              <a:t> x 40 hours / 2080 hours)</a:t>
            </a:r>
          </a:p>
        </p:txBody>
      </p:sp>
      <p:sp>
        <p:nvSpPr>
          <p:cNvPr id="10" name="TextBox 9"/>
          <p:cNvSpPr txBox="1"/>
          <p:nvPr/>
        </p:nvSpPr>
        <p:spPr>
          <a:xfrm>
            <a:off x="-396547" y="561956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143</a:t>
            </a:fld>
            <a:endParaRPr lang="en-US"/>
          </a:p>
        </p:txBody>
      </p:sp>
    </p:spTree>
    <p:extLst>
      <p:ext uri="{BB962C8B-B14F-4D97-AF65-F5344CB8AC3E}">
        <p14:creationId xmlns:p14="http://schemas.microsoft.com/office/powerpoint/2010/main" val="29830069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Funded Benefit Plan Calculations</a:t>
            </a:r>
          </a:p>
        </p:txBody>
      </p:sp>
      <p:sp>
        <p:nvSpPr>
          <p:cNvPr id="3" name="Content Placeholder 2"/>
          <p:cNvSpPr>
            <a:spLocks noGrp="1"/>
          </p:cNvSpPr>
          <p:nvPr>
            <p:ph idx="1"/>
          </p:nvPr>
        </p:nvSpPr>
        <p:spPr>
          <a:xfrm>
            <a:off x="865632" y="1728472"/>
            <a:ext cx="10515600" cy="4571950"/>
          </a:xfrm>
        </p:spPr>
        <p:txBody>
          <a:bodyPr>
            <a:normAutofit lnSpcReduction="10000"/>
          </a:bodyPr>
          <a:lstStyle/>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Contractor payments to a fund, plan or program where payments are made irrevocably to a trustee or a third party</a:t>
            </a:r>
          </a:p>
          <a:p>
            <a:pPr eaLnBrk="0" hangingPunct="0">
              <a:lnSpc>
                <a:spcPct val="100000"/>
              </a:lnSpc>
              <a:spcBef>
                <a:spcPts val="600"/>
              </a:spcBef>
              <a:spcAft>
                <a:spcPts val="600"/>
              </a:spcAft>
              <a:buClr>
                <a:srgbClr val="C00000"/>
              </a:buClr>
              <a:tabLst>
                <a:tab pos="347663" algn="l"/>
                <a:tab pos="770335" algn="l"/>
              </a:tabLst>
            </a:pPr>
            <a:r>
              <a:rPr lang="en-US" dirty="0">
                <a:solidFill>
                  <a:srgbClr val="002060"/>
                </a:solidFill>
                <a:sym typeface="Wingdings"/>
              </a:rPr>
              <a:t>“</a:t>
            </a:r>
            <a:r>
              <a:rPr lang="en-US" dirty="0" err="1">
                <a:solidFill>
                  <a:srgbClr val="002060"/>
                </a:solidFill>
                <a:sym typeface="Wingdings"/>
              </a:rPr>
              <a:t>Annualization</a:t>
            </a:r>
            <a:r>
              <a:rPr lang="en-US" dirty="0">
                <a:solidFill>
                  <a:srgbClr val="002060"/>
                </a:solidFill>
                <a:sym typeface="Wingdings"/>
              </a:rPr>
              <a:t>” – Contributions made are allowed based on the effective annual rate of contributions for all hours worked during the year by the employee</a:t>
            </a:r>
          </a:p>
          <a:p>
            <a:pPr eaLnBrk="0" hangingPunct="0">
              <a:lnSpc>
                <a:spcPct val="100000"/>
              </a:lnSpc>
              <a:spcBef>
                <a:spcPts val="600"/>
              </a:spcBef>
              <a:spcAft>
                <a:spcPts val="600"/>
              </a:spcAft>
              <a:tabLst>
                <a:tab pos="347663" algn="l"/>
                <a:tab pos="770335" algn="l"/>
              </a:tabLst>
            </a:pPr>
            <a:r>
              <a:rPr lang="en-US" sz="2400" dirty="0">
                <a:solidFill>
                  <a:srgbClr val="C00000"/>
                </a:solidFill>
                <a:sym typeface="Wingdings"/>
              </a:rPr>
              <a:t>Example: </a:t>
            </a:r>
            <a:r>
              <a:rPr lang="en-US" sz="2400" dirty="0">
                <a:solidFill>
                  <a:srgbClr val="002060"/>
                </a:solidFill>
                <a:sym typeface="Wingdings"/>
              </a:rPr>
              <a:t>Contractor pays medical insurance premium on behalf of employee with an hourly value of </a:t>
            </a:r>
            <a:r>
              <a:rPr lang="en-US" sz="2400" b="1" u="sng" dirty="0">
                <a:solidFill>
                  <a:srgbClr val="002060"/>
                </a:solidFill>
                <a:sym typeface="Wingdings"/>
              </a:rPr>
              <a:t>$1.15</a:t>
            </a:r>
          </a:p>
          <a:p>
            <a:pPr lvl="2" eaLnBrk="0" hangingPunct="0">
              <a:lnSpc>
                <a:spcPct val="100000"/>
              </a:lnSpc>
              <a:spcBef>
                <a:spcPts val="600"/>
              </a:spcBef>
              <a:spcAft>
                <a:spcPts val="600"/>
              </a:spcAft>
              <a:tabLst>
                <a:tab pos="347663" algn="l"/>
                <a:tab pos="770335" algn="l"/>
              </a:tabLst>
            </a:pPr>
            <a:r>
              <a:rPr lang="en-US" dirty="0">
                <a:solidFill>
                  <a:srgbClr val="002060"/>
                </a:solidFill>
                <a:sym typeface="Wingdings"/>
              </a:rPr>
              <a:t>Monthly premium  = $200/month = $2400/year ($200 x 12 months)  Employee’s annual hours worked = 2080 (52 weeks x 40 hours/week) hourly insurance premium contribution =</a:t>
            </a:r>
            <a:r>
              <a:rPr lang="en-US" u="sng" dirty="0">
                <a:solidFill>
                  <a:srgbClr val="002060"/>
                </a:solidFill>
                <a:sym typeface="Wingdings"/>
              </a:rPr>
              <a:t> </a:t>
            </a:r>
            <a:r>
              <a:rPr lang="en-US" b="1" u="sng" dirty="0">
                <a:solidFill>
                  <a:srgbClr val="002060"/>
                </a:solidFill>
                <a:sym typeface="Wingdings"/>
              </a:rPr>
              <a:t>$1.15 per hour</a:t>
            </a:r>
          </a:p>
          <a:p>
            <a:pPr marL="914400" lvl="2" indent="0" eaLnBrk="0" hangingPunct="0">
              <a:lnSpc>
                <a:spcPct val="100000"/>
              </a:lnSpc>
              <a:spcBef>
                <a:spcPts val="600"/>
              </a:spcBef>
              <a:spcAft>
                <a:spcPts val="600"/>
              </a:spcAft>
              <a:buNone/>
              <a:tabLst>
                <a:tab pos="347663" algn="l"/>
                <a:tab pos="770335" algn="l"/>
              </a:tabLst>
            </a:pPr>
            <a:r>
              <a:rPr lang="en-US" dirty="0">
                <a:solidFill>
                  <a:srgbClr val="002060"/>
                </a:solidFill>
                <a:sym typeface="Wingdings"/>
              </a:rPr>
              <a:t>	($2400 annual premium/2080 annual hours)</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6.8.4.1</a:t>
              </a:r>
              <a:endParaRPr lang="en-US" sz="2800" dirty="0">
                <a:solidFill>
                  <a:schemeClr val="accent5">
                    <a:lumMod val="50000"/>
                  </a:schemeClr>
                </a:solidFill>
              </a:endParaRPr>
            </a:p>
          </p:txBody>
        </p:sp>
      </p:grpSp>
      <p:sp>
        <p:nvSpPr>
          <p:cNvPr id="10" name="TextBox 9"/>
          <p:cNvSpPr txBox="1"/>
          <p:nvPr/>
        </p:nvSpPr>
        <p:spPr>
          <a:xfrm>
            <a:off x="-2113" y="5434506"/>
            <a:ext cx="1735490"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4" name="Slide Number Placeholder 3"/>
          <p:cNvSpPr>
            <a:spLocks noGrp="1"/>
          </p:cNvSpPr>
          <p:nvPr>
            <p:ph type="sldNum" sz="quarter" idx="12"/>
          </p:nvPr>
        </p:nvSpPr>
        <p:spPr/>
        <p:txBody>
          <a:bodyPr/>
          <a:lstStyle/>
          <a:p>
            <a:fld id="{1A86A500-0691-47EB-B918-D336B6CBF90A}" type="slidenum">
              <a:rPr lang="en-US" smtClean="0"/>
              <a:t>144</a:t>
            </a:fld>
            <a:endParaRPr lang="en-US"/>
          </a:p>
        </p:txBody>
      </p:sp>
    </p:spTree>
    <p:extLst>
      <p:ext uri="{BB962C8B-B14F-4D97-AF65-F5344CB8AC3E}">
        <p14:creationId xmlns:p14="http://schemas.microsoft.com/office/powerpoint/2010/main" val="14092452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570464" y="620321"/>
            <a:ext cx="1621536" cy="1159907"/>
            <a:chOff x="10570464" y="926592"/>
            <a:chExt cx="1621536" cy="1159907"/>
          </a:xfrm>
        </p:grpSpPr>
        <p:sp>
          <p:nvSpPr>
            <p:cNvPr id="11" name="Rounded Rectangle 10"/>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6.8.6</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Reporting Payment of Fringe Benefits</a:t>
            </a:r>
          </a:p>
        </p:txBody>
      </p:sp>
      <p:pic>
        <p:nvPicPr>
          <p:cNvPr id="7" name="Content Placeholder 6"/>
          <p:cNvPicPr>
            <a:picLocks noGrp="1" noChangeAspect="1"/>
          </p:cNvPicPr>
          <p:nvPr>
            <p:ph idx="1"/>
          </p:nvPr>
        </p:nvPicPr>
        <p:blipFill>
          <a:blip r:embed="rId2"/>
          <a:stretch>
            <a:fillRect/>
          </a:stretch>
        </p:blipFill>
        <p:spPr>
          <a:xfrm>
            <a:off x="3620809" y="2090032"/>
            <a:ext cx="4950381" cy="3822523"/>
          </a:xfrm>
          <a:prstGeom prst="rect">
            <a:avLst/>
          </a:prstGeom>
        </p:spPr>
      </p:pic>
      <p:pic>
        <p:nvPicPr>
          <p:cNvPr id="8" name="Picture 7"/>
          <p:cNvPicPr>
            <a:picLocks noChangeAspect="1"/>
          </p:cNvPicPr>
          <p:nvPr/>
        </p:nvPicPr>
        <p:blipFill>
          <a:blip r:embed="rId3"/>
          <a:stretch>
            <a:fillRect/>
          </a:stretch>
        </p:blipFill>
        <p:spPr>
          <a:xfrm>
            <a:off x="3620809" y="4821276"/>
            <a:ext cx="2499577" cy="1091279"/>
          </a:xfrm>
          <a:prstGeom prst="rect">
            <a:avLst/>
          </a:prstGeom>
        </p:spPr>
      </p:pic>
      <p:pic>
        <p:nvPicPr>
          <p:cNvPr id="9" name="Picture 8"/>
          <p:cNvPicPr>
            <a:picLocks noChangeAspect="1"/>
          </p:cNvPicPr>
          <p:nvPr/>
        </p:nvPicPr>
        <p:blipFill>
          <a:blip r:embed="rId4"/>
          <a:stretch>
            <a:fillRect/>
          </a:stretch>
        </p:blipFill>
        <p:spPr>
          <a:xfrm>
            <a:off x="2846549" y="2864290"/>
            <a:ext cx="6498899" cy="2274005"/>
          </a:xfrm>
          <a:prstGeom prst="rect">
            <a:avLst/>
          </a:prstGeom>
        </p:spPr>
      </p:pic>
      <p:sp>
        <p:nvSpPr>
          <p:cNvPr id="13" name="TextBox 12"/>
          <p:cNvSpPr txBox="1"/>
          <p:nvPr/>
        </p:nvSpPr>
        <p:spPr>
          <a:xfrm>
            <a:off x="-412070" y="563044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3" name="Slide Number Placeholder 2"/>
          <p:cNvSpPr>
            <a:spLocks noGrp="1"/>
          </p:cNvSpPr>
          <p:nvPr>
            <p:ph type="sldNum" sz="quarter" idx="12"/>
          </p:nvPr>
        </p:nvSpPr>
        <p:spPr/>
        <p:txBody>
          <a:bodyPr/>
          <a:lstStyle/>
          <a:p>
            <a:fld id="{1A86A500-0691-47EB-B918-D336B6CBF90A}" type="slidenum">
              <a:rPr lang="en-US" smtClean="0"/>
              <a:t>145</a:t>
            </a:fld>
            <a:endParaRPr lang="en-US"/>
          </a:p>
        </p:txBody>
      </p:sp>
    </p:spTree>
    <p:extLst>
      <p:ext uri="{BB962C8B-B14F-4D97-AF65-F5344CB8AC3E}">
        <p14:creationId xmlns:p14="http://schemas.microsoft.com/office/powerpoint/2010/main" val="38733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6.8.6</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Reporting Payment of Fringe Benefits</a:t>
            </a:r>
          </a:p>
        </p:txBody>
      </p:sp>
      <p:pic>
        <p:nvPicPr>
          <p:cNvPr id="7" name="Content Placeholder 6"/>
          <p:cNvPicPr>
            <a:picLocks noGrp="1" noChangeAspect="1"/>
          </p:cNvPicPr>
          <p:nvPr>
            <p:ph idx="1"/>
          </p:nvPr>
        </p:nvPicPr>
        <p:blipFill>
          <a:blip r:embed="rId2"/>
          <a:stretch>
            <a:fillRect/>
          </a:stretch>
        </p:blipFill>
        <p:spPr>
          <a:xfrm>
            <a:off x="1393307" y="2247900"/>
            <a:ext cx="9817539" cy="3365500"/>
          </a:xfrm>
          <a:prstGeom prst="rect">
            <a:avLst/>
          </a:prstGeom>
        </p:spPr>
      </p:pic>
      <p:pic>
        <p:nvPicPr>
          <p:cNvPr id="8" name="Picture 7"/>
          <p:cNvPicPr>
            <a:picLocks noChangeAspect="1"/>
          </p:cNvPicPr>
          <p:nvPr/>
        </p:nvPicPr>
        <p:blipFill>
          <a:blip r:embed="rId3"/>
          <a:stretch>
            <a:fillRect/>
          </a:stretch>
        </p:blipFill>
        <p:spPr>
          <a:xfrm>
            <a:off x="10570464" y="3196026"/>
            <a:ext cx="554784" cy="713294"/>
          </a:xfrm>
          <a:prstGeom prst="rect">
            <a:avLst/>
          </a:prstGeom>
        </p:spPr>
      </p:pic>
      <p:sp>
        <p:nvSpPr>
          <p:cNvPr id="12" name="TextBox 11"/>
          <p:cNvSpPr txBox="1"/>
          <p:nvPr/>
        </p:nvSpPr>
        <p:spPr>
          <a:xfrm>
            <a:off x="-440090" y="561340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L12</a:t>
            </a:r>
          </a:p>
        </p:txBody>
      </p:sp>
      <p:sp>
        <p:nvSpPr>
          <p:cNvPr id="3" name="Slide Number Placeholder 2"/>
          <p:cNvSpPr>
            <a:spLocks noGrp="1"/>
          </p:cNvSpPr>
          <p:nvPr>
            <p:ph type="sldNum" sz="quarter" idx="12"/>
          </p:nvPr>
        </p:nvSpPr>
        <p:spPr/>
        <p:txBody>
          <a:bodyPr/>
          <a:lstStyle/>
          <a:p>
            <a:fld id="{1A86A500-0691-47EB-B918-D336B6CBF90A}" type="slidenum">
              <a:rPr lang="en-US" smtClean="0"/>
              <a:t>146</a:t>
            </a:fld>
            <a:endParaRPr lang="en-US"/>
          </a:p>
        </p:txBody>
      </p:sp>
    </p:spTree>
    <p:extLst>
      <p:ext uri="{BB962C8B-B14F-4D97-AF65-F5344CB8AC3E}">
        <p14:creationId xmlns:p14="http://schemas.microsoft.com/office/powerpoint/2010/main" val="21004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 calcmode="lin" valueType="num">
                                      <p:cBhvr>
                                        <p:cTn id="9" dur="1250" fill="hold"/>
                                        <p:tgtEl>
                                          <p:spTgt spid="8"/>
                                        </p:tgtEl>
                                        <p:attrNameLst>
                                          <p:attrName>style.rotation</p:attrName>
                                        </p:attrNameLst>
                                      </p:cBhvr>
                                      <p:tavLst>
                                        <p:tav tm="0">
                                          <p:val>
                                            <p:fltVal val="90"/>
                                          </p:val>
                                        </p:tav>
                                        <p:tav tm="100000">
                                          <p:val>
                                            <p:fltVal val="0"/>
                                          </p:val>
                                        </p:tav>
                                      </p:tavLst>
                                    </p:anim>
                                    <p:animEffect transition="in" filter="fade">
                                      <p:cBhvr>
                                        <p:cTn id="1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Payment of Fringe Benefits</a:t>
            </a:r>
          </a:p>
        </p:txBody>
      </p:sp>
      <p:pic>
        <p:nvPicPr>
          <p:cNvPr id="4" name="Content Placeholder 3"/>
          <p:cNvPicPr>
            <a:picLocks noGrp="1" noChangeAspect="1"/>
          </p:cNvPicPr>
          <p:nvPr>
            <p:ph idx="1"/>
          </p:nvPr>
        </p:nvPicPr>
        <p:blipFill>
          <a:blip r:embed="rId2"/>
          <a:stretch>
            <a:fillRect/>
          </a:stretch>
        </p:blipFill>
        <p:spPr>
          <a:xfrm>
            <a:off x="2806700" y="1244600"/>
            <a:ext cx="6911857" cy="5058222"/>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147</a:t>
            </a:fld>
            <a:endParaRPr lang="en-US"/>
          </a:p>
        </p:txBody>
      </p:sp>
    </p:spTree>
    <p:extLst>
      <p:ext uri="{BB962C8B-B14F-4D97-AF65-F5344CB8AC3E}">
        <p14:creationId xmlns:p14="http://schemas.microsoft.com/office/powerpoint/2010/main" val="197969251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 Certified Payroll Errors</a:t>
            </a:r>
          </a:p>
        </p:txBody>
      </p:sp>
      <p:sp>
        <p:nvSpPr>
          <p:cNvPr id="3" name="Content Placeholder 2"/>
          <p:cNvSpPr>
            <a:spLocks noGrp="1"/>
          </p:cNvSpPr>
          <p:nvPr>
            <p:ph idx="1"/>
          </p:nvPr>
        </p:nvSpPr>
        <p:spPr>
          <a:xfrm>
            <a:off x="849086" y="1410366"/>
            <a:ext cx="5246914" cy="4756384"/>
          </a:xfrm>
        </p:spPr>
        <p:txBody>
          <a:bodyPr>
            <a:normAutofit lnSpcReduction="10000"/>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 pos="770335" algn="l"/>
              </a:tabLst>
            </a:pPr>
            <a:r>
              <a:rPr lang="en-US" u="sng" dirty="0">
                <a:solidFill>
                  <a:srgbClr val="C00000"/>
                </a:solidFill>
                <a:sym typeface="Wingdings"/>
              </a:rPr>
              <a:t>Statement of Compliance (slide #122)</a:t>
            </a:r>
          </a:p>
          <a:p>
            <a:pPr eaLnBrk="0" hangingPunct="0">
              <a:lnSpc>
                <a:spcPct val="110000"/>
              </a:lnSpc>
              <a:spcBef>
                <a:spcPts val="600"/>
              </a:spcBef>
              <a:spcAft>
                <a:spcPts val="600"/>
              </a:spcAft>
              <a:buClr>
                <a:srgbClr val="C00000"/>
              </a:buClr>
              <a:tabLst>
                <a:tab pos="347663" algn="l"/>
                <a:tab pos="770335" algn="l"/>
              </a:tabLst>
            </a:pPr>
            <a:r>
              <a:rPr lang="en-US" dirty="0">
                <a:solidFill>
                  <a:srgbClr val="002060"/>
                </a:solidFill>
                <a:sym typeface="Wingdings"/>
              </a:rPr>
              <a:t>Missing deductions noted (at 4 lines) – place “See attached payroll” </a:t>
            </a:r>
          </a:p>
          <a:p>
            <a:pPr eaLnBrk="0" hangingPunct="0">
              <a:lnSpc>
                <a:spcPct val="110000"/>
              </a:lnSpc>
              <a:spcBef>
                <a:spcPts val="600"/>
              </a:spcBef>
              <a:spcAft>
                <a:spcPts val="600"/>
              </a:spcAft>
              <a:buClr>
                <a:srgbClr val="C00000"/>
              </a:buClr>
              <a:tabLst>
                <a:tab pos="347663" algn="l"/>
                <a:tab pos="770335" algn="l"/>
              </a:tabLst>
            </a:pPr>
            <a:r>
              <a:rPr lang="en-US" dirty="0">
                <a:solidFill>
                  <a:srgbClr val="002060"/>
                </a:solidFill>
                <a:sym typeface="Wingdings"/>
              </a:rPr>
              <a:t>Contract # or Fin. # not listed at “Building or Work”</a:t>
            </a:r>
          </a:p>
          <a:p>
            <a:pPr eaLnBrk="0" hangingPunct="0">
              <a:lnSpc>
                <a:spcPct val="110000"/>
              </a:lnSpc>
              <a:spcBef>
                <a:spcPts val="600"/>
              </a:spcBef>
              <a:spcAft>
                <a:spcPts val="600"/>
              </a:spcAft>
              <a:buClr>
                <a:srgbClr val="C00000"/>
              </a:buClr>
              <a:tabLst>
                <a:tab pos="347663" algn="l"/>
                <a:tab pos="770335" algn="l"/>
              </a:tabLst>
            </a:pPr>
            <a:r>
              <a:rPr lang="en-US" dirty="0">
                <a:solidFill>
                  <a:srgbClr val="002060"/>
                </a:solidFill>
                <a:sym typeface="Wingdings"/>
              </a:rPr>
              <a:t>Signature doesn’t match signor designee</a:t>
            </a:r>
          </a:p>
          <a:p>
            <a:pPr eaLnBrk="0" hangingPunct="0">
              <a:lnSpc>
                <a:spcPct val="110000"/>
              </a:lnSpc>
              <a:spcBef>
                <a:spcPts val="600"/>
              </a:spcBef>
              <a:spcAft>
                <a:spcPts val="600"/>
              </a:spcAft>
              <a:buClr>
                <a:srgbClr val="C00000"/>
              </a:buClr>
              <a:tabLst>
                <a:tab pos="347663" algn="l"/>
                <a:tab pos="770335" algn="l"/>
              </a:tabLst>
            </a:pPr>
            <a:r>
              <a:rPr lang="en-US" dirty="0">
                <a:solidFill>
                  <a:srgbClr val="002060"/>
                </a:solidFill>
                <a:sym typeface="Wingdings"/>
              </a:rPr>
              <a:t>Full date of pay period is incomplete</a:t>
            </a:r>
          </a:p>
          <a:p>
            <a:pPr eaLnBrk="0" hangingPunct="0">
              <a:lnSpc>
                <a:spcPct val="110000"/>
              </a:lnSpc>
              <a:spcBef>
                <a:spcPts val="600"/>
              </a:spcBef>
              <a:spcAft>
                <a:spcPts val="600"/>
              </a:spcAft>
              <a:buClr>
                <a:srgbClr val="C00000"/>
              </a:buClr>
              <a:tabLst>
                <a:tab pos="347663" algn="l"/>
                <a:tab pos="770335" algn="l"/>
              </a:tabLst>
            </a:pPr>
            <a:r>
              <a:rPr lang="en-US" dirty="0">
                <a:solidFill>
                  <a:srgbClr val="002060"/>
                </a:solidFill>
                <a:sym typeface="Wingdings"/>
              </a:rPr>
              <a:t>Item 4(a/b/c) marked inaccurately</a:t>
            </a:r>
            <a:r>
              <a:rPr lang="en-US" dirty="0">
                <a:sym typeface="Wingdings"/>
              </a:rPr>
              <a:t> </a:t>
            </a:r>
            <a:endParaRPr lang="en-US" dirty="0">
              <a:solidFill>
                <a:schemeClr val="bg1"/>
              </a:solidFill>
              <a:sym typeface="Wingdings"/>
            </a:endParaRPr>
          </a:p>
        </p:txBody>
      </p:sp>
      <p:sp>
        <p:nvSpPr>
          <p:cNvPr id="4" name="Content Placeholder 2"/>
          <p:cNvSpPr txBox="1">
            <a:spLocks/>
          </p:cNvSpPr>
          <p:nvPr/>
        </p:nvSpPr>
        <p:spPr>
          <a:xfrm>
            <a:off x="6183086" y="1410366"/>
            <a:ext cx="5769428" cy="4766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bg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bg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bg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lnSpc>
                <a:spcPct val="110000"/>
              </a:lnSpc>
              <a:spcBef>
                <a:spcPts val="600"/>
              </a:spcBef>
              <a:spcAft>
                <a:spcPts val="600"/>
              </a:spcAft>
              <a:buClr>
                <a:schemeClr val="accent6">
                  <a:lumMod val="20000"/>
                  <a:lumOff val="80000"/>
                </a:schemeClr>
              </a:buClr>
              <a:buFont typeface="Arial" panose="020B0604020202020204" pitchFamily="34" charset="0"/>
              <a:buNone/>
              <a:tabLst>
                <a:tab pos="347663" algn="l"/>
                <a:tab pos="770335" algn="l"/>
              </a:tabLst>
            </a:pPr>
            <a:r>
              <a:rPr lang="en-US" u="sng" dirty="0">
                <a:solidFill>
                  <a:srgbClr val="C00000"/>
                </a:solidFill>
                <a:sym typeface="Wingdings"/>
              </a:rPr>
              <a:t>Wage and Hour Record (slide #123)</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Reporting unavailable wage classifications</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Reporting project gross as weekly gross</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“Other” deductions not being reported</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Weekly pay period dates don’t match</a:t>
            </a:r>
          </a:p>
          <a:p>
            <a:pPr eaLnBrk="0" hangingPunct="0">
              <a:lnSpc>
                <a:spcPct val="110000"/>
              </a:lnSpc>
              <a:spcBef>
                <a:spcPts val="600"/>
              </a:spcBef>
              <a:spcAft>
                <a:spcPts val="600"/>
              </a:spcAft>
              <a:tabLst>
                <a:tab pos="347663" algn="l"/>
                <a:tab pos="770335" algn="l"/>
              </a:tabLst>
            </a:pPr>
            <a:r>
              <a:rPr lang="en-US" dirty="0">
                <a:solidFill>
                  <a:srgbClr val="002060"/>
                </a:solidFill>
                <a:sym typeface="Wingdings"/>
              </a:rPr>
              <a:t>Contract # or Fin. # not reported or reported inaccurately</a:t>
            </a:r>
          </a:p>
        </p:txBody>
      </p:sp>
      <p:sp>
        <p:nvSpPr>
          <p:cNvPr id="5" name="Slide Number Placeholder 4"/>
          <p:cNvSpPr>
            <a:spLocks noGrp="1"/>
          </p:cNvSpPr>
          <p:nvPr>
            <p:ph type="sldNum" sz="quarter" idx="12"/>
          </p:nvPr>
        </p:nvSpPr>
        <p:spPr/>
        <p:txBody>
          <a:bodyPr/>
          <a:lstStyle/>
          <a:p>
            <a:fld id="{1A86A500-0691-47EB-B918-D336B6CBF90A}" type="slidenum">
              <a:rPr lang="en-US" smtClean="0"/>
              <a:t>148</a:t>
            </a:fld>
            <a:endParaRPr lang="en-US"/>
          </a:p>
        </p:txBody>
      </p:sp>
    </p:spTree>
    <p:extLst>
      <p:ext uri="{BB962C8B-B14F-4D97-AF65-F5344CB8AC3E}">
        <p14:creationId xmlns:p14="http://schemas.microsoft.com/office/powerpoint/2010/main" val="10839481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Exercise</a:t>
            </a:r>
          </a:p>
        </p:txBody>
      </p:sp>
      <p:pic>
        <p:nvPicPr>
          <p:cNvPr id="5" name="Content Placeholder 4"/>
          <p:cNvPicPr>
            <a:picLocks noGrp="1" noChangeAspect="1"/>
          </p:cNvPicPr>
          <p:nvPr>
            <p:ph idx="1"/>
          </p:nvPr>
        </p:nvPicPr>
        <p:blipFill>
          <a:blip r:embed="rId3"/>
          <a:stretch>
            <a:fillRect/>
          </a:stretch>
        </p:blipFill>
        <p:spPr>
          <a:xfrm>
            <a:off x="1790415" y="1492469"/>
            <a:ext cx="8673110" cy="4669093"/>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149</a:t>
            </a:fld>
            <a:endParaRPr lang="en-US"/>
          </a:p>
        </p:txBody>
      </p:sp>
    </p:spTree>
    <p:extLst>
      <p:ext uri="{BB962C8B-B14F-4D97-AF65-F5344CB8AC3E}">
        <p14:creationId xmlns:p14="http://schemas.microsoft.com/office/powerpoint/2010/main" val="4042938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000">
        <p15:prstTrans prst="curtains"/>
        <p:sndAc>
          <p:stSnd>
            <p:snd r:embed="rId2" name="drumroll.wav"/>
          </p:stSnd>
        </p:sndAc>
      </p:transition>
    </mc:Choice>
    <mc:Fallback xmlns="">
      <p:transition spd="slow">
        <p:fade/>
        <p:sndAc>
          <p:stSnd>
            <p:snd r:embed="rId4" name="drumroll.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Construction Contract Compliance Administration Review</a:t>
            </a:r>
          </a:p>
        </p:txBody>
      </p:sp>
      <p:sp>
        <p:nvSpPr>
          <p:cNvPr id="3" name="Content Placeholder 2"/>
          <p:cNvSpPr>
            <a:spLocks noGrp="1"/>
          </p:cNvSpPr>
          <p:nvPr>
            <p:ph idx="1"/>
          </p:nvPr>
        </p:nvSpPr>
        <p:spPr>
          <a:xfrm>
            <a:off x="224287" y="1232402"/>
            <a:ext cx="11654287" cy="5108981"/>
          </a:xfrm>
        </p:spPr>
        <p:txBody>
          <a:bodyPr>
            <a:noAutofit/>
          </a:bodyPr>
          <a:lstStyle/>
          <a:p>
            <a:pPr>
              <a:lnSpc>
                <a:spcPct val="120000"/>
              </a:lnSpc>
              <a:spcBef>
                <a:spcPts val="600"/>
              </a:spcBef>
              <a:spcAft>
                <a:spcPts val="600"/>
              </a:spcAft>
            </a:pPr>
            <a:r>
              <a:rPr lang="en-US" sz="2400" dirty="0">
                <a:solidFill>
                  <a:srgbClr val="002060"/>
                </a:solidFill>
              </a:rPr>
              <a:t>A written report will be prepared and review findings and recommendations will be forwarded to the sub recipient </a:t>
            </a:r>
          </a:p>
          <a:p>
            <a:pPr>
              <a:lnSpc>
                <a:spcPct val="120000"/>
              </a:lnSpc>
              <a:spcBef>
                <a:spcPts val="600"/>
              </a:spcBef>
              <a:spcAft>
                <a:spcPts val="600"/>
              </a:spcAft>
            </a:pPr>
            <a:r>
              <a:rPr lang="en-US" sz="2400" dirty="0">
                <a:solidFill>
                  <a:srgbClr val="002060"/>
                </a:solidFill>
              </a:rPr>
              <a:t>Any deficiencies noted in the report should be corrected with in (14) days of the formal report</a:t>
            </a:r>
          </a:p>
          <a:p>
            <a:pPr marL="0" indent="0">
              <a:buNone/>
            </a:pPr>
            <a:r>
              <a:rPr lang="en-US" sz="2400" dirty="0"/>
              <a:t>	</a:t>
            </a:r>
            <a:r>
              <a:rPr lang="en-US" sz="2400" dirty="0">
                <a:solidFill>
                  <a:srgbClr val="C00000"/>
                </a:solidFill>
              </a:rPr>
              <a:t>Construction Contract Compliance Administration (CCCA) Review; </a:t>
            </a:r>
            <a:r>
              <a:rPr lang="en-US" sz="1200" i="1" dirty="0">
                <a:solidFill>
                  <a:srgbClr val="FFC000"/>
                </a:solidFill>
              </a:rPr>
              <a:t>(FDOT Form No. 275-021-32)</a:t>
            </a:r>
          </a:p>
          <a:p>
            <a:pPr lvl="3"/>
            <a:endParaRPr lang="en-US" sz="900" dirty="0">
              <a:solidFill>
                <a:srgbClr val="C00000"/>
              </a:solidFill>
            </a:endParaRPr>
          </a:p>
          <a:p>
            <a:pPr marL="1371600" lvl="3" indent="0">
              <a:lnSpc>
                <a:spcPct val="120000"/>
              </a:lnSpc>
              <a:spcAft>
                <a:spcPts val="400"/>
              </a:spcAft>
              <a:buNone/>
            </a:pPr>
            <a:r>
              <a:rPr lang="en-US" sz="2000" i="1" dirty="0">
                <a:solidFill>
                  <a:srgbClr val="C00000"/>
                </a:solidFill>
              </a:rPr>
              <a:t>LAP Manual Section 15.3.3, page 7, Paragraph 2 &amp; 3 states; Review should be conducted as early in the active portion of the project no later than 30% construction completion, then it goes on to say FDOT staff may review projects at 60%, 90% and final completion of the project, but will conduct review no less than twice at 30% and final completion of the project. The number of reviews will be determined by the DCCM</a:t>
            </a:r>
          </a:p>
          <a:p>
            <a:pPr marL="1371600" lvl="3" indent="0">
              <a:buNone/>
            </a:pPr>
            <a:endParaRPr lang="en-US" sz="1050" i="1" dirty="0">
              <a:solidFill>
                <a:srgbClr val="C00000"/>
              </a:solidFill>
            </a:endParaRPr>
          </a:p>
          <a:p>
            <a:pPr marL="1371600" lvl="3" indent="0">
              <a:lnSpc>
                <a:spcPct val="120000"/>
              </a:lnSpc>
              <a:spcAft>
                <a:spcPts val="400"/>
              </a:spcAft>
              <a:buNone/>
            </a:pPr>
            <a:r>
              <a:rPr lang="en-US" sz="2000" i="1" dirty="0">
                <a:solidFill>
                  <a:srgbClr val="C00000"/>
                </a:solidFill>
              </a:rPr>
              <a:t>Per LAP Manual Section 15.5 the final CCCA Review will allow the processing for final reimbursement. Project must be in compliance to receive final payment</a:t>
            </a:r>
          </a:p>
        </p:txBody>
      </p:sp>
      <p:sp>
        <p:nvSpPr>
          <p:cNvPr id="7" name="TextBox 6"/>
          <p:cNvSpPr txBox="1"/>
          <p:nvPr/>
        </p:nvSpPr>
        <p:spPr>
          <a:xfrm>
            <a:off x="10455216" y="6346763"/>
            <a:ext cx="1423358" cy="369332"/>
          </a:xfrm>
          <a:prstGeom prst="rect">
            <a:avLst/>
          </a:prstGeom>
          <a:noFill/>
        </p:spPr>
        <p:txBody>
          <a:bodyPr wrap="square" rtlCol="0">
            <a:spAutoFit/>
          </a:bodyPr>
          <a:lstStyle/>
          <a:p>
            <a:r>
              <a:rPr lang="en-US" dirty="0"/>
              <a:t>Handout #2</a:t>
            </a:r>
          </a:p>
        </p:txBody>
      </p:sp>
      <p:sp>
        <p:nvSpPr>
          <p:cNvPr id="8" name="Slide Number Placeholder 7"/>
          <p:cNvSpPr>
            <a:spLocks noGrp="1"/>
          </p:cNvSpPr>
          <p:nvPr>
            <p:ph type="sldNum" sz="quarter" idx="12"/>
          </p:nvPr>
        </p:nvSpPr>
        <p:spPr/>
        <p:txBody>
          <a:bodyPr/>
          <a:lstStyle/>
          <a:p>
            <a:fld id="{1A86A500-0691-47EB-B918-D336B6CBF90A}" type="slidenum">
              <a:rPr lang="en-US" smtClean="0"/>
              <a:t>15</a:t>
            </a:fld>
            <a:endParaRPr lang="en-US"/>
          </a:p>
        </p:txBody>
      </p:sp>
    </p:spTree>
    <p:extLst>
      <p:ext uri="{BB962C8B-B14F-4D97-AF65-F5344CB8AC3E}">
        <p14:creationId xmlns:p14="http://schemas.microsoft.com/office/powerpoint/2010/main" val="115238341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a:xfrm>
            <a:off x="2126343" y="1100130"/>
            <a:ext cx="11380797" cy="5455178"/>
          </a:xfrm>
        </p:spPr>
        <p:txBody>
          <a:bodyPr>
            <a:normAutofit lnSpcReduction="10000"/>
          </a:bodyPr>
          <a:lstStyle/>
          <a:p>
            <a:pPr>
              <a:lnSpc>
                <a:spcPct val="100000"/>
              </a:lnSpc>
              <a:spcBef>
                <a:spcPts val="600"/>
              </a:spcBef>
              <a:spcAft>
                <a:spcPts val="600"/>
              </a:spcAft>
            </a:pPr>
            <a:r>
              <a:rPr lang="en-US" sz="2400" dirty="0">
                <a:solidFill>
                  <a:srgbClr val="002060"/>
                </a:solidFill>
              </a:rPr>
              <a:t>Review daily field reports each week for prior weeks work</a:t>
            </a:r>
          </a:p>
          <a:p>
            <a:pPr>
              <a:lnSpc>
                <a:spcPct val="100000"/>
              </a:lnSpc>
              <a:spcBef>
                <a:spcPts val="600"/>
              </a:spcBef>
              <a:spcAft>
                <a:spcPts val="600"/>
              </a:spcAft>
            </a:pPr>
            <a:r>
              <a:rPr lang="en-US" sz="2400" dirty="0">
                <a:solidFill>
                  <a:srgbClr val="002060"/>
                </a:solidFill>
              </a:rPr>
              <a:t>Maintain files individually per Contractor</a:t>
            </a:r>
          </a:p>
          <a:p>
            <a:pPr>
              <a:lnSpc>
                <a:spcPct val="100000"/>
              </a:lnSpc>
              <a:spcBef>
                <a:spcPts val="600"/>
              </a:spcBef>
              <a:spcAft>
                <a:spcPts val="600"/>
              </a:spcAft>
            </a:pPr>
            <a:r>
              <a:rPr lang="en-US" sz="2400" dirty="0">
                <a:solidFill>
                  <a:srgbClr val="002060"/>
                </a:solidFill>
              </a:rPr>
              <a:t>Maintain tracking sheets for all areas: EEO, DBE, Wages, OJT</a:t>
            </a:r>
          </a:p>
          <a:p>
            <a:pPr>
              <a:lnSpc>
                <a:spcPct val="100000"/>
              </a:lnSpc>
              <a:spcBef>
                <a:spcPts val="600"/>
              </a:spcBef>
              <a:spcAft>
                <a:spcPts val="600"/>
              </a:spcAft>
            </a:pPr>
            <a:r>
              <a:rPr lang="en-US" sz="2400" dirty="0">
                <a:solidFill>
                  <a:srgbClr val="002060"/>
                </a:solidFill>
              </a:rPr>
              <a:t>Review weekly payrolls as received</a:t>
            </a:r>
          </a:p>
          <a:p>
            <a:pPr>
              <a:lnSpc>
                <a:spcPct val="100000"/>
              </a:lnSpc>
              <a:spcBef>
                <a:spcPts val="600"/>
              </a:spcBef>
              <a:spcAft>
                <a:spcPts val="600"/>
              </a:spcAft>
            </a:pPr>
            <a:r>
              <a:rPr lang="en-US" sz="2400" dirty="0">
                <a:solidFill>
                  <a:srgbClr val="002060"/>
                </a:solidFill>
              </a:rPr>
              <a:t>Review FIRST payroll thoroughly and VERY closely </a:t>
            </a:r>
          </a:p>
          <a:p>
            <a:pPr>
              <a:lnSpc>
                <a:spcPct val="100000"/>
              </a:lnSpc>
              <a:spcBef>
                <a:spcPts val="600"/>
              </a:spcBef>
              <a:spcAft>
                <a:spcPts val="600"/>
              </a:spcAft>
            </a:pPr>
            <a:r>
              <a:rPr lang="en-US" sz="2400" dirty="0">
                <a:solidFill>
                  <a:srgbClr val="002060"/>
                </a:solidFill>
              </a:rPr>
              <a:t>Ensure field staff has templates of all forms</a:t>
            </a:r>
          </a:p>
          <a:p>
            <a:pPr>
              <a:lnSpc>
                <a:spcPct val="100000"/>
              </a:lnSpc>
              <a:spcBef>
                <a:spcPts val="600"/>
              </a:spcBef>
              <a:spcAft>
                <a:spcPts val="600"/>
              </a:spcAft>
            </a:pPr>
            <a:r>
              <a:rPr lang="en-US" sz="2400" dirty="0">
                <a:solidFill>
                  <a:srgbClr val="002060"/>
                </a:solidFill>
              </a:rPr>
              <a:t>Send reminders to field staff on monthly items needed:</a:t>
            </a:r>
          </a:p>
          <a:p>
            <a:pPr marL="628650" lvl="1" indent="-285750">
              <a:lnSpc>
                <a:spcPct val="100000"/>
              </a:lnSpc>
              <a:spcBef>
                <a:spcPts val="600"/>
              </a:spcBef>
              <a:spcAft>
                <a:spcPts val="600"/>
              </a:spcAft>
            </a:pPr>
            <a:r>
              <a:rPr lang="en-US" dirty="0">
                <a:solidFill>
                  <a:srgbClr val="002060"/>
                </a:solidFill>
              </a:rPr>
              <a:t>Interviews </a:t>
            </a:r>
          </a:p>
          <a:p>
            <a:pPr marL="628650" lvl="1" indent="-285750">
              <a:lnSpc>
                <a:spcPct val="100000"/>
              </a:lnSpc>
              <a:spcBef>
                <a:spcPts val="600"/>
              </a:spcBef>
              <a:spcAft>
                <a:spcPts val="600"/>
              </a:spcAft>
            </a:pPr>
            <a:r>
              <a:rPr lang="en-US" dirty="0">
                <a:solidFill>
                  <a:srgbClr val="002060"/>
                </a:solidFill>
              </a:rPr>
              <a:t>CUFs</a:t>
            </a:r>
          </a:p>
          <a:p>
            <a:pPr marL="628650" lvl="1" indent="-285750">
              <a:lnSpc>
                <a:spcPct val="100000"/>
              </a:lnSpc>
              <a:spcBef>
                <a:spcPts val="600"/>
              </a:spcBef>
              <a:spcAft>
                <a:spcPts val="600"/>
              </a:spcAft>
            </a:pPr>
            <a:r>
              <a:rPr lang="en-US" dirty="0">
                <a:solidFill>
                  <a:srgbClr val="002060"/>
                </a:solidFill>
              </a:rPr>
              <a:t>Trucking Observations</a:t>
            </a:r>
          </a:p>
          <a:p>
            <a:pPr>
              <a:lnSpc>
                <a:spcPct val="100000"/>
              </a:lnSpc>
              <a:spcBef>
                <a:spcPts val="600"/>
              </a:spcBef>
              <a:spcAft>
                <a:spcPts val="600"/>
              </a:spcAft>
            </a:pPr>
            <a:r>
              <a:rPr lang="en-US" sz="2400" dirty="0">
                <a:solidFill>
                  <a:srgbClr val="002060"/>
                </a:solidFill>
              </a:rPr>
              <a:t>Utilize deficiency communications for items to be resolved timely</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150</a:t>
            </a:fld>
            <a:endParaRPr lang="en-US"/>
          </a:p>
        </p:txBody>
      </p:sp>
    </p:spTree>
    <p:extLst>
      <p:ext uri="{BB962C8B-B14F-4D97-AF65-F5344CB8AC3E}">
        <p14:creationId xmlns:p14="http://schemas.microsoft.com/office/powerpoint/2010/main" val="24957812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Faces / Workshop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6648965"/>
              </p:ext>
            </p:extLst>
          </p:nvPr>
        </p:nvGraphicFramePr>
        <p:xfrm>
          <a:off x="368300" y="1100130"/>
          <a:ext cx="11137900"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1A86A500-0691-47EB-B918-D336B6CBF90A}" type="slidenum">
              <a:rPr lang="en-US" smtClean="0"/>
              <a:t>151</a:t>
            </a:fld>
            <a:endParaRPr lang="en-US"/>
          </a:p>
        </p:txBody>
      </p:sp>
    </p:spTree>
    <p:extLst>
      <p:ext uri="{BB962C8B-B14F-4D97-AF65-F5344CB8AC3E}">
        <p14:creationId xmlns:p14="http://schemas.microsoft.com/office/powerpoint/2010/main" val="78693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Monitoring Flow Chart</a:t>
            </a:r>
          </a:p>
        </p:txBody>
      </p:sp>
      <p:pic>
        <p:nvPicPr>
          <p:cNvPr id="4" name="Content Placeholder 3"/>
          <p:cNvPicPr>
            <a:picLocks noGrp="1" noChangeAspect="1"/>
          </p:cNvPicPr>
          <p:nvPr>
            <p:ph idx="1"/>
          </p:nvPr>
        </p:nvPicPr>
        <p:blipFill>
          <a:blip r:embed="rId2"/>
          <a:stretch>
            <a:fillRect/>
          </a:stretch>
        </p:blipFill>
        <p:spPr>
          <a:xfrm>
            <a:off x="1638300" y="1498624"/>
            <a:ext cx="9651999" cy="4650437"/>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152</a:t>
            </a:fld>
            <a:endParaRPr lang="en-US"/>
          </a:p>
        </p:txBody>
      </p:sp>
    </p:spTree>
    <p:extLst>
      <p:ext uri="{BB962C8B-B14F-4D97-AF65-F5344CB8AC3E}">
        <p14:creationId xmlns:p14="http://schemas.microsoft.com/office/powerpoint/2010/main" val="1432379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Contract in LAPIT</a:t>
            </a:r>
          </a:p>
        </p:txBody>
      </p:sp>
      <p:pic>
        <p:nvPicPr>
          <p:cNvPr id="4" name="Content Placeholder 3"/>
          <p:cNvPicPr>
            <a:picLocks noGrp="1" noChangeAspect="1"/>
          </p:cNvPicPr>
          <p:nvPr>
            <p:ph idx="1"/>
          </p:nvPr>
        </p:nvPicPr>
        <p:blipFill>
          <a:blip r:embed="rId2"/>
          <a:stretch>
            <a:fillRect/>
          </a:stretch>
        </p:blipFill>
        <p:spPr>
          <a:xfrm>
            <a:off x="1059544" y="1519039"/>
            <a:ext cx="5215892" cy="4701753"/>
          </a:xfrm>
          <a:prstGeom prst="rect">
            <a:avLst/>
          </a:prstGeom>
        </p:spPr>
      </p:pic>
      <p:pic>
        <p:nvPicPr>
          <p:cNvPr id="5" name="Picture 4"/>
          <p:cNvPicPr>
            <a:picLocks noChangeAspect="1"/>
          </p:cNvPicPr>
          <p:nvPr/>
        </p:nvPicPr>
        <p:blipFill>
          <a:blip r:embed="rId3"/>
          <a:stretch>
            <a:fillRect/>
          </a:stretch>
        </p:blipFill>
        <p:spPr>
          <a:xfrm>
            <a:off x="3986693" y="2619116"/>
            <a:ext cx="2085013" cy="3042168"/>
          </a:xfrm>
          <a:prstGeom prst="rect">
            <a:avLst/>
          </a:prstGeom>
        </p:spPr>
      </p:pic>
      <p:pic>
        <p:nvPicPr>
          <p:cNvPr id="6" name="Picture 5"/>
          <p:cNvPicPr>
            <a:picLocks noChangeAspect="1"/>
          </p:cNvPicPr>
          <p:nvPr/>
        </p:nvPicPr>
        <p:blipFill>
          <a:blip r:embed="rId4"/>
          <a:stretch>
            <a:fillRect/>
          </a:stretch>
        </p:blipFill>
        <p:spPr>
          <a:xfrm>
            <a:off x="5524888" y="1210430"/>
            <a:ext cx="3796912" cy="4240164"/>
          </a:xfrm>
          <a:prstGeom prst="rect">
            <a:avLst/>
          </a:prstGeom>
        </p:spPr>
      </p:pic>
      <p:pic>
        <p:nvPicPr>
          <p:cNvPr id="7" name="Picture 6"/>
          <p:cNvPicPr>
            <a:picLocks noChangeAspect="1"/>
          </p:cNvPicPr>
          <p:nvPr/>
        </p:nvPicPr>
        <p:blipFill>
          <a:blip r:embed="rId5"/>
          <a:stretch>
            <a:fillRect/>
          </a:stretch>
        </p:blipFill>
        <p:spPr>
          <a:xfrm>
            <a:off x="5177605" y="2430124"/>
            <a:ext cx="377985" cy="188992"/>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153</a:t>
            </a:fld>
            <a:endParaRPr lang="en-US"/>
          </a:p>
        </p:txBody>
      </p:sp>
    </p:spTree>
    <p:extLst>
      <p:ext uri="{BB962C8B-B14F-4D97-AF65-F5344CB8AC3E}">
        <p14:creationId xmlns:p14="http://schemas.microsoft.com/office/powerpoint/2010/main" val="7643742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Documents Needed in LAPIT</a:t>
            </a:r>
          </a:p>
        </p:txBody>
      </p:sp>
      <p:sp>
        <p:nvSpPr>
          <p:cNvPr id="3" name="Content Placeholder 2"/>
          <p:cNvSpPr>
            <a:spLocks noGrp="1"/>
          </p:cNvSpPr>
          <p:nvPr>
            <p:ph idx="1"/>
          </p:nvPr>
        </p:nvSpPr>
        <p:spPr>
          <a:xfrm>
            <a:off x="838200" y="1469571"/>
            <a:ext cx="10515600" cy="4565878"/>
          </a:xfrm>
        </p:spPr>
        <p:txBody>
          <a:bodyPr>
            <a:normAutofit fontScale="92500" lnSpcReduction="10000"/>
          </a:bodyPr>
          <a:lstStyle/>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PreCon Meeting Minutes</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DBE Participation</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Meetings </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OJT</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Sublets</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Temporary Agency Form</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Rental Agreement</a:t>
            </a:r>
          </a:p>
          <a:p>
            <a:pPr eaLnBrk="0" hangingPunct="0">
              <a:lnSpc>
                <a:spcPct val="110000"/>
              </a:lnSpc>
              <a:spcBef>
                <a:spcPts val="600"/>
              </a:spcBef>
              <a:spcAft>
                <a:spcPts val="600"/>
              </a:spcAft>
              <a:tabLst>
                <a:tab pos="347663" algn="l"/>
                <a:tab pos="4029075" algn="ctr"/>
              </a:tabLst>
            </a:pPr>
            <a:r>
              <a:rPr lang="en-US" dirty="0">
                <a:solidFill>
                  <a:srgbClr val="002060"/>
                </a:solidFill>
                <a:sym typeface="Wingdings"/>
              </a:rPr>
              <a:t>July Report</a:t>
            </a:r>
            <a:r>
              <a:rPr lang="en-US" dirty="0">
                <a:solidFill>
                  <a:srgbClr val="002060"/>
                </a:solidFill>
                <a:effectLst>
                  <a:outerShdw blurRad="50800" dist="76200" dir="2700000" algn="tl" rotWithShape="0">
                    <a:prstClr val="black">
                      <a:alpha val="40000"/>
                    </a:prstClr>
                  </a:outerShdw>
                </a:effectLst>
                <a:sym typeface="Wingdings"/>
              </a:rPr>
              <a:t>   </a:t>
            </a:r>
          </a:p>
          <a:p>
            <a:pPr marL="347663" indent="-347663" eaLnBrk="0" hangingPunct="0">
              <a:spcBef>
                <a:spcPts val="375"/>
              </a:spcBef>
              <a:buClr>
                <a:schemeClr val="accent6">
                  <a:lumMod val="20000"/>
                  <a:lumOff val="80000"/>
                </a:schemeClr>
              </a:buClr>
              <a:tabLst>
                <a:tab pos="347663" algn="l"/>
                <a:tab pos="4029075" algn="ctr"/>
              </a:tabLst>
            </a:pPr>
            <a:endParaRPr lang="en-US" dirty="0">
              <a:solidFill>
                <a:schemeClr val="bg1"/>
              </a:solidFill>
              <a:sym typeface="Wingdings"/>
            </a:endParaRPr>
          </a:p>
        </p:txBody>
      </p:sp>
      <p:pic>
        <p:nvPicPr>
          <p:cNvPr id="4" name="Picture 3"/>
          <p:cNvPicPr>
            <a:picLocks noChangeAspect="1"/>
          </p:cNvPicPr>
          <p:nvPr/>
        </p:nvPicPr>
        <p:blipFill>
          <a:blip r:embed="rId2"/>
          <a:stretch>
            <a:fillRect/>
          </a:stretch>
        </p:blipFill>
        <p:spPr>
          <a:xfrm>
            <a:off x="5471886" y="1305904"/>
            <a:ext cx="5849479" cy="4871059"/>
          </a:xfrm>
          <a:prstGeom prst="rect">
            <a:avLst/>
          </a:prstGeom>
        </p:spPr>
      </p:pic>
      <p:sp>
        <p:nvSpPr>
          <p:cNvPr id="5" name="Slide Number Placeholder 4"/>
          <p:cNvSpPr>
            <a:spLocks noGrp="1"/>
          </p:cNvSpPr>
          <p:nvPr>
            <p:ph type="sldNum" sz="quarter" idx="12"/>
          </p:nvPr>
        </p:nvSpPr>
        <p:spPr/>
        <p:txBody>
          <a:bodyPr/>
          <a:lstStyle/>
          <a:p>
            <a:fld id="{1A86A500-0691-47EB-B918-D336B6CBF90A}" type="slidenum">
              <a:rPr lang="en-US" smtClean="0"/>
              <a:t>154</a:t>
            </a:fld>
            <a:endParaRPr lang="en-US"/>
          </a:p>
        </p:txBody>
      </p:sp>
    </p:spTree>
    <p:extLst>
      <p:ext uri="{BB962C8B-B14F-4D97-AF65-F5344CB8AC3E}">
        <p14:creationId xmlns:p14="http://schemas.microsoft.com/office/powerpoint/2010/main" val="16549168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525" y="3198513"/>
            <a:ext cx="3800475"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Your attendance is appreciated</a:t>
            </a:r>
          </a:p>
        </p:txBody>
      </p:sp>
      <p:sp>
        <p:nvSpPr>
          <p:cNvPr id="6" name="TextBox 5"/>
          <p:cNvSpPr txBox="1"/>
          <p:nvPr/>
        </p:nvSpPr>
        <p:spPr>
          <a:xfrm>
            <a:off x="870858" y="1342507"/>
            <a:ext cx="11771085" cy="584775"/>
          </a:xfrm>
          <a:prstGeom prst="rect">
            <a:avLst/>
          </a:prstGeom>
          <a:noFill/>
        </p:spPr>
        <p:txBody>
          <a:bodyPr wrap="square" rtlCol="0">
            <a:spAutoFit/>
          </a:bodyPr>
          <a:lstStyle/>
          <a:p>
            <a:r>
              <a:rPr lang="en-US" sz="3200" dirty="0">
                <a:solidFill>
                  <a:srgbClr val="C00000"/>
                </a:solidFill>
              </a:rPr>
              <a:t>Please pick up your completion certificate before you leave!</a:t>
            </a:r>
          </a:p>
        </p:txBody>
      </p:sp>
      <p:pic>
        <p:nvPicPr>
          <p:cNvPr id="7" name="Picture 6"/>
          <p:cNvPicPr>
            <a:picLocks noChangeAspect="1"/>
          </p:cNvPicPr>
          <p:nvPr/>
        </p:nvPicPr>
        <p:blipFill>
          <a:blip r:embed="rId4"/>
          <a:stretch>
            <a:fillRect/>
          </a:stretch>
        </p:blipFill>
        <p:spPr>
          <a:xfrm>
            <a:off x="3748630" y="2031437"/>
            <a:ext cx="4642895" cy="4035533"/>
          </a:xfrm>
          <a:prstGeom prst="rect">
            <a:avLst/>
          </a:prstGeom>
        </p:spPr>
      </p:pic>
      <p:pic>
        <p:nvPicPr>
          <p:cNvPr id="9" name="Picture 8"/>
          <p:cNvPicPr>
            <a:picLocks noChangeAspect="1"/>
          </p:cNvPicPr>
          <p:nvPr/>
        </p:nvPicPr>
        <p:blipFill>
          <a:blip r:embed="rId5"/>
          <a:stretch>
            <a:fillRect/>
          </a:stretch>
        </p:blipFill>
        <p:spPr>
          <a:xfrm>
            <a:off x="-135476" y="3198513"/>
            <a:ext cx="3884106" cy="1196448"/>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155</a:t>
            </a:fld>
            <a:endParaRPr lang="en-US"/>
          </a:p>
        </p:txBody>
      </p:sp>
    </p:spTree>
    <p:extLst>
      <p:ext uri="{BB962C8B-B14F-4D97-AF65-F5344CB8AC3E}">
        <p14:creationId xmlns:p14="http://schemas.microsoft.com/office/powerpoint/2010/main" val="3060246726"/>
      </p:ext>
    </p:extLst>
  </p:cSld>
  <p:clrMapOvr>
    <a:masterClrMapping/>
  </p:clrMapOvr>
  <mc:AlternateContent xmlns:mc="http://schemas.openxmlformats.org/markup-compatibility/2006" xmlns:p14="http://schemas.microsoft.com/office/powerpoint/2010/main">
    <mc:Choice Requires="p14">
      <p:transition spd="slow" p14:dur="3000">
        <p:random/>
        <p:sndAc>
          <p:stSnd>
            <p:snd r:embed="rId2" name="applause.wav"/>
          </p:stSnd>
        </p:sndAc>
      </p:transition>
    </mc:Choice>
    <mc:Fallback xmlns="">
      <p:transition spd="slow">
        <p:random/>
        <p:sndAc>
          <p:stSnd>
            <p:snd r:embed="rId6" name="applause.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Resident Compliance Specialist 	</a:t>
            </a:r>
          </a:p>
        </p:txBody>
      </p:sp>
      <p:sp>
        <p:nvSpPr>
          <p:cNvPr id="3" name="Content Placeholder 2"/>
          <p:cNvSpPr>
            <a:spLocks noGrp="1"/>
          </p:cNvSpPr>
          <p:nvPr>
            <p:ph idx="1"/>
          </p:nvPr>
        </p:nvSpPr>
        <p:spPr>
          <a:xfrm>
            <a:off x="838200" y="1317171"/>
            <a:ext cx="10515600" cy="4859792"/>
          </a:xfrm>
        </p:spPr>
        <p:txBody>
          <a:bodyPr>
            <a:normAutofit fontScale="92500" lnSpcReduction="20000"/>
          </a:bodyPr>
          <a:lstStyle/>
          <a:p>
            <a:pPr marL="0" indent="0">
              <a:lnSpc>
                <a:spcPct val="110000"/>
              </a:lnSpc>
              <a:spcBef>
                <a:spcPts val="600"/>
              </a:spcBef>
              <a:spcAft>
                <a:spcPts val="600"/>
              </a:spcAft>
              <a:buNone/>
            </a:pPr>
            <a:r>
              <a:rPr lang="en-US" dirty="0">
                <a:solidFill>
                  <a:srgbClr val="002060"/>
                </a:solidFill>
              </a:rPr>
              <a:t>The Resident Compliance Specialist (RCS) will:</a:t>
            </a:r>
          </a:p>
          <a:p>
            <a:pPr marL="914400" lvl="1" indent="-457200">
              <a:lnSpc>
                <a:spcPct val="110000"/>
              </a:lnSpc>
              <a:spcBef>
                <a:spcPts val="600"/>
              </a:spcBef>
              <a:spcAft>
                <a:spcPts val="600"/>
              </a:spcAft>
              <a:buFont typeface="+mj-lt"/>
              <a:buAutoNum type="arabicPeriod"/>
            </a:pPr>
            <a:r>
              <a:rPr lang="en-US" dirty="0">
                <a:solidFill>
                  <a:srgbClr val="002060"/>
                </a:solidFill>
              </a:rPr>
              <a:t>Provide technical assistance to contractors and subcontractors</a:t>
            </a:r>
          </a:p>
          <a:p>
            <a:pPr marL="914400" lvl="1" indent="-457200">
              <a:lnSpc>
                <a:spcPct val="110000"/>
              </a:lnSpc>
              <a:spcBef>
                <a:spcPts val="600"/>
              </a:spcBef>
              <a:spcAft>
                <a:spcPts val="600"/>
              </a:spcAft>
              <a:buFont typeface="+mj-lt"/>
              <a:buAutoNum type="arabicPeriod"/>
            </a:pPr>
            <a:r>
              <a:rPr lang="en-US" dirty="0">
                <a:solidFill>
                  <a:srgbClr val="002060"/>
                </a:solidFill>
              </a:rPr>
              <a:t>Ensure contractors are entering DBE commitments and payments through EOC; submit/reject DBE commitments and payments through EOC; monitor the project of the contract and DBE participation</a:t>
            </a:r>
          </a:p>
          <a:p>
            <a:pPr marL="914400" lvl="1" indent="-457200">
              <a:lnSpc>
                <a:spcPct val="110000"/>
              </a:lnSpc>
              <a:spcBef>
                <a:spcPts val="600"/>
              </a:spcBef>
              <a:spcAft>
                <a:spcPts val="600"/>
              </a:spcAft>
              <a:buFont typeface="+mj-lt"/>
              <a:buAutoNum type="arabicPeriod"/>
            </a:pPr>
            <a:r>
              <a:rPr lang="en-US" dirty="0">
                <a:solidFill>
                  <a:srgbClr val="002060"/>
                </a:solidFill>
              </a:rPr>
              <a:t>Maintain the official compliance records for the project</a:t>
            </a:r>
          </a:p>
          <a:p>
            <a:pPr marL="914400" lvl="1" indent="-457200">
              <a:lnSpc>
                <a:spcPct val="110000"/>
              </a:lnSpc>
              <a:spcBef>
                <a:spcPts val="600"/>
              </a:spcBef>
              <a:spcAft>
                <a:spcPts val="600"/>
              </a:spcAft>
              <a:buFont typeface="+mj-lt"/>
              <a:buAutoNum type="arabicPeriod"/>
            </a:pPr>
            <a:r>
              <a:rPr lang="en-US" dirty="0">
                <a:solidFill>
                  <a:srgbClr val="002060"/>
                </a:solidFill>
              </a:rPr>
              <a:t>Assist the DCCO in compliance review activities</a:t>
            </a:r>
          </a:p>
          <a:p>
            <a:pPr marL="914400" lvl="1" indent="-457200">
              <a:lnSpc>
                <a:spcPct val="110000"/>
              </a:lnSpc>
              <a:spcBef>
                <a:spcPts val="600"/>
              </a:spcBef>
              <a:spcAft>
                <a:spcPts val="600"/>
              </a:spcAft>
              <a:buFont typeface="+mj-lt"/>
              <a:buAutoNum type="arabicPeriod"/>
            </a:pPr>
            <a:r>
              <a:rPr lang="en-US" dirty="0">
                <a:solidFill>
                  <a:srgbClr val="002060"/>
                </a:solidFill>
              </a:rPr>
              <a:t>Determine if DBE’s are performing CUF</a:t>
            </a:r>
          </a:p>
          <a:p>
            <a:pPr marL="914400" lvl="1" indent="-457200">
              <a:lnSpc>
                <a:spcPct val="110000"/>
              </a:lnSpc>
              <a:spcBef>
                <a:spcPts val="600"/>
              </a:spcBef>
              <a:spcAft>
                <a:spcPts val="600"/>
              </a:spcAft>
              <a:buFont typeface="+mj-lt"/>
              <a:buAutoNum type="arabicPeriod"/>
            </a:pPr>
            <a:r>
              <a:rPr lang="en-US" dirty="0">
                <a:solidFill>
                  <a:srgbClr val="002060"/>
                </a:solidFill>
              </a:rPr>
              <a:t>Maintain all documents, conduct interviews, and monitor contractors compliance related to the OJT program</a:t>
            </a:r>
          </a:p>
          <a:p>
            <a:pPr marL="914400" lvl="1" indent="-457200">
              <a:lnSpc>
                <a:spcPct val="110000"/>
              </a:lnSpc>
              <a:spcBef>
                <a:spcPts val="600"/>
              </a:spcBef>
              <a:spcAft>
                <a:spcPts val="600"/>
              </a:spcAft>
              <a:buFont typeface="+mj-lt"/>
              <a:buAutoNum type="arabicPeriod"/>
            </a:pPr>
            <a:r>
              <a:rPr lang="en-US" dirty="0">
                <a:solidFill>
                  <a:srgbClr val="002060"/>
                </a:solidFill>
              </a:rPr>
              <a:t>Notify the DCCO of specific concerns or issues regarding contractors compliance with </a:t>
            </a:r>
            <a:r>
              <a:rPr lang="en-US" b="1" i="1" dirty="0">
                <a:solidFill>
                  <a:srgbClr val="002060"/>
                </a:solidFill>
              </a:rPr>
              <a:t>FHWA 1273 </a:t>
            </a:r>
            <a:r>
              <a:rPr lang="en-US" dirty="0">
                <a:solidFill>
                  <a:srgbClr val="002060"/>
                </a:solidFill>
              </a:rPr>
              <a:t>and other federal authorities </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1.2.4</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16</a:t>
            </a:fld>
            <a:endParaRPr lang="en-US"/>
          </a:p>
        </p:txBody>
      </p:sp>
    </p:spTree>
    <p:extLst>
      <p:ext uri="{BB962C8B-B14F-4D97-AF65-F5344CB8AC3E}">
        <p14:creationId xmlns:p14="http://schemas.microsoft.com/office/powerpoint/2010/main" val="109035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1.3</a:t>
              </a:r>
              <a:endParaRPr lang="en-US" sz="2800" dirty="0">
                <a:solidFill>
                  <a:schemeClr val="accent5">
                    <a:lumMod val="50000"/>
                  </a:schemeClr>
                </a:solidFill>
              </a:endParaRPr>
            </a:p>
          </p:txBody>
        </p:sp>
      </p:grpSp>
      <p:sp>
        <p:nvSpPr>
          <p:cNvPr id="2" name="Title 1"/>
          <p:cNvSpPr>
            <a:spLocks noGrp="1"/>
          </p:cNvSpPr>
          <p:nvPr>
            <p:ph type="title"/>
          </p:nvPr>
        </p:nvSpPr>
        <p:spPr/>
        <p:txBody>
          <a:bodyPr>
            <a:normAutofit fontScale="90000"/>
          </a:bodyPr>
          <a:lstStyle/>
          <a:p>
            <a:r>
              <a:rPr lang="en-US" dirty="0">
                <a:ln w="11430"/>
                <a:solidFill>
                  <a:srgbClr val="002060"/>
                </a:solidFill>
                <a:latin typeface="Tahoma" pitchFamily="34" charset="0"/>
                <a:ea typeface="+mj-ea"/>
                <a:cs typeface="Tahoma" pitchFamily="34" charset="0"/>
              </a:rPr>
              <a:t>Equal Opportunity Compliance System (EOC)</a:t>
            </a:r>
            <a:endParaRPr lang="en-US" dirty="0"/>
          </a:p>
        </p:txBody>
      </p:sp>
      <p:sp>
        <p:nvSpPr>
          <p:cNvPr id="3" name="Content Placeholder 2"/>
          <p:cNvSpPr>
            <a:spLocks noGrp="1"/>
          </p:cNvSpPr>
          <p:nvPr>
            <p:ph idx="1"/>
          </p:nvPr>
        </p:nvSpPr>
        <p:spPr>
          <a:xfrm>
            <a:off x="865632" y="1862002"/>
            <a:ext cx="10515600" cy="4753904"/>
          </a:xfrm>
        </p:spPr>
        <p:txBody>
          <a:bodyPr/>
          <a:lstStyle/>
          <a:p>
            <a:pPr marL="0" indent="0">
              <a:lnSpc>
                <a:spcPct val="100000"/>
              </a:lnSpc>
              <a:spcBef>
                <a:spcPts val="600"/>
              </a:spcBef>
              <a:spcAft>
                <a:spcPts val="600"/>
              </a:spcAft>
              <a:buClr>
                <a:srgbClr val="C00000"/>
              </a:buClr>
              <a:buNone/>
              <a:defRPr/>
            </a:pPr>
            <a:r>
              <a:rPr lang="en-US" sz="2400" dirty="0">
                <a:solidFill>
                  <a:srgbClr val="002060"/>
                </a:solidFill>
              </a:rPr>
              <a:t>The EOC System currently supports the FDOT’s Disadvantaged Business Enterprise (DBE) data collection and reporting requirement:</a:t>
            </a:r>
          </a:p>
          <a:p>
            <a:pPr>
              <a:lnSpc>
                <a:spcPct val="100000"/>
              </a:lnSpc>
              <a:spcBef>
                <a:spcPts val="600"/>
              </a:spcBef>
              <a:spcAft>
                <a:spcPts val="600"/>
              </a:spcAft>
              <a:buClr>
                <a:srgbClr val="C00000"/>
              </a:buClr>
              <a:defRPr/>
            </a:pPr>
            <a:r>
              <a:rPr lang="en-US" sz="2400" dirty="0">
                <a:solidFill>
                  <a:srgbClr val="002060"/>
                </a:solidFill>
              </a:rPr>
              <a:t>Submit bidder opportunity within (3) days of submission of bids</a:t>
            </a:r>
          </a:p>
          <a:p>
            <a:pPr lvl="1">
              <a:lnSpc>
                <a:spcPct val="100000"/>
              </a:lnSpc>
              <a:spcBef>
                <a:spcPts val="600"/>
              </a:spcBef>
              <a:spcAft>
                <a:spcPts val="600"/>
              </a:spcAft>
              <a:buClr>
                <a:srgbClr val="C00000"/>
              </a:buClr>
              <a:defRPr/>
            </a:pPr>
            <a:r>
              <a:rPr lang="en-US" dirty="0">
                <a:solidFill>
                  <a:srgbClr val="002060"/>
                </a:solidFill>
              </a:rPr>
              <a:t>EOC closes bidder opportunity (30) days after bid opening</a:t>
            </a:r>
          </a:p>
          <a:p>
            <a:pPr>
              <a:lnSpc>
                <a:spcPct val="100000"/>
              </a:lnSpc>
              <a:spcBef>
                <a:spcPts val="600"/>
              </a:spcBef>
              <a:spcAft>
                <a:spcPts val="600"/>
              </a:spcAft>
              <a:buClr>
                <a:srgbClr val="C00000"/>
              </a:buClr>
              <a:defRPr/>
            </a:pPr>
            <a:r>
              <a:rPr lang="en-US" sz="2400" dirty="0">
                <a:solidFill>
                  <a:srgbClr val="002060"/>
                </a:solidFill>
              </a:rPr>
              <a:t>Prime Contractor enters DBE Commitments</a:t>
            </a:r>
          </a:p>
          <a:p>
            <a:pPr>
              <a:lnSpc>
                <a:spcPct val="100000"/>
              </a:lnSpc>
              <a:spcBef>
                <a:spcPts val="600"/>
              </a:spcBef>
              <a:spcAft>
                <a:spcPts val="600"/>
              </a:spcAft>
              <a:buClr>
                <a:srgbClr val="C00000"/>
              </a:buClr>
              <a:defRPr/>
            </a:pPr>
            <a:r>
              <a:rPr lang="en-US" sz="2400" dirty="0">
                <a:solidFill>
                  <a:srgbClr val="002060"/>
                </a:solidFill>
              </a:rPr>
              <a:t>Prime Contractor enters DBE’s monthly payment data in EOC System</a:t>
            </a:r>
          </a:p>
          <a:p>
            <a:pPr>
              <a:lnSpc>
                <a:spcPct val="100000"/>
              </a:lnSpc>
              <a:spcBef>
                <a:spcPts val="600"/>
              </a:spcBef>
              <a:spcAft>
                <a:spcPts val="600"/>
              </a:spcAft>
              <a:buClr>
                <a:srgbClr val="C00000"/>
              </a:buClr>
              <a:defRPr/>
            </a:pPr>
            <a:r>
              <a:rPr lang="en-US" sz="2400" dirty="0">
                <a:solidFill>
                  <a:srgbClr val="002060"/>
                </a:solidFill>
              </a:rPr>
              <a:t>Local Agency RCS needs to obtain access to monitor the entries made by the Prime Contractor</a:t>
            </a:r>
          </a:p>
          <a:p>
            <a:pPr marL="347663" indent="-347663">
              <a:spcBef>
                <a:spcPct val="20000"/>
              </a:spcBef>
              <a:buClr>
                <a:schemeClr val="accent6">
                  <a:lumMod val="20000"/>
                  <a:lumOff val="80000"/>
                </a:schemeClr>
              </a:buClr>
              <a:buFont typeface="Wingdings" pitchFamily="2" charset="2"/>
              <a:buChar char="Ø"/>
              <a:defRPr/>
            </a:pPr>
            <a:endParaRPr lang="en-US" dirty="0">
              <a:solidFill>
                <a:srgbClr val="002060"/>
              </a:solidFill>
            </a:endParaRPr>
          </a:p>
          <a:p>
            <a:endParaRPr lang="en-US" dirty="0">
              <a:solidFill>
                <a:srgbClr val="002060"/>
              </a:solidFill>
            </a:endParaRPr>
          </a:p>
        </p:txBody>
      </p:sp>
      <p:sp>
        <p:nvSpPr>
          <p:cNvPr id="4" name="TextBox 3"/>
          <p:cNvSpPr txBox="1"/>
          <p:nvPr/>
        </p:nvSpPr>
        <p:spPr>
          <a:xfrm>
            <a:off x="-898534" y="5883861"/>
            <a:ext cx="4346058"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(H): DBE</a:t>
            </a:r>
          </a:p>
        </p:txBody>
      </p:sp>
      <p:sp>
        <p:nvSpPr>
          <p:cNvPr id="5" name="Slide Number Placeholder 4"/>
          <p:cNvSpPr>
            <a:spLocks noGrp="1"/>
          </p:cNvSpPr>
          <p:nvPr>
            <p:ph type="sldNum" sz="quarter" idx="12"/>
          </p:nvPr>
        </p:nvSpPr>
        <p:spPr/>
        <p:txBody>
          <a:bodyPr/>
          <a:lstStyle/>
          <a:p>
            <a:fld id="{1A86A500-0691-47EB-B918-D336B6CBF90A}" type="slidenum">
              <a:rPr lang="en-US" smtClean="0"/>
              <a:t>17</a:t>
            </a:fld>
            <a:endParaRPr lang="en-US"/>
          </a:p>
        </p:txBody>
      </p:sp>
    </p:spTree>
    <p:extLst>
      <p:ext uri="{BB962C8B-B14F-4D97-AF65-F5344CB8AC3E}">
        <p14:creationId xmlns:p14="http://schemas.microsoft.com/office/powerpoint/2010/main" val="76651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Contractor Compliance Register </a:t>
            </a:r>
          </a:p>
        </p:txBody>
      </p:sp>
      <p:sp>
        <p:nvSpPr>
          <p:cNvPr id="3" name="Content Placeholder 2"/>
          <p:cNvSpPr>
            <a:spLocks noGrp="1"/>
          </p:cNvSpPr>
          <p:nvPr>
            <p:ph idx="1"/>
          </p:nvPr>
        </p:nvSpPr>
        <p:spPr>
          <a:xfrm>
            <a:off x="712470" y="2294255"/>
            <a:ext cx="10515600" cy="4351338"/>
          </a:xfrm>
        </p:spPr>
        <p:txBody>
          <a:bodyPr/>
          <a:lstStyle/>
          <a:p>
            <a:pPr>
              <a:lnSpc>
                <a:spcPct val="100000"/>
              </a:lnSpc>
              <a:spcBef>
                <a:spcPts val="600"/>
              </a:spcBef>
              <a:spcAft>
                <a:spcPts val="600"/>
              </a:spcAft>
            </a:pPr>
            <a:r>
              <a:rPr lang="en-US" dirty="0">
                <a:solidFill>
                  <a:srgbClr val="002060"/>
                </a:solidFill>
              </a:rPr>
              <a:t>The Equal Opportunity Reporting System stores the basic identification and EEO compliance information of contractors </a:t>
            </a:r>
          </a:p>
          <a:p>
            <a:pPr lvl="1">
              <a:lnSpc>
                <a:spcPct val="100000"/>
              </a:lnSpc>
              <a:spcBef>
                <a:spcPts val="600"/>
              </a:spcBef>
              <a:spcAft>
                <a:spcPts val="600"/>
              </a:spcAft>
            </a:pPr>
            <a:r>
              <a:rPr lang="en-US" dirty="0">
                <a:solidFill>
                  <a:srgbClr val="002060"/>
                </a:solidFill>
              </a:rPr>
              <a:t>Notification to FDOT of EEO Officer</a:t>
            </a:r>
          </a:p>
          <a:p>
            <a:pPr lvl="1">
              <a:lnSpc>
                <a:spcPct val="100000"/>
              </a:lnSpc>
              <a:spcBef>
                <a:spcPts val="600"/>
              </a:spcBef>
              <a:spcAft>
                <a:spcPts val="600"/>
              </a:spcAft>
            </a:pPr>
            <a:r>
              <a:rPr lang="en-US" dirty="0">
                <a:solidFill>
                  <a:srgbClr val="002060"/>
                </a:solidFill>
              </a:rPr>
              <a:t>Contractor data stored in the register is to match data on jobsite bulletin board prior to begin date</a:t>
            </a:r>
          </a:p>
        </p:txBody>
      </p:sp>
      <p:sp>
        <p:nvSpPr>
          <p:cNvPr id="5" name="TextBox 4"/>
          <p:cNvSpPr txBox="1"/>
          <p:nvPr/>
        </p:nvSpPr>
        <p:spPr>
          <a:xfrm>
            <a:off x="-952000" y="5737383"/>
            <a:ext cx="4346058"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(C1): EEO</a:t>
            </a:r>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1.5</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18</a:t>
            </a:fld>
            <a:endParaRPr lang="en-US"/>
          </a:p>
        </p:txBody>
      </p:sp>
    </p:spTree>
    <p:extLst>
      <p:ext uri="{BB962C8B-B14F-4D97-AF65-F5344CB8AC3E}">
        <p14:creationId xmlns:p14="http://schemas.microsoft.com/office/powerpoint/2010/main" val="273896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a:t>
              </a:r>
              <a:endParaRPr lang="en-US" sz="2800" dirty="0">
                <a:solidFill>
                  <a:schemeClr val="accent5">
                    <a:lumMod val="50000"/>
                  </a:schemeClr>
                </a:solidFill>
              </a:endParaRPr>
            </a:p>
          </p:txBody>
        </p:sp>
      </p:grpSp>
      <p:sp>
        <p:nvSpPr>
          <p:cNvPr id="2" name="Title 1"/>
          <p:cNvSpPr>
            <a:spLocks noGrp="1"/>
          </p:cNvSpPr>
          <p:nvPr>
            <p:ph type="title"/>
          </p:nvPr>
        </p:nvSpPr>
        <p:spPr/>
        <p:txBody>
          <a:bodyPr>
            <a:noAutofit/>
          </a:bodyPr>
          <a:lstStyle/>
          <a:p>
            <a:r>
              <a:rPr lang="en-US" sz="3200" dirty="0"/>
              <a:t>Performance Deficiency Communications and Actions</a:t>
            </a:r>
          </a:p>
        </p:txBody>
      </p:sp>
      <p:sp>
        <p:nvSpPr>
          <p:cNvPr id="3" name="Content Placeholder 2"/>
          <p:cNvSpPr>
            <a:spLocks noGrp="1"/>
          </p:cNvSpPr>
          <p:nvPr>
            <p:ph idx="1"/>
          </p:nvPr>
        </p:nvSpPr>
        <p:spPr>
          <a:xfrm>
            <a:off x="685800" y="1487424"/>
            <a:ext cx="10515600" cy="1366987"/>
          </a:xfrm>
        </p:spPr>
        <p:txBody>
          <a:bodyPr/>
          <a:lstStyle/>
          <a:p>
            <a:pPr marL="0" indent="0" eaLnBrk="0" hangingPunct="0">
              <a:spcBef>
                <a:spcPts val="900"/>
              </a:spcBef>
              <a:buClr>
                <a:schemeClr val="bg1"/>
              </a:buClr>
              <a:buNone/>
              <a:tabLst>
                <a:tab pos="854869" algn="l"/>
              </a:tabLst>
            </a:pPr>
            <a:r>
              <a:rPr lang="en-US" sz="3200" b="1" dirty="0">
                <a:solidFill>
                  <a:srgbClr val="002060"/>
                </a:solidFill>
                <a:sym typeface="Wingdings"/>
              </a:rPr>
              <a:t>Noncompliance </a:t>
            </a:r>
            <a:r>
              <a:rPr lang="en-US" sz="3200" spc="-113" dirty="0" err="1">
                <a:solidFill>
                  <a:srgbClr val="002060"/>
                </a:solidFill>
                <a:sym typeface="Wingdings"/>
              </a:rPr>
              <a:t>non·com·pli·ance</a:t>
            </a:r>
            <a:r>
              <a:rPr lang="en-US" sz="3200" spc="-113" dirty="0">
                <a:solidFill>
                  <a:srgbClr val="002060"/>
                </a:solidFill>
                <a:sym typeface="Wingdings"/>
              </a:rPr>
              <a:t> / noun </a:t>
            </a:r>
          </a:p>
          <a:p>
            <a:pPr marL="347663" indent="-347663" algn="ctr" eaLnBrk="0" hangingPunct="0">
              <a:spcBef>
                <a:spcPts val="900"/>
              </a:spcBef>
              <a:buClr>
                <a:srgbClr val="C00000"/>
              </a:buClr>
              <a:tabLst>
                <a:tab pos="854869" algn="l"/>
              </a:tabLst>
            </a:pPr>
            <a:r>
              <a:rPr lang="en-US" sz="3200" spc="-113" dirty="0">
                <a:solidFill>
                  <a:srgbClr val="002060"/>
                </a:solidFill>
                <a:sym typeface="Wingdings"/>
              </a:rPr>
              <a:t>failure or refusal to comply, as with a law, regulation, or term of a contract </a:t>
            </a:r>
          </a:p>
          <a:p>
            <a:endParaRPr lang="en-US" sz="3200" b="1" dirty="0">
              <a:solidFill>
                <a:srgbClr val="002060"/>
              </a:solidFill>
              <a:sym typeface="Wingdings"/>
            </a:endParaRPr>
          </a:p>
          <a:p>
            <a:endParaRPr lang="en-US"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988" y="2854411"/>
            <a:ext cx="4743223" cy="3164619"/>
          </a:xfrm>
          <a:prstGeom prst="rect">
            <a:avLst/>
          </a:prstGeom>
        </p:spPr>
      </p:pic>
      <p:sp>
        <p:nvSpPr>
          <p:cNvPr id="4" name="Slide Number Placeholder 3"/>
          <p:cNvSpPr>
            <a:spLocks noGrp="1"/>
          </p:cNvSpPr>
          <p:nvPr>
            <p:ph type="sldNum" sz="quarter" idx="12"/>
          </p:nvPr>
        </p:nvSpPr>
        <p:spPr/>
        <p:txBody>
          <a:bodyPr/>
          <a:lstStyle/>
          <a:p>
            <a:fld id="{1A86A500-0691-47EB-B918-D336B6CBF90A}" type="slidenum">
              <a:rPr lang="en-US" smtClean="0"/>
              <a:t>19</a:t>
            </a:fld>
            <a:endParaRPr lang="en-US"/>
          </a:p>
        </p:txBody>
      </p:sp>
    </p:spTree>
    <p:extLst>
      <p:ext uri="{BB962C8B-B14F-4D97-AF65-F5344CB8AC3E}">
        <p14:creationId xmlns:p14="http://schemas.microsoft.com/office/powerpoint/2010/main" val="1903075343"/>
      </p:ext>
    </p:extLst>
  </p:cSld>
  <p:clrMapOvr>
    <a:masterClrMapping/>
  </p:clrMapOvr>
  <mc:AlternateContent xmlns:mc="http://schemas.openxmlformats.org/markup-compatibility/2006" xmlns:p14="http://schemas.microsoft.com/office/powerpoint/2010/main">
    <mc:Choice Requires="p14">
      <p:transition spd="slow" p14:dur="2500" advTm="2000">
        <p:fade/>
        <p:sndAc>
          <p:stSnd>
            <p:snd r:embed="rId2" name="bomb.wav"/>
          </p:stSnd>
        </p:sndAc>
      </p:transition>
    </mc:Choice>
    <mc:Fallback xmlns="">
      <p:transition spd="slow" advTm="2000">
        <p:fade/>
        <p:sndAc>
          <p:stSnd>
            <p:snd r:embed="rId4" name="bomb.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Line Resources</a:t>
            </a:r>
          </a:p>
        </p:txBody>
      </p:sp>
      <p:sp>
        <p:nvSpPr>
          <p:cNvPr id="3" name="Content Placeholder 2"/>
          <p:cNvSpPr>
            <a:spLocks noGrp="1"/>
          </p:cNvSpPr>
          <p:nvPr>
            <p:ph idx="1"/>
          </p:nvPr>
        </p:nvSpPr>
        <p:spPr>
          <a:xfrm>
            <a:off x="241300" y="1415796"/>
            <a:ext cx="5791200" cy="4799267"/>
          </a:xfrm>
        </p:spPr>
        <p:txBody>
          <a:bodyPr>
            <a:normAutofit/>
          </a:bodyPr>
          <a:lstStyle/>
          <a:p>
            <a:pPr marL="0" indent="0" algn="ctr">
              <a:buNone/>
            </a:pPr>
            <a:r>
              <a:rPr lang="en-US" sz="1800" b="1" dirty="0">
                <a:solidFill>
                  <a:srgbClr val="002060"/>
                </a:solidFill>
              </a:rPr>
              <a:t>FHWA 1273 05/12</a:t>
            </a:r>
          </a:p>
          <a:p>
            <a:pPr marL="0" indent="0" algn="ctr">
              <a:buNone/>
            </a:pPr>
            <a:r>
              <a:rPr lang="en-US" sz="1800" dirty="0">
                <a:solidFill>
                  <a:srgbClr val="FF0000"/>
                </a:solidFill>
              </a:rPr>
              <a:t> </a:t>
            </a:r>
            <a:r>
              <a:rPr lang="en-US" sz="1800" dirty="0">
                <a:solidFill>
                  <a:srgbClr val="FF0000"/>
                </a:solidFill>
                <a:hlinkClick r:id="rId2"/>
              </a:rPr>
              <a:t>http://www.fhwa.dot.gov/programadmin/contracts/1273/1273.pdf</a:t>
            </a:r>
            <a:endParaRPr lang="en-US" sz="1800" dirty="0">
              <a:solidFill>
                <a:srgbClr val="FF0000"/>
              </a:solidFill>
            </a:endParaRPr>
          </a:p>
          <a:p>
            <a:pPr marL="0" indent="0" algn="ctr">
              <a:buNone/>
            </a:pPr>
            <a:endParaRPr lang="en-US" sz="1800" dirty="0">
              <a:solidFill>
                <a:srgbClr val="FF0000"/>
              </a:solidFill>
            </a:endParaRPr>
          </a:p>
          <a:p>
            <a:pPr marL="0" indent="0" algn="ctr">
              <a:buNone/>
            </a:pPr>
            <a:r>
              <a:rPr lang="en-US" sz="1800" b="1" dirty="0">
                <a:solidFill>
                  <a:srgbClr val="002060"/>
                </a:solidFill>
              </a:rPr>
              <a:t>Contract Compliance Manual</a:t>
            </a:r>
          </a:p>
          <a:p>
            <a:pPr marL="0" indent="0" algn="ctr">
              <a:buNone/>
            </a:pPr>
            <a:r>
              <a:rPr lang="en-US" sz="1800" dirty="0">
                <a:solidFill>
                  <a:schemeClr val="bg1"/>
                </a:solidFill>
                <a:hlinkClick r:id="rId3"/>
              </a:rPr>
              <a:t>http://www.fdot.gov/equalopportunity/ContractComplianceWorkbook.shtm</a:t>
            </a:r>
            <a:endParaRPr lang="en-US" sz="1800" dirty="0">
              <a:solidFill>
                <a:schemeClr val="bg1"/>
              </a:solidFill>
            </a:endParaRPr>
          </a:p>
          <a:p>
            <a:pPr marL="0" indent="0" algn="ctr">
              <a:buNone/>
            </a:pPr>
            <a:endParaRPr lang="en-US" sz="1800" dirty="0">
              <a:solidFill>
                <a:schemeClr val="bg1"/>
              </a:solidFill>
            </a:endParaRPr>
          </a:p>
          <a:p>
            <a:pPr marL="0" indent="0" algn="ctr">
              <a:buNone/>
            </a:pPr>
            <a:r>
              <a:rPr lang="en-US" sz="1800" b="1" dirty="0">
                <a:solidFill>
                  <a:srgbClr val="002060"/>
                </a:solidFill>
              </a:rPr>
              <a:t>LAP Manual</a:t>
            </a:r>
          </a:p>
          <a:p>
            <a:pPr marL="0" indent="0" algn="ctr">
              <a:buNone/>
            </a:pPr>
            <a:r>
              <a:rPr lang="en-US" sz="1800" dirty="0">
                <a:solidFill>
                  <a:schemeClr val="bg1"/>
                </a:solidFill>
                <a:hlinkClick r:id="rId4"/>
              </a:rPr>
              <a:t>http://www.fdot.gov/programmanagement/LAP/LAP_TOC.shtm</a:t>
            </a:r>
            <a:endParaRPr lang="en-US" sz="1800" dirty="0">
              <a:solidFill>
                <a:schemeClr val="bg1"/>
              </a:solidFill>
            </a:endParaRPr>
          </a:p>
          <a:p>
            <a:pPr marL="0" indent="0" algn="ctr">
              <a:buNone/>
            </a:pPr>
            <a:endParaRPr lang="en-US" sz="1800" dirty="0">
              <a:solidFill>
                <a:schemeClr val="bg1"/>
              </a:solidFill>
            </a:endParaRPr>
          </a:p>
          <a:p>
            <a:pPr marL="0" lvl="0" indent="0" algn="ctr">
              <a:lnSpc>
                <a:spcPct val="100000"/>
              </a:lnSpc>
              <a:spcBef>
                <a:spcPts val="0"/>
              </a:spcBef>
              <a:buNone/>
            </a:pPr>
            <a:r>
              <a:rPr lang="en-US" sz="1800" b="1" dirty="0">
                <a:solidFill>
                  <a:srgbClr val="002060"/>
                </a:solidFill>
              </a:rPr>
              <a:t>USDOL (Wage Determinations online)</a:t>
            </a:r>
          </a:p>
          <a:p>
            <a:pPr marL="0" lvl="0" indent="0" algn="ctr">
              <a:lnSpc>
                <a:spcPct val="100000"/>
              </a:lnSpc>
              <a:spcBef>
                <a:spcPts val="0"/>
              </a:spcBef>
              <a:buNone/>
            </a:pPr>
            <a:r>
              <a:rPr lang="en-US" sz="1800" dirty="0">
                <a:solidFill>
                  <a:prstClr val="white"/>
                </a:solidFill>
                <a:hlinkClick r:id="rId5"/>
              </a:rPr>
              <a:t>https://www.wdol.gov/</a:t>
            </a:r>
            <a:endParaRPr lang="en-US" sz="1800" dirty="0">
              <a:solidFill>
                <a:prstClr val="white"/>
              </a:solidFill>
            </a:endParaRPr>
          </a:p>
          <a:p>
            <a:pPr marL="0" lvl="0" indent="0" algn="ctr">
              <a:lnSpc>
                <a:spcPct val="100000"/>
              </a:lnSpc>
              <a:spcBef>
                <a:spcPts val="0"/>
              </a:spcBef>
              <a:buNone/>
            </a:pPr>
            <a:endParaRPr lang="en-US" sz="1700" dirty="0">
              <a:solidFill>
                <a:prstClr val="white"/>
              </a:solidFill>
              <a:latin typeface="Arial" panose="020B0604020202020204"/>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buNone/>
            </a:pPr>
            <a:endParaRPr lang="en-US" dirty="0"/>
          </a:p>
          <a:p>
            <a:endParaRPr lang="en-US" dirty="0"/>
          </a:p>
        </p:txBody>
      </p:sp>
      <p:sp>
        <p:nvSpPr>
          <p:cNvPr id="4" name="Content Placeholder 2"/>
          <p:cNvSpPr txBox="1">
            <a:spLocks/>
          </p:cNvSpPr>
          <p:nvPr/>
        </p:nvSpPr>
        <p:spPr>
          <a:xfrm>
            <a:off x="6032500" y="1457025"/>
            <a:ext cx="5791200" cy="4799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rgbClr val="002060"/>
                </a:solidFill>
              </a:rPr>
              <a:t>DBE Regulations CFR 49 Parts 23 and 26</a:t>
            </a:r>
          </a:p>
          <a:p>
            <a:pPr marL="0" indent="0" algn="ctr">
              <a:buFont typeface="Arial" panose="020B0604020202020204" pitchFamily="34" charset="0"/>
              <a:buNone/>
            </a:pPr>
            <a:r>
              <a:rPr lang="en-US" sz="1800" dirty="0">
                <a:solidFill>
                  <a:schemeClr val="bg1"/>
                </a:solidFill>
                <a:hlinkClick r:id="rId6"/>
              </a:rPr>
              <a:t>http://www.fdot.gov/equalopportunity/dbeprogramfaq.shtm</a:t>
            </a:r>
            <a:endParaRPr lang="en-US" sz="1800" dirty="0">
              <a:solidFill>
                <a:schemeClr val="bg1"/>
              </a:solidFill>
            </a:endParaRPr>
          </a:p>
          <a:p>
            <a:pPr marL="0" indent="0" algn="ctr">
              <a:buFont typeface="Arial" panose="020B0604020202020204" pitchFamily="34" charset="0"/>
              <a:buNone/>
            </a:pPr>
            <a:endParaRPr lang="en-US" sz="1800" dirty="0">
              <a:solidFill>
                <a:schemeClr val="bg1"/>
              </a:solidFill>
            </a:endParaRPr>
          </a:p>
          <a:p>
            <a:pPr marL="0" lvl="0" indent="0" algn="ctr">
              <a:buNone/>
            </a:pPr>
            <a:r>
              <a:rPr lang="en-US" sz="1800" b="1" dirty="0">
                <a:solidFill>
                  <a:srgbClr val="002060"/>
                </a:solidFill>
              </a:rPr>
              <a:t>DBE Directory (EOC)</a:t>
            </a:r>
          </a:p>
          <a:p>
            <a:pPr marL="0" lvl="0" indent="0" algn="ctr">
              <a:buNone/>
            </a:pPr>
            <a:r>
              <a:rPr lang="en-US" sz="1800" dirty="0">
                <a:solidFill>
                  <a:prstClr val="white"/>
                </a:solidFill>
                <a:hlinkClick r:id="rId7"/>
              </a:rPr>
              <a:t>http://www3b.dot.state.fl.us/EqualOpportunityOfficeBusinessDirectory/CustomSearch.aspx</a:t>
            </a:r>
            <a:endParaRPr lang="en-US" sz="1800" dirty="0">
              <a:solidFill>
                <a:prstClr val="white"/>
              </a:solidFill>
            </a:endParaRPr>
          </a:p>
          <a:p>
            <a:pPr marL="0" indent="0" algn="ctr">
              <a:buFont typeface="Arial" panose="020B0604020202020204" pitchFamily="34" charset="0"/>
              <a:buNone/>
            </a:pPr>
            <a:endParaRPr lang="en-US" sz="1800" b="1" dirty="0">
              <a:solidFill>
                <a:schemeClr val="bg1"/>
              </a:solidFill>
            </a:endParaRPr>
          </a:p>
          <a:p>
            <a:pPr marL="0" indent="0" algn="ctr">
              <a:buFont typeface="Arial" panose="020B0604020202020204" pitchFamily="34" charset="0"/>
              <a:buNone/>
            </a:pPr>
            <a:r>
              <a:rPr lang="en-US" sz="1800" b="1" dirty="0">
                <a:solidFill>
                  <a:srgbClr val="002060"/>
                </a:solidFill>
              </a:rPr>
              <a:t>Equal Opportunity Officer (Directory)</a:t>
            </a:r>
          </a:p>
          <a:p>
            <a:pPr marL="0" indent="0" algn="ctr">
              <a:buFont typeface="Arial" panose="020B0604020202020204" pitchFamily="34" charset="0"/>
              <a:buNone/>
            </a:pPr>
            <a:r>
              <a:rPr lang="en-US" sz="1800" dirty="0">
                <a:solidFill>
                  <a:schemeClr val="bg1"/>
                </a:solidFill>
                <a:hlinkClick r:id="rId8"/>
              </a:rPr>
              <a:t>http://www.fdot.gov/equalopportunity/Contract%20Compliance/EOO%20officer%202%205%2015.pdf</a:t>
            </a:r>
            <a:endParaRPr lang="en-US" sz="1800" dirty="0">
              <a:solidFill>
                <a:schemeClr val="bg1"/>
              </a:solidFill>
            </a:endParaRPr>
          </a:p>
          <a:p>
            <a:pPr marL="0" indent="0" algn="ctr">
              <a:buFont typeface="Arial" panose="020B0604020202020204" pitchFamily="34" charset="0"/>
              <a:buNone/>
            </a:pPr>
            <a:r>
              <a:rPr lang="en-US" sz="1800" b="1" dirty="0">
                <a:solidFill>
                  <a:srgbClr val="002060"/>
                </a:solidFill>
              </a:rPr>
              <a:t>FDOT Forms Library </a:t>
            </a:r>
            <a:r>
              <a:rPr lang="en-US" sz="1800" b="1" dirty="0">
                <a:solidFill>
                  <a:srgbClr val="C00000"/>
                </a:solidFill>
              </a:rPr>
              <a:t>(NEW!!!!)</a:t>
            </a:r>
            <a:endParaRPr lang="en-US" sz="1800" b="1" dirty="0">
              <a:solidFill>
                <a:schemeClr val="bg1"/>
              </a:solidFill>
            </a:endParaRPr>
          </a:p>
          <a:p>
            <a:pPr marL="0" indent="0" algn="ctr">
              <a:buNone/>
            </a:pPr>
            <a:r>
              <a:rPr lang="en-US" sz="1800" u="sng" dirty="0">
                <a:hlinkClick r:id="rId9"/>
              </a:rPr>
              <a:t>http://www.fdot.gov/equalopportunity/ContractCompliance.shtm</a:t>
            </a:r>
            <a:endParaRPr lang="en-US" dirty="0">
              <a:solidFill>
                <a:schemeClr val="bg1"/>
              </a:solidFill>
            </a:endParaRPr>
          </a:p>
          <a:p>
            <a:endParaRPr lang="en-US" dirty="0"/>
          </a:p>
        </p:txBody>
      </p:sp>
      <p:sp>
        <p:nvSpPr>
          <p:cNvPr id="5" name="TextBox 4"/>
          <p:cNvSpPr txBox="1"/>
          <p:nvPr/>
        </p:nvSpPr>
        <p:spPr>
          <a:xfrm>
            <a:off x="-841799" y="5829174"/>
            <a:ext cx="4346058"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 A2, A3, A7</a:t>
            </a:r>
          </a:p>
        </p:txBody>
      </p:sp>
      <p:sp>
        <p:nvSpPr>
          <p:cNvPr id="6" name="Slide Number Placeholder 5"/>
          <p:cNvSpPr>
            <a:spLocks noGrp="1"/>
          </p:cNvSpPr>
          <p:nvPr>
            <p:ph type="sldNum" sz="quarter" idx="12"/>
          </p:nvPr>
        </p:nvSpPr>
        <p:spPr/>
        <p:txBody>
          <a:bodyPr/>
          <a:lstStyle/>
          <a:p>
            <a:fld id="{1A86A500-0691-47EB-B918-D336B6CBF90A}" type="slidenum">
              <a:rPr lang="en-US" smtClean="0"/>
              <a:t>2</a:t>
            </a:fld>
            <a:endParaRPr lang="en-US"/>
          </a:p>
        </p:txBody>
      </p:sp>
    </p:spTree>
    <p:extLst>
      <p:ext uri="{BB962C8B-B14F-4D97-AF65-F5344CB8AC3E}">
        <p14:creationId xmlns:p14="http://schemas.microsoft.com/office/powerpoint/2010/main" val="231790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1.6.2</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Issues of Deficiency Communications</a:t>
            </a:r>
          </a:p>
        </p:txBody>
      </p:sp>
      <p:sp>
        <p:nvSpPr>
          <p:cNvPr id="3" name="Content Placeholder 2"/>
          <p:cNvSpPr>
            <a:spLocks noGrp="1"/>
          </p:cNvSpPr>
          <p:nvPr>
            <p:ph idx="1"/>
          </p:nvPr>
        </p:nvSpPr>
        <p:spPr>
          <a:xfrm>
            <a:off x="901699" y="1716877"/>
            <a:ext cx="10515600" cy="4351338"/>
          </a:xfrm>
        </p:spPr>
        <p:txBody>
          <a:bodyPr/>
          <a:lstStyle/>
          <a:p>
            <a:pPr>
              <a:lnSpc>
                <a:spcPct val="100000"/>
              </a:lnSpc>
              <a:spcBef>
                <a:spcPts val="600"/>
              </a:spcBef>
              <a:spcAft>
                <a:spcPts val="600"/>
              </a:spcAft>
            </a:pPr>
            <a:r>
              <a:rPr lang="en-US" dirty="0">
                <a:solidFill>
                  <a:srgbClr val="002060"/>
                </a:solidFill>
                <a:sym typeface="Wingdings"/>
              </a:rPr>
              <a:t>Deficiency communications shall be issued to the Prime for the Prime and/or subcontractor’s noncompliance with compliance program requirements including the submission of required data in any element of the program:</a:t>
            </a:r>
          </a:p>
          <a:p>
            <a:pPr marL="0" lvl="0" indent="0" algn="ctr" fontAlgn="base">
              <a:lnSpc>
                <a:spcPct val="100000"/>
              </a:lnSpc>
              <a:spcBef>
                <a:spcPct val="0"/>
              </a:spcBef>
              <a:spcAft>
                <a:spcPct val="0"/>
              </a:spcAft>
              <a:buNone/>
            </a:pPr>
            <a:endParaRPr lang="en-US" b="1" cap="all" dirty="0">
              <a:ln/>
              <a:solidFill>
                <a:srgbClr val="244379"/>
              </a:solidFill>
              <a:effectLst>
                <a:outerShdw blurRad="19685" dist="12700" dir="5400000" algn="tl" rotWithShape="0">
                  <a:srgbClr val="4A66AC">
                    <a:satMod val="130000"/>
                    <a:alpha val="60000"/>
                  </a:srgbClr>
                </a:outerShdw>
                <a:reflection blurRad="10000" stA="55000" endPos="48000" dist="500" dir="5400000" sy="-100000" algn="bl" rotWithShape="0"/>
              </a:effectLst>
              <a:latin typeface="Arial" charset="0"/>
              <a:sym typeface="Wingdings"/>
            </a:endParaRPr>
          </a:p>
          <a:p>
            <a:pPr marL="0" lvl="0" indent="0" algn="ctr" fontAlgn="base">
              <a:lnSpc>
                <a:spcPct val="100000"/>
              </a:lnSpc>
              <a:spcBef>
                <a:spcPct val="0"/>
              </a:spcBef>
              <a:spcAft>
                <a:spcPct val="0"/>
              </a:spcAft>
              <a:buNone/>
            </a:pPr>
            <a:r>
              <a:rPr lang="en-US" sz="5400" b="1" cap="all" dirty="0">
                <a:ln/>
                <a:solidFill>
                  <a:srgbClr val="C00000"/>
                </a:solidFill>
                <a:effectLst>
                  <a:outerShdw blurRad="19685" dist="12700" dir="5400000" algn="tl" rotWithShape="0">
                    <a:srgbClr val="4A66AC">
                      <a:satMod val="130000"/>
                      <a:alpha val="60000"/>
                    </a:srgbClr>
                  </a:outerShdw>
                  <a:reflection blurRad="10000" stA="55000" endPos="48000" dist="500" dir="5400000" sy="-100000" algn="bl" rotWithShape="0"/>
                </a:effectLst>
                <a:latin typeface="Arial" charset="0"/>
                <a:sym typeface="Wingdings"/>
              </a:rPr>
              <a:t>EEO, DBE, Wages, OJT</a:t>
            </a:r>
            <a:endParaRPr lang="en-US" sz="5400" b="1" cap="all" dirty="0">
              <a:ln/>
              <a:solidFill>
                <a:srgbClr val="C00000"/>
              </a:solidFill>
              <a:effectLst>
                <a:outerShdw blurRad="19685" dist="12700" dir="5400000" algn="tl" rotWithShape="0">
                  <a:srgbClr val="4A66AC">
                    <a:satMod val="130000"/>
                    <a:alpha val="60000"/>
                  </a:srgbClr>
                </a:outerShdw>
                <a:reflection blurRad="10000" stA="55000" endPos="48000" dist="500" dir="5400000" sy="-100000" algn="bl" rotWithShape="0"/>
              </a:effectLst>
              <a:latin typeface="Arial" charset="0"/>
            </a:endParaRPr>
          </a:p>
          <a:p>
            <a:endParaRPr lang="en-US" dirty="0"/>
          </a:p>
        </p:txBody>
      </p:sp>
      <p:sp>
        <p:nvSpPr>
          <p:cNvPr id="4" name="TextBox 3"/>
          <p:cNvSpPr txBox="1"/>
          <p:nvPr/>
        </p:nvSpPr>
        <p:spPr>
          <a:xfrm>
            <a:off x="-1068219" y="5152949"/>
            <a:ext cx="4517805" cy="1169551"/>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CCCA Field Office Review: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Section II: EEO</a:t>
            </a:r>
          </a:p>
          <a:p>
            <a:pPr marL="0" marR="0" lvl="0" indent="0" algn="ctr" defTabSz="914400" eaLnBrk="1" fontAlgn="base" latinLnBrk="0" hangingPunct="1">
              <a:lnSpc>
                <a:spcPct val="100000"/>
              </a:lnSpc>
              <a:spcBef>
                <a:spcPct val="0"/>
              </a:spcBef>
              <a:spcAft>
                <a:spcPct val="0"/>
              </a:spcAft>
              <a:buClrTx/>
              <a:buSzTx/>
              <a:buFontTx/>
              <a:buNone/>
              <a:tabLst/>
              <a:defRPr/>
            </a:pPr>
            <a:r>
              <a:rPr lang="en-US" sz="1400" b="1" kern="0" dirty="0">
                <a:solidFill>
                  <a:srgbClr val="002060"/>
                </a:solidFill>
                <a:latin typeface="Times New Roman" panose="02020603050405020304" pitchFamily="18" charset="0"/>
                <a:cs typeface="Times New Roman" panose="02020603050405020304" pitchFamily="18" charset="0"/>
              </a:rPr>
              <a:t>Section III: DBE</a:t>
            </a:r>
            <a:endPar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Section IV: OJT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Section V: Wages</a:t>
            </a:r>
          </a:p>
        </p:txBody>
      </p:sp>
      <p:sp>
        <p:nvSpPr>
          <p:cNvPr id="5" name="Slide Number Placeholder 4"/>
          <p:cNvSpPr>
            <a:spLocks noGrp="1"/>
          </p:cNvSpPr>
          <p:nvPr>
            <p:ph type="sldNum" sz="quarter" idx="12"/>
          </p:nvPr>
        </p:nvSpPr>
        <p:spPr/>
        <p:txBody>
          <a:bodyPr/>
          <a:lstStyle/>
          <a:p>
            <a:fld id="{1A86A500-0691-47EB-B918-D336B6CBF90A}" type="slidenum">
              <a:rPr lang="en-US" smtClean="0"/>
              <a:t>20</a:t>
            </a:fld>
            <a:endParaRPr lang="en-US"/>
          </a:p>
        </p:txBody>
      </p:sp>
    </p:spTree>
    <p:extLst>
      <p:ext uri="{BB962C8B-B14F-4D97-AF65-F5344CB8AC3E}">
        <p14:creationId xmlns:p14="http://schemas.microsoft.com/office/powerpoint/2010/main" val="2419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 Sanctions</a:t>
            </a:r>
          </a:p>
        </p:txBody>
      </p:sp>
      <p:sp>
        <p:nvSpPr>
          <p:cNvPr id="3" name="Content Placeholder 2"/>
          <p:cNvSpPr>
            <a:spLocks noGrp="1"/>
          </p:cNvSpPr>
          <p:nvPr>
            <p:ph idx="1"/>
          </p:nvPr>
        </p:nvSpPr>
        <p:spPr>
          <a:xfrm>
            <a:off x="838200" y="1741985"/>
            <a:ext cx="10515600" cy="4351338"/>
          </a:xfrm>
        </p:spPr>
        <p:txBody>
          <a:bodyPr/>
          <a:lstStyle/>
          <a:p>
            <a:pPr marL="0" indent="0" eaLnBrk="0" hangingPunct="0">
              <a:lnSpc>
                <a:spcPct val="100000"/>
              </a:lnSpc>
              <a:spcBef>
                <a:spcPts val="600"/>
              </a:spcBef>
              <a:spcAft>
                <a:spcPts val="600"/>
              </a:spcAft>
              <a:buClr>
                <a:schemeClr val="bg1"/>
              </a:buClr>
              <a:buNone/>
              <a:tabLst>
                <a:tab pos="432197" algn="l"/>
              </a:tabLst>
            </a:pPr>
            <a:r>
              <a:rPr lang="en-US" sz="3200" dirty="0">
                <a:solidFill>
                  <a:srgbClr val="C00000"/>
                </a:solidFill>
                <a:sym typeface="Wingdings"/>
              </a:rPr>
              <a:t>Two (2) sanctions </a:t>
            </a:r>
            <a:r>
              <a:rPr lang="en-US" sz="3200" dirty="0">
                <a:solidFill>
                  <a:srgbClr val="002060"/>
                </a:solidFill>
                <a:sym typeface="Wingdings"/>
              </a:rPr>
              <a:t>are concurrently applied when a performance deficiency exists:</a:t>
            </a:r>
          </a:p>
          <a:p>
            <a:pPr marL="889397" indent="-457200" eaLnBrk="0" hangingPunct="0">
              <a:lnSpc>
                <a:spcPct val="100000"/>
              </a:lnSpc>
              <a:spcBef>
                <a:spcPts val="600"/>
              </a:spcBef>
              <a:spcAft>
                <a:spcPts val="600"/>
              </a:spcAft>
              <a:buClr>
                <a:srgbClr val="C00000"/>
              </a:buClr>
              <a:tabLst>
                <a:tab pos="432197" algn="l"/>
                <a:tab pos="854869" algn="l"/>
              </a:tabLst>
            </a:pPr>
            <a:r>
              <a:rPr lang="en-US" dirty="0">
                <a:solidFill>
                  <a:srgbClr val="C00000"/>
                </a:solidFill>
                <a:sym typeface="Wingdings"/>
              </a:rPr>
              <a:t>Withholding of </a:t>
            </a:r>
            <a:r>
              <a:rPr lang="en-US" b="1" i="1" dirty="0">
                <a:solidFill>
                  <a:srgbClr val="C00000"/>
                </a:solidFill>
                <a:sym typeface="Wingdings"/>
              </a:rPr>
              <a:t>Monthly Progress Estimate(s)</a:t>
            </a:r>
          </a:p>
          <a:p>
            <a:pPr marL="889397" indent="-457200" eaLnBrk="0" hangingPunct="0">
              <a:lnSpc>
                <a:spcPct val="100000"/>
              </a:lnSpc>
              <a:spcBef>
                <a:spcPts val="600"/>
              </a:spcBef>
              <a:spcAft>
                <a:spcPts val="600"/>
              </a:spcAft>
              <a:buClr>
                <a:srgbClr val="C00000"/>
              </a:buClr>
              <a:tabLst>
                <a:tab pos="432197" algn="l"/>
                <a:tab pos="854869" algn="l"/>
              </a:tabLst>
            </a:pPr>
            <a:r>
              <a:rPr lang="en-US" dirty="0">
                <a:solidFill>
                  <a:srgbClr val="C00000"/>
                </a:solidFill>
                <a:sym typeface="Wingdings"/>
              </a:rPr>
              <a:t>Issuance of </a:t>
            </a:r>
            <a:r>
              <a:rPr lang="en-US" b="1" i="1" dirty="0">
                <a:solidFill>
                  <a:srgbClr val="C00000"/>
                </a:solidFill>
                <a:sym typeface="Wingdings"/>
              </a:rPr>
              <a:t>Performance Deficiency Letter(s)</a:t>
            </a:r>
            <a:r>
              <a:rPr lang="en-US" dirty="0">
                <a:solidFill>
                  <a:srgbClr val="C00000"/>
                </a:solidFill>
                <a:sym typeface="Wingdings"/>
              </a:rPr>
              <a:t>	</a:t>
            </a:r>
            <a:r>
              <a:rPr lang="en-US" dirty="0">
                <a:solidFill>
                  <a:schemeClr val="bg1"/>
                </a:solidFill>
                <a:effectLst>
                  <a:outerShdw blurRad="50800" dist="38100" dir="2700000" algn="tl" rotWithShape="0">
                    <a:prstClr val="black">
                      <a:alpha val="40000"/>
                    </a:prstClr>
                  </a:outerShdw>
                </a:effectLst>
                <a:sym typeface="Wingdings"/>
              </a:rPr>
              <a:t>	</a:t>
            </a:r>
          </a:p>
          <a:p>
            <a:pPr>
              <a:lnSpc>
                <a:spcPct val="100000"/>
              </a:lnSpc>
              <a:spcBef>
                <a:spcPts val="600"/>
              </a:spcBef>
              <a:spcAft>
                <a:spcPts val="600"/>
              </a:spcAft>
            </a:pPr>
            <a:r>
              <a:rPr lang="en-US" dirty="0">
                <a:solidFill>
                  <a:srgbClr val="002060"/>
                </a:solidFill>
              </a:rPr>
              <a:t>A projects </a:t>
            </a:r>
            <a:r>
              <a:rPr lang="en-US" b="1" i="1" dirty="0">
                <a:solidFill>
                  <a:srgbClr val="002060"/>
                </a:solidFill>
              </a:rPr>
              <a:t>monthly progress estimate(s) </a:t>
            </a:r>
            <a:r>
              <a:rPr lang="en-US" dirty="0">
                <a:solidFill>
                  <a:srgbClr val="002060"/>
                </a:solidFill>
              </a:rPr>
              <a:t>is withheld in it’s entirety for a performance deficiency. Upon the Local Agency's receipt and verification of compliance with outstanding requirements, the withheld </a:t>
            </a:r>
            <a:r>
              <a:rPr lang="en-US" b="1" i="1" dirty="0">
                <a:solidFill>
                  <a:srgbClr val="002060"/>
                </a:solidFill>
              </a:rPr>
              <a:t>monthly progress estimate(s) </a:t>
            </a:r>
            <a:r>
              <a:rPr lang="en-US" dirty="0">
                <a:solidFill>
                  <a:srgbClr val="002060"/>
                </a:solidFill>
              </a:rPr>
              <a:t>is released for payment processing</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1.6.3</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21</a:t>
            </a:fld>
            <a:endParaRPr lang="en-US"/>
          </a:p>
        </p:txBody>
      </p:sp>
    </p:spTree>
    <p:extLst>
      <p:ext uri="{BB962C8B-B14F-4D97-AF65-F5344CB8AC3E}">
        <p14:creationId xmlns:p14="http://schemas.microsoft.com/office/powerpoint/2010/main" val="123761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 Communications</a:t>
            </a:r>
          </a:p>
        </p:txBody>
      </p:sp>
      <p:sp>
        <p:nvSpPr>
          <p:cNvPr id="3" name="Content Placeholder 2"/>
          <p:cNvSpPr>
            <a:spLocks noGrp="1"/>
          </p:cNvSpPr>
          <p:nvPr>
            <p:ph idx="1"/>
          </p:nvPr>
        </p:nvSpPr>
        <p:spPr>
          <a:xfrm>
            <a:off x="865632" y="1697926"/>
            <a:ext cx="10515600" cy="4351338"/>
          </a:xfrm>
        </p:spPr>
        <p:txBody>
          <a:bodyPr/>
          <a:lstStyle/>
          <a:p>
            <a:pPr marL="432197" indent="-432197" eaLnBrk="0" hangingPunct="0">
              <a:lnSpc>
                <a:spcPct val="100000"/>
              </a:lnSpc>
              <a:spcBef>
                <a:spcPts val="600"/>
              </a:spcBef>
              <a:spcAft>
                <a:spcPts val="600"/>
              </a:spcAft>
              <a:tabLst>
                <a:tab pos="432197" algn="l"/>
              </a:tabLst>
            </a:pPr>
            <a:r>
              <a:rPr lang="en-US" b="1" u="sng" dirty="0">
                <a:solidFill>
                  <a:srgbClr val="C00000"/>
                </a:solidFill>
                <a:sym typeface="Wingdings"/>
              </a:rPr>
              <a:t>ALL</a:t>
            </a:r>
            <a:r>
              <a:rPr lang="en-US" dirty="0">
                <a:solidFill>
                  <a:srgbClr val="002060"/>
                </a:solidFill>
                <a:sym typeface="Wingdings"/>
              </a:rPr>
              <a:t> communications regarding performance deficiency are addressed to the prime contractor for resolution</a:t>
            </a:r>
          </a:p>
          <a:p>
            <a:pPr marL="432197" indent="-432197" eaLnBrk="0" hangingPunct="0">
              <a:lnSpc>
                <a:spcPct val="100000"/>
              </a:lnSpc>
              <a:spcBef>
                <a:spcPts val="600"/>
              </a:spcBef>
              <a:spcAft>
                <a:spcPts val="600"/>
              </a:spcAft>
              <a:tabLst>
                <a:tab pos="432197" algn="l"/>
              </a:tabLst>
            </a:pPr>
            <a:r>
              <a:rPr lang="en-US" sz="2400" i="1" dirty="0">
                <a:solidFill>
                  <a:srgbClr val="002060"/>
                </a:solidFill>
                <a:sym typeface="Wingdings"/>
              </a:rPr>
              <a:t>If the prime is not very experienced, they may ask the RCS (or Local Agency) to help them communicate with the subs. This would only be if the prime authorized the direct communication and the prime should be involved in all such communications/meetings</a:t>
            </a:r>
            <a:endParaRPr lang="en-US" sz="2400" b="1" dirty="0">
              <a:solidFill>
                <a:srgbClr val="002060"/>
              </a:solidFill>
              <a:sym typeface="Wingdings"/>
            </a:endParaRPr>
          </a:p>
          <a:p>
            <a:pPr marL="0" indent="0" algn="ctr" eaLnBrk="0" hangingPunct="0">
              <a:spcBef>
                <a:spcPts val="900"/>
              </a:spcBef>
              <a:buNone/>
              <a:tabLst>
                <a:tab pos="432197" algn="l"/>
              </a:tabLst>
            </a:pPr>
            <a:endParaRPr lang="en-US" sz="3600" b="1" dirty="0">
              <a:solidFill>
                <a:srgbClr val="002060"/>
              </a:solidFill>
              <a:sym typeface="Wingdings"/>
            </a:endParaRPr>
          </a:p>
          <a:p>
            <a:pPr marL="0" indent="0" algn="ctr" eaLnBrk="0" hangingPunct="0">
              <a:spcBef>
                <a:spcPts val="900"/>
              </a:spcBef>
              <a:buNone/>
              <a:tabLst>
                <a:tab pos="432197" algn="l"/>
              </a:tabLst>
            </a:pPr>
            <a:r>
              <a:rPr lang="en-US" sz="3600" b="1" dirty="0">
                <a:solidFill>
                  <a:srgbClr val="C00000"/>
                </a:solidFill>
                <a:sym typeface="Wingdings"/>
              </a:rPr>
              <a:t>LOCAL AGENCY </a:t>
            </a:r>
            <a:r>
              <a:rPr lang="en-US" sz="3600" b="1" dirty="0">
                <a:solidFill>
                  <a:srgbClr val="C00000"/>
                </a:solidFill>
                <a:sym typeface="Wingdings" pitchFamily="2" charset="2"/>
              </a:rPr>
              <a:t> PRIME CONTRACTOR</a:t>
            </a:r>
            <a:endParaRPr lang="en-US" sz="3600" b="1" dirty="0">
              <a:solidFill>
                <a:srgbClr val="C00000"/>
              </a:solidFill>
              <a:sym typeface="Wingdings"/>
            </a:endParaRPr>
          </a:p>
          <a:p>
            <a:pPr>
              <a:buClr>
                <a:schemeClr val="bg1"/>
              </a:buClr>
            </a:pPr>
            <a:endParaRPr lang="en-US" dirty="0">
              <a:solidFill>
                <a:srgbClr val="002060"/>
              </a:solidFill>
            </a:endParaRPr>
          </a:p>
        </p:txBody>
      </p:sp>
      <p:sp>
        <p:nvSpPr>
          <p:cNvPr id="7" name="TextBox 6"/>
          <p:cNvSpPr txBox="1"/>
          <p:nvPr/>
        </p:nvSpPr>
        <p:spPr>
          <a:xfrm>
            <a:off x="-303000" y="5631397"/>
            <a:ext cx="3011694" cy="1015663"/>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CCCA Field Office Review:</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Section V: Wages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2060"/>
                </a:solidFill>
                <a:effectLst/>
                <a:uLnTx/>
                <a:uFillTx/>
              </a:rPr>
              <a:t>N5</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1.6.5</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22</a:t>
            </a:fld>
            <a:endParaRPr lang="en-US"/>
          </a:p>
        </p:txBody>
      </p:sp>
    </p:spTree>
    <p:extLst>
      <p:ext uri="{BB962C8B-B14F-4D97-AF65-F5344CB8AC3E}">
        <p14:creationId xmlns:p14="http://schemas.microsoft.com/office/powerpoint/2010/main" val="362776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Noncompliance Communications</a:t>
            </a:r>
          </a:p>
        </p:txBody>
      </p:sp>
      <p:sp>
        <p:nvSpPr>
          <p:cNvPr id="3" name="Content Placeholder 2"/>
          <p:cNvSpPr>
            <a:spLocks noGrp="1"/>
          </p:cNvSpPr>
          <p:nvPr>
            <p:ph idx="1"/>
          </p:nvPr>
        </p:nvSpPr>
        <p:spPr>
          <a:xfrm>
            <a:off x="326571" y="1410896"/>
            <a:ext cx="11755701" cy="4630675"/>
          </a:xfrm>
        </p:spPr>
        <p:txBody>
          <a:bodyPr>
            <a:normAutofit fontScale="85000" lnSpcReduction="10000"/>
          </a:bodyPr>
          <a:lstStyle/>
          <a:p>
            <a:pPr marL="0" indent="0" eaLnBrk="0" hangingPunct="0">
              <a:lnSpc>
                <a:spcPct val="120000"/>
              </a:lnSpc>
              <a:spcBef>
                <a:spcPts val="600"/>
              </a:spcBef>
              <a:spcAft>
                <a:spcPts val="600"/>
              </a:spcAft>
              <a:buClr>
                <a:schemeClr val="bg1"/>
              </a:buClr>
              <a:buNone/>
              <a:tabLst>
                <a:tab pos="432197" algn="l"/>
              </a:tabLst>
            </a:pPr>
            <a:r>
              <a:rPr lang="en-US" sz="3200" u="sng" dirty="0">
                <a:solidFill>
                  <a:srgbClr val="C00000"/>
                </a:solidFill>
                <a:sym typeface="Wingdings"/>
              </a:rPr>
              <a:t>Communication Vehicles:</a:t>
            </a:r>
          </a:p>
          <a:p>
            <a:pPr marL="0" indent="0" eaLnBrk="0" hangingPunct="0">
              <a:lnSpc>
                <a:spcPct val="120000"/>
              </a:lnSpc>
              <a:spcBef>
                <a:spcPts val="600"/>
              </a:spcBef>
              <a:spcAft>
                <a:spcPts val="600"/>
              </a:spcAft>
              <a:buClr>
                <a:schemeClr val="bg1"/>
              </a:buClr>
              <a:buNone/>
              <a:tabLst>
                <a:tab pos="432197" algn="l"/>
              </a:tabLst>
            </a:pPr>
            <a:r>
              <a:rPr lang="en-US" dirty="0">
                <a:solidFill>
                  <a:srgbClr val="C00000"/>
                </a:solidFill>
                <a:sym typeface="Wingdings"/>
              </a:rPr>
              <a:t>Noncompliance Letters </a:t>
            </a:r>
          </a:p>
          <a:p>
            <a:pPr marL="0" indent="0" eaLnBrk="0" hangingPunct="0">
              <a:lnSpc>
                <a:spcPct val="120000"/>
              </a:lnSpc>
              <a:spcBef>
                <a:spcPts val="600"/>
              </a:spcBef>
              <a:spcAft>
                <a:spcPts val="600"/>
              </a:spcAft>
              <a:buClr>
                <a:schemeClr val="accent6">
                  <a:lumMod val="20000"/>
                  <a:lumOff val="80000"/>
                </a:schemeClr>
              </a:buClr>
              <a:buNone/>
              <a:tabLst>
                <a:tab pos="432197" algn="l"/>
              </a:tabLst>
            </a:pPr>
            <a:r>
              <a:rPr lang="en-US" dirty="0">
                <a:solidFill>
                  <a:schemeClr val="bg1"/>
                </a:solidFill>
                <a:sym typeface="Wingdings"/>
              </a:rPr>
              <a:t>	</a:t>
            </a:r>
            <a:r>
              <a:rPr lang="en-US" dirty="0">
                <a:solidFill>
                  <a:srgbClr val="002060"/>
                </a:solidFill>
                <a:sym typeface="Wingdings"/>
              </a:rPr>
              <a:t>1. Notice of Noncompliance Letter </a:t>
            </a:r>
            <a:r>
              <a:rPr lang="en-US" dirty="0">
                <a:solidFill>
                  <a:srgbClr val="C00000"/>
                </a:solidFill>
                <a:sym typeface="Wingdings"/>
              </a:rPr>
              <a:t>(7 business days to resolve)</a:t>
            </a:r>
          </a:p>
          <a:p>
            <a:pPr marL="0" indent="0" eaLnBrk="0" hangingPunct="0">
              <a:lnSpc>
                <a:spcPct val="120000"/>
              </a:lnSpc>
              <a:spcBef>
                <a:spcPts val="600"/>
              </a:spcBef>
              <a:spcAft>
                <a:spcPts val="600"/>
              </a:spcAft>
              <a:buClr>
                <a:schemeClr val="accent6">
                  <a:lumMod val="20000"/>
                  <a:lumOff val="80000"/>
                </a:schemeClr>
              </a:buClr>
              <a:buNone/>
              <a:tabLst>
                <a:tab pos="432197" algn="l"/>
              </a:tabLst>
            </a:pPr>
            <a:r>
              <a:rPr lang="en-US" dirty="0">
                <a:solidFill>
                  <a:schemeClr val="bg1"/>
                </a:solidFill>
                <a:sym typeface="Wingdings"/>
              </a:rPr>
              <a:t>	</a:t>
            </a:r>
            <a:r>
              <a:rPr lang="en-US" dirty="0">
                <a:solidFill>
                  <a:srgbClr val="002060"/>
                </a:solidFill>
                <a:sym typeface="Wingdings"/>
              </a:rPr>
              <a:t>2. Performance Deficiency Warning Letter including Notice of Intent to Withhold Monthly Progress              	    Estimate </a:t>
            </a:r>
            <a:r>
              <a:rPr lang="en-US" dirty="0">
                <a:solidFill>
                  <a:srgbClr val="C00000"/>
                </a:solidFill>
                <a:sym typeface="Wingdings"/>
              </a:rPr>
              <a:t>(7 business days to resolve)</a:t>
            </a:r>
          </a:p>
          <a:p>
            <a:pPr marL="0" indent="0" eaLnBrk="0" hangingPunct="0">
              <a:lnSpc>
                <a:spcPct val="120000"/>
              </a:lnSpc>
              <a:spcBef>
                <a:spcPts val="600"/>
              </a:spcBef>
              <a:spcAft>
                <a:spcPts val="600"/>
              </a:spcAft>
              <a:buClr>
                <a:schemeClr val="accent6">
                  <a:lumMod val="20000"/>
                  <a:lumOff val="80000"/>
                </a:schemeClr>
              </a:buClr>
              <a:buNone/>
              <a:tabLst>
                <a:tab pos="432197" algn="l"/>
              </a:tabLst>
            </a:pPr>
            <a:r>
              <a:rPr lang="en-US" dirty="0">
                <a:solidFill>
                  <a:schemeClr val="bg1"/>
                </a:solidFill>
                <a:sym typeface="Wingdings"/>
              </a:rPr>
              <a:t>	</a:t>
            </a:r>
            <a:r>
              <a:rPr lang="en-US" dirty="0">
                <a:solidFill>
                  <a:srgbClr val="002060"/>
                </a:solidFill>
                <a:sym typeface="Wingdings"/>
              </a:rPr>
              <a:t>3. Performance Deficiency and Withholding Letter </a:t>
            </a:r>
            <a:r>
              <a:rPr lang="en-US" dirty="0">
                <a:solidFill>
                  <a:srgbClr val="C00000"/>
                </a:solidFill>
                <a:sym typeface="Wingdings"/>
              </a:rPr>
              <a:t>(Estimate withheld until resolved)</a:t>
            </a:r>
            <a:r>
              <a:rPr lang="en-US" dirty="0">
                <a:solidFill>
                  <a:srgbClr val="002060"/>
                </a:solidFill>
                <a:effectLst>
                  <a:outerShdw blurRad="50800" dist="38100" dir="2700000" algn="tl" rotWithShape="0">
                    <a:prstClr val="black">
                      <a:alpha val="40000"/>
                    </a:prstClr>
                  </a:outerShdw>
                </a:effectLst>
                <a:sym typeface="Wingdings"/>
              </a:rPr>
              <a:t>	</a:t>
            </a:r>
          </a:p>
          <a:p>
            <a:pPr marL="0" indent="0" eaLnBrk="0" hangingPunct="0">
              <a:lnSpc>
                <a:spcPct val="120000"/>
              </a:lnSpc>
              <a:spcBef>
                <a:spcPts val="600"/>
              </a:spcBef>
              <a:spcAft>
                <a:spcPts val="600"/>
              </a:spcAft>
              <a:buClr>
                <a:schemeClr val="accent6">
                  <a:lumMod val="20000"/>
                  <a:lumOff val="80000"/>
                </a:schemeClr>
              </a:buClr>
              <a:buNone/>
              <a:tabLst>
                <a:tab pos="432197" algn="l"/>
              </a:tabLst>
            </a:pPr>
            <a:r>
              <a:rPr lang="en-US" dirty="0">
                <a:solidFill>
                  <a:srgbClr val="C00000"/>
                </a:solidFill>
                <a:sym typeface="Wingdings"/>
              </a:rPr>
              <a:t>Notification of Payroll Violation </a:t>
            </a:r>
            <a:r>
              <a:rPr lang="en-US" sz="1900" dirty="0">
                <a:solidFill>
                  <a:srgbClr val="FFC000"/>
                </a:solidFill>
                <a:sym typeface="Wingdings"/>
              </a:rPr>
              <a:t>(Form # 700-010-59) </a:t>
            </a:r>
            <a:r>
              <a:rPr lang="en-US" dirty="0">
                <a:solidFill>
                  <a:srgbClr val="C00000"/>
                </a:solidFill>
                <a:sym typeface="Wingdings"/>
              </a:rPr>
              <a:t>(20 calendar days to resolve)</a:t>
            </a:r>
          </a:p>
          <a:p>
            <a:pPr marL="0" indent="0">
              <a:lnSpc>
                <a:spcPct val="120000"/>
              </a:lnSpc>
              <a:spcBef>
                <a:spcPts val="600"/>
              </a:spcBef>
              <a:spcAft>
                <a:spcPts val="600"/>
              </a:spcAft>
              <a:buNone/>
            </a:pPr>
            <a:r>
              <a:rPr lang="en-US" dirty="0">
                <a:solidFill>
                  <a:srgbClr val="002060"/>
                </a:solidFill>
              </a:rPr>
              <a:t>Chapter 1: CCM Reference Guide provides examples of citing for noncompliance communications</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1.6.5</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23</a:t>
            </a:fld>
            <a:endParaRPr lang="en-US"/>
          </a:p>
        </p:txBody>
      </p:sp>
    </p:spTree>
    <p:extLst>
      <p:ext uri="{BB962C8B-B14F-4D97-AF65-F5344CB8AC3E}">
        <p14:creationId xmlns:p14="http://schemas.microsoft.com/office/powerpoint/2010/main" val="399181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Communications</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93" t="11923" r="9370" b="18702"/>
          <a:stretch/>
        </p:blipFill>
        <p:spPr>
          <a:xfrm>
            <a:off x="3768068" y="1100130"/>
            <a:ext cx="5001794" cy="5249870"/>
          </a:xfrm>
          <a:prstGeom prst="rect">
            <a:avLst/>
          </a:prstGeom>
        </p:spPr>
      </p:pic>
      <p:sp>
        <p:nvSpPr>
          <p:cNvPr id="3" name="TextBox 2"/>
          <p:cNvSpPr txBox="1"/>
          <p:nvPr/>
        </p:nvSpPr>
        <p:spPr>
          <a:xfrm>
            <a:off x="152400" y="1564640"/>
            <a:ext cx="3271520" cy="2308324"/>
          </a:xfrm>
          <a:prstGeom prst="rect">
            <a:avLst/>
          </a:prstGeom>
          <a:noFill/>
        </p:spPr>
        <p:txBody>
          <a:bodyPr wrap="square" rtlCol="0">
            <a:spAutoFit/>
          </a:bodyPr>
          <a:lstStyle/>
          <a:p>
            <a:r>
              <a:rPr lang="en-US" sz="2400" dirty="0">
                <a:solidFill>
                  <a:srgbClr val="002060"/>
                </a:solidFill>
              </a:rPr>
              <a:t>This tables summarizes the (4) levels of progressive written communications that are available</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1.6.5.1</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24</a:t>
            </a:fld>
            <a:endParaRPr lang="en-US"/>
          </a:p>
        </p:txBody>
      </p:sp>
    </p:spTree>
    <p:extLst>
      <p:ext uri="{BB962C8B-B14F-4D97-AF65-F5344CB8AC3E}">
        <p14:creationId xmlns:p14="http://schemas.microsoft.com/office/powerpoint/2010/main" val="352449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to D7</a:t>
            </a:r>
          </a:p>
        </p:txBody>
      </p:sp>
      <p:sp>
        <p:nvSpPr>
          <p:cNvPr id="3" name="Content Placeholder 2"/>
          <p:cNvSpPr>
            <a:spLocks noGrp="1"/>
          </p:cNvSpPr>
          <p:nvPr>
            <p:ph idx="1"/>
          </p:nvPr>
        </p:nvSpPr>
        <p:spPr>
          <a:xfrm>
            <a:off x="838200" y="2023333"/>
            <a:ext cx="10515600" cy="4351338"/>
          </a:xfrm>
        </p:spPr>
        <p:txBody>
          <a:bodyPr>
            <a:normAutofit/>
          </a:bodyPr>
          <a:lstStyle/>
          <a:p>
            <a:pPr lvl="1" eaLnBrk="0" hangingPunct="0">
              <a:lnSpc>
                <a:spcPct val="100000"/>
              </a:lnSpc>
              <a:spcBef>
                <a:spcPts val="600"/>
              </a:spcBef>
              <a:spcAft>
                <a:spcPts val="600"/>
              </a:spcAft>
              <a:tabLst>
                <a:tab pos="347663" algn="l"/>
              </a:tabLst>
            </a:pPr>
            <a:r>
              <a:rPr lang="en-US" sz="2800" dirty="0">
                <a:solidFill>
                  <a:srgbClr val="002060"/>
                </a:solidFill>
                <a:sym typeface="Wingdings"/>
              </a:rPr>
              <a:t>D7 LAP Compliance DCCM </a:t>
            </a:r>
            <a:r>
              <a:rPr lang="en-US" sz="2800" dirty="0">
                <a:solidFill>
                  <a:srgbClr val="C00000"/>
                </a:solidFill>
                <a:sym typeface="Wingdings"/>
              </a:rPr>
              <a:t>(Mary Blasewitz) </a:t>
            </a:r>
            <a:r>
              <a:rPr lang="en-US" sz="2800" dirty="0">
                <a:solidFill>
                  <a:srgbClr val="002060"/>
                </a:solidFill>
                <a:sym typeface="Wingdings"/>
              </a:rPr>
              <a:t>should be included on </a:t>
            </a:r>
            <a:r>
              <a:rPr lang="en-US" sz="2800" u="sng" dirty="0">
                <a:solidFill>
                  <a:srgbClr val="C00000"/>
                </a:solidFill>
                <a:sym typeface="Wingdings"/>
              </a:rPr>
              <a:t>ALL</a:t>
            </a:r>
            <a:r>
              <a:rPr lang="en-US" sz="2800" dirty="0">
                <a:solidFill>
                  <a:srgbClr val="FF0000"/>
                </a:solidFill>
                <a:sym typeface="Wingdings"/>
              </a:rPr>
              <a:t> </a:t>
            </a:r>
            <a:r>
              <a:rPr lang="en-US" sz="2800" dirty="0">
                <a:solidFill>
                  <a:srgbClr val="002060"/>
                </a:solidFill>
                <a:sym typeface="Wingdings"/>
              </a:rPr>
              <a:t>Noncompliance Communications (Notices and Payroll Violations) to the Contractor!</a:t>
            </a:r>
          </a:p>
          <a:p>
            <a:pPr lvl="1" eaLnBrk="0" hangingPunct="0">
              <a:lnSpc>
                <a:spcPct val="100000"/>
              </a:lnSpc>
              <a:spcBef>
                <a:spcPts val="600"/>
              </a:spcBef>
              <a:spcAft>
                <a:spcPts val="600"/>
              </a:spcAft>
              <a:tabLst>
                <a:tab pos="347663" algn="l"/>
              </a:tabLst>
            </a:pPr>
            <a:r>
              <a:rPr lang="en-US" sz="2800" dirty="0">
                <a:solidFill>
                  <a:srgbClr val="002060"/>
                </a:solidFill>
                <a:sym typeface="Wingdings"/>
              </a:rPr>
              <a:t>Local Agency </a:t>
            </a:r>
            <a:r>
              <a:rPr lang="en-US" sz="2800" dirty="0">
                <a:solidFill>
                  <a:srgbClr val="002060"/>
                </a:solidFill>
                <a:sym typeface="Wingdings" pitchFamily="2" charset="2"/>
              </a:rPr>
              <a:t></a:t>
            </a:r>
            <a:r>
              <a:rPr lang="en-US" sz="2800" dirty="0">
                <a:solidFill>
                  <a:srgbClr val="002060"/>
                </a:solidFill>
                <a:cs typeface="Arial"/>
                <a:sym typeface="Wingdings"/>
              </a:rPr>
              <a:t> Contractor (Notices)</a:t>
            </a:r>
          </a:p>
          <a:p>
            <a:pPr lvl="1" eaLnBrk="0" hangingPunct="0">
              <a:lnSpc>
                <a:spcPct val="100000"/>
              </a:lnSpc>
              <a:spcBef>
                <a:spcPts val="600"/>
              </a:spcBef>
              <a:spcAft>
                <a:spcPts val="600"/>
              </a:spcAft>
              <a:tabLst>
                <a:tab pos="347663" algn="l"/>
              </a:tabLst>
            </a:pPr>
            <a:r>
              <a:rPr lang="en-US" sz="2800" dirty="0">
                <a:solidFill>
                  <a:srgbClr val="002060"/>
                </a:solidFill>
                <a:cs typeface="Arial"/>
                <a:sym typeface="Wingdings"/>
              </a:rPr>
              <a:t>Local Agency </a:t>
            </a:r>
            <a:r>
              <a:rPr lang="en-US" sz="2800" dirty="0">
                <a:solidFill>
                  <a:srgbClr val="002060"/>
                </a:solidFill>
                <a:cs typeface="Arial"/>
                <a:sym typeface="Wingdings" pitchFamily="2" charset="2"/>
              </a:rPr>
              <a:t> DCCM CARS: </a:t>
            </a:r>
            <a:r>
              <a:rPr lang="en-US" sz="2800" dirty="0">
                <a:solidFill>
                  <a:srgbClr val="002060"/>
                </a:solidFill>
                <a:cs typeface="Arial"/>
                <a:sym typeface="Wingdings"/>
              </a:rPr>
              <a:t>Payroll Violation System (Payroll Violations)</a:t>
            </a:r>
            <a:endParaRPr lang="en-US" sz="2800" dirty="0">
              <a:solidFill>
                <a:srgbClr val="002060"/>
              </a:solidFill>
              <a:sym typeface="Wingdings"/>
            </a:endParaRPr>
          </a:p>
          <a:p>
            <a:pPr marL="347663" indent="-347663" eaLnBrk="0" hangingPunct="0">
              <a:lnSpc>
                <a:spcPct val="110000"/>
              </a:lnSpc>
              <a:spcBef>
                <a:spcPts val="0"/>
              </a:spcBef>
              <a:buClr>
                <a:schemeClr val="accent6">
                  <a:lumMod val="20000"/>
                  <a:lumOff val="80000"/>
                </a:schemeClr>
              </a:buClr>
              <a:tabLst>
                <a:tab pos="347663" algn="l"/>
              </a:tabLst>
            </a:pPr>
            <a:endParaRPr lang="en-US" dirty="0">
              <a:solidFill>
                <a:srgbClr val="00B0F0"/>
              </a:solidFill>
              <a:effectLst>
                <a:outerShdw blurRad="50800" dist="38100" dir="2700000" algn="tl" rotWithShape="0">
                  <a:prstClr val="black">
                    <a:alpha val="40000"/>
                  </a:prstClr>
                </a:outerShdw>
              </a:effectLst>
              <a:sym typeface="Wingdings"/>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25</a:t>
            </a:fld>
            <a:endParaRPr lang="en-US"/>
          </a:p>
        </p:txBody>
      </p:sp>
    </p:spTree>
    <p:extLst>
      <p:ext uri="{BB962C8B-B14F-4D97-AF65-F5344CB8AC3E}">
        <p14:creationId xmlns:p14="http://schemas.microsoft.com/office/powerpoint/2010/main" val="310670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1800" dirty="0">
                <a:solidFill>
                  <a:srgbClr val="C00000"/>
                </a:solidFill>
                <a:sym typeface="Wingdings"/>
              </a:rPr>
              <a:t> </a:t>
            </a:r>
            <a:r>
              <a:rPr lang="en-US" sz="3200" dirty="0">
                <a:solidFill>
                  <a:srgbClr val="C00000"/>
                </a:solidFill>
                <a:sym typeface="Wingdings"/>
              </a:rPr>
              <a:t>Who monitors who?</a:t>
            </a:r>
            <a:endParaRPr lang="en-US" sz="3200" dirty="0">
              <a:solidFill>
                <a:srgbClr val="C00000"/>
              </a:solidFill>
            </a:endParaRPr>
          </a:p>
        </p:txBody>
      </p:sp>
      <p:graphicFrame>
        <p:nvGraphicFramePr>
          <p:cNvPr id="4" name="Diagram 3"/>
          <p:cNvGraphicFramePr/>
          <p:nvPr>
            <p:extLst>
              <p:ext uri="{D42A27DB-BD31-4B8C-83A1-F6EECF244321}">
                <p14:modId xmlns:p14="http://schemas.microsoft.com/office/powerpoint/2010/main" val="3747155160"/>
              </p:ext>
            </p:extLst>
          </p:nvPr>
        </p:nvGraphicFramePr>
        <p:xfrm>
          <a:off x="4916556" y="1410896"/>
          <a:ext cx="5340626" cy="404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1.7.3</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Sub recipient Monitoring (Local Agency)</a:t>
            </a:r>
          </a:p>
        </p:txBody>
      </p:sp>
      <p:sp>
        <p:nvSpPr>
          <p:cNvPr id="5" name="Slide Number Placeholder 4"/>
          <p:cNvSpPr>
            <a:spLocks noGrp="1"/>
          </p:cNvSpPr>
          <p:nvPr>
            <p:ph type="sldNum" sz="quarter" idx="12"/>
          </p:nvPr>
        </p:nvSpPr>
        <p:spPr/>
        <p:txBody>
          <a:bodyPr/>
          <a:lstStyle/>
          <a:p>
            <a:fld id="{1A86A500-0691-47EB-B918-D336B6CBF90A}" type="slidenum">
              <a:rPr lang="en-US" smtClean="0"/>
              <a:t>26</a:t>
            </a:fld>
            <a:endParaRPr lang="en-US"/>
          </a:p>
        </p:txBody>
      </p:sp>
    </p:spTree>
    <p:extLst>
      <p:ext uri="{BB962C8B-B14F-4D97-AF65-F5344CB8AC3E}">
        <p14:creationId xmlns:p14="http://schemas.microsoft.com/office/powerpoint/2010/main" val="30434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2.96296E-6 L 4.375E-6 0.25 " pathEditMode="relative" rAng="0" ptsTypes="AA">
                                      <p:cBhvr>
                                        <p:cTn id="6" dur="2000" fill="hold"/>
                                        <p:tgtEl>
                                          <p:spTgt spid="4">
                                            <p:graphicEl>
                                              <a:dgm id="{F72B9C65-80D6-4E84-9D87-142C5CFF950F}"/>
                                            </p:graphicEl>
                                          </p:spTgt>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2.96296E-6 L 4.375E-6 0.25 " pathEditMode="relative" rAng="0" ptsTypes="AA">
                                      <p:cBhvr>
                                        <p:cTn id="10" dur="2000" fill="hold"/>
                                        <p:tgtEl>
                                          <p:spTgt spid="4">
                                            <p:graphicEl>
                                              <a:dgm id="{34E3BD3B-C8F4-409C-8BE1-D14D88542F35}"/>
                                            </p:graphicEl>
                                          </p:spTgt>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4.375E-6 -2.96296E-6 L 4.375E-6 0.25 " pathEditMode="relative" rAng="0" ptsTypes="AA">
                                      <p:cBhvr>
                                        <p:cTn id="12" dur="2000" fill="hold"/>
                                        <p:tgtEl>
                                          <p:spTgt spid="4">
                                            <p:graphicEl>
                                              <a:dgm id="{6A030A17-FC5B-4D7C-866B-4615B5E35997}"/>
                                            </p:graphicEl>
                                          </p:spTgt>
                                        </p:tgtEl>
                                        <p:attrNameLst>
                                          <p:attrName>ppt_x</p:attrName>
                                          <p:attrName>ppt_y</p:attrName>
                                        </p:attrNameLst>
                                      </p:cBhvr>
                                      <p:rCtr x="0" y="12500"/>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375E-6 -2.96296E-6 L 4.375E-6 0.25 " pathEditMode="relative" rAng="0" ptsTypes="AA">
                                      <p:cBhvr>
                                        <p:cTn id="16" dur="2000" fill="hold"/>
                                        <p:tgtEl>
                                          <p:spTgt spid="4">
                                            <p:graphicEl>
                                              <a:dgm id="{AE1F4FB3-E2B7-4CEA-B399-A9E87D88C7D8}"/>
                                            </p:graphicEl>
                                          </p:spTgt>
                                        </p:tgtEl>
                                        <p:attrNameLst>
                                          <p:attrName>ppt_x</p:attrName>
                                          <p:attrName>ppt_y</p:attrName>
                                        </p:attrNameLst>
                                      </p:cBhvr>
                                      <p:rCtr x="0" y="12500"/>
                                    </p:animMotion>
                                  </p:childTnLst>
                                </p:cTn>
                              </p:par>
                              <p:par>
                                <p:cTn id="17" presetID="42" presetClass="path" presetSubtype="0" accel="50000" decel="50000" fill="hold" grpId="0" nodeType="withEffect">
                                  <p:stCondLst>
                                    <p:cond delay="0"/>
                                  </p:stCondLst>
                                  <p:childTnLst>
                                    <p:animMotion origin="layout" path="M 4.375E-6 -2.96296E-6 L 4.375E-6 0.25 " pathEditMode="relative" rAng="0" ptsTypes="AA">
                                      <p:cBhvr>
                                        <p:cTn id="18" dur="2000" fill="hold"/>
                                        <p:tgtEl>
                                          <p:spTgt spid="4">
                                            <p:graphicEl>
                                              <a:dgm id="{0DA86BC3-7E87-4BE2-8D3D-0F2E374A2ADE}"/>
                                            </p:graphicEl>
                                          </p:spTgt>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5E-6 -2.96296E-6 L 4.375E-6 0.25 " pathEditMode="relative" rAng="0" ptsTypes="AA">
                                      <p:cBhvr>
                                        <p:cTn id="22" dur="2000" fill="hold"/>
                                        <p:tgtEl>
                                          <p:spTgt spid="4">
                                            <p:graphicEl>
                                              <a:dgm id="{956415CD-CACE-45E1-A2C2-F1D1EAFA1188}"/>
                                            </p:graphicEl>
                                          </p:spTgt>
                                        </p:tgtEl>
                                        <p:attrNameLst>
                                          <p:attrName>ppt_x</p:attrName>
                                          <p:attrName>ppt_y</p:attrName>
                                        </p:attrNameLst>
                                      </p:cBhvr>
                                      <p:rCtr x="0" y="12500"/>
                                    </p:animMotion>
                                  </p:childTnLst>
                                </p:cTn>
                              </p:par>
                              <p:par>
                                <p:cTn id="23" presetID="42" presetClass="path" presetSubtype="0" accel="50000" decel="50000" fill="hold" grpId="0" nodeType="withEffect">
                                  <p:stCondLst>
                                    <p:cond delay="0"/>
                                  </p:stCondLst>
                                  <p:childTnLst>
                                    <p:animMotion origin="layout" path="M 4.375E-6 -2.96296E-6 L 4.375E-6 0.25 " pathEditMode="relative" rAng="0" ptsTypes="AA">
                                      <p:cBhvr>
                                        <p:cTn id="24" dur="2000" fill="hold"/>
                                        <p:tgtEl>
                                          <p:spTgt spid="4">
                                            <p:graphicEl>
                                              <a:dgm id="{1DE3A80F-A3F3-47D9-9383-9C9BCAB67D4E}"/>
                                            </p:graphicEl>
                                          </p:spTgt>
                                        </p:tgtEl>
                                        <p:attrNameLst>
                                          <p:attrName>ppt_x</p:attrName>
                                          <p:attrName>ppt_y</p:attrName>
                                        </p:attrNameLst>
                                      </p:cBhvr>
                                      <p:rCtr x="0" y="12500"/>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4.375E-6 -2.96296E-6 L 4.375E-6 0.25 " pathEditMode="relative" rAng="0" ptsTypes="AA">
                                      <p:cBhvr>
                                        <p:cTn id="28" dur="2000" fill="hold"/>
                                        <p:tgtEl>
                                          <p:spTgt spid="4">
                                            <p:graphicEl>
                                              <a:dgm id="{5D14AA68-67B5-4AD5-AC61-D706FF50C007}"/>
                                            </p:graphicEl>
                                          </p:spTgt>
                                        </p:tgtEl>
                                        <p:attrNameLst>
                                          <p:attrName>ppt_x</p:attrName>
                                          <p:attrName>ppt_y</p:attrName>
                                        </p:attrNameLst>
                                      </p:cBhvr>
                                      <p:rCtr x="0" y="12500"/>
                                    </p:animMotion>
                                  </p:childTnLst>
                                </p:cTn>
                              </p:par>
                              <p:par>
                                <p:cTn id="29" presetID="42" presetClass="path" presetSubtype="0" accel="50000" decel="50000" fill="hold" grpId="0" nodeType="withEffect">
                                  <p:stCondLst>
                                    <p:cond delay="0"/>
                                  </p:stCondLst>
                                  <p:childTnLst>
                                    <p:animMotion origin="layout" path="M 4.375E-6 -2.96296E-6 L 4.375E-6 0.25 " pathEditMode="relative" rAng="0" ptsTypes="AA">
                                      <p:cBhvr>
                                        <p:cTn id="30" dur="2000" fill="hold"/>
                                        <p:tgtEl>
                                          <p:spTgt spid="4">
                                            <p:graphicEl>
                                              <a:dgm id="{0017A348-A3C2-4A16-8650-FBE0CC4154EC}"/>
                                            </p:graphic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a:xfrm>
            <a:off x="865632" y="1766446"/>
            <a:ext cx="10515600" cy="4351338"/>
          </a:xfrm>
        </p:spPr>
        <p:txBody>
          <a:bodyPr>
            <a:normAutofit/>
          </a:bodyPr>
          <a:lstStyle/>
          <a:p>
            <a:pPr marL="0" indent="0" algn="just" eaLnBrk="0" hangingPunct="0">
              <a:lnSpc>
                <a:spcPct val="100000"/>
              </a:lnSpc>
              <a:spcBef>
                <a:spcPts val="600"/>
              </a:spcBef>
              <a:spcAft>
                <a:spcPts val="600"/>
              </a:spcAft>
              <a:buClr>
                <a:schemeClr val="bg1"/>
              </a:buClr>
              <a:buNone/>
              <a:tabLst>
                <a:tab pos="514350" algn="l"/>
              </a:tabLst>
            </a:pPr>
            <a:r>
              <a:rPr lang="en-US" sz="2400" dirty="0">
                <a:solidFill>
                  <a:srgbClr val="002060"/>
                </a:solidFill>
                <a:sym typeface="Wingdings"/>
              </a:rPr>
              <a:t>The prime contractor is responsible for assuring that all subcontractors are in compliance with the required Equal Employment Opportunity Special Provisions of the contract.</a:t>
            </a:r>
          </a:p>
          <a:p>
            <a:pPr marL="0" indent="0" algn="just" eaLnBrk="0" hangingPunct="0">
              <a:lnSpc>
                <a:spcPct val="100000"/>
              </a:lnSpc>
              <a:spcBef>
                <a:spcPts val="600"/>
              </a:spcBef>
              <a:spcAft>
                <a:spcPts val="600"/>
              </a:spcAft>
              <a:buClr>
                <a:schemeClr val="bg1"/>
              </a:buClr>
              <a:buNone/>
              <a:tabLst>
                <a:tab pos="514350" algn="l"/>
              </a:tabLst>
            </a:pPr>
            <a:endParaRPr lang="en-US" sz="2400" dirty="0">
              <a:solidFill>
                <a:srgbClr val="002060"/>
              </a:solidFill>
              <a:sym typeface="Wingdings"/>
            </a:endParaRPr>
          </a:p>
          <a:p>
            <a:pPr marL="0" indent="0" algn="just" eaLnBrk="0" hangingPunct="0">
              <a:lnSpc>
                <a:spcPct val="100000"/>
              </a:lnSpc>
              <a:spcBef>
                <a:spcPts val="600"/>
              </a:spcBef>
              <a:spcAft>
                <a:spcPts val="600"/>
              </a:spcAft>
              <a:buClr>
                <a:schemeClr val="bg1"/>
              </a:buClr>
              <a:buNone/>
              <a:tabLst>
                <a:tab pos="514350" algn="l"/>
              </a:tabLst>
            </a:pPr>
            <a:r>
              <a:rPr lang="en-US" sz="2400" dirty="0">
                <a:solidFill>
                  <a:srgbClr val="002060"/>
                </a:solidFill>
                <a:sym typeface="Wingdings"/>
              </a:rPr>
              <a:t>Prime contractors may accomplish work of a project by entering into subcontract arrangements with written agreements (“Subcontracts”) containing the requirements and pertinent provisions of the prime’s contract. Subcontractors may further subordinate their contract and such relationships are known as second tier, third tier, etc. subcontracts.</a:t>
            </a:r>
            <a:endParaRPr lang="en-US" sz="2400" dirty="0">
              <a:solidFill>
                <a:srgbClr val="002060"/>
              </a:solidFill>
            </a:endParaRPr>
          </a:p>
        </p:txBody>
      </p:sp>
      <p:sp>
        <p:nvSpPr>
          <p:cNvPr id="4" name="TextBox 3"/>
          <p:cNvSpPr txBox="1"/>
          <p:nvPr/>
        </p:nvSpPr>
        <p:spPr>
          <a:xfrm>
            <a:off x="-419103" y="5626032"/>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5" name="Slide Number Placeholder 4"/>
          <p:cNvSpPr>
            <a:spLocks noGrp="1"/>
          </p:cNvSpPr>
          <p:nvPr>
            <p:ph type="sldNum" sz="quarter" idx="12"/>
          </p:nvPr>
        </p:nvSpPr>
        <p:spPr/>
        <p:txBody>
          <a:bodyPr/>
          <a:lstStyle/>
          <a:p>
            <a:fld id="{1A86A500-0691-47EB-B918-D336B6CBF90A}" type="slidenum">
              <a:rPr lang="en-US" smtClean="0"/>
              <a:t>27</a:t>
            </a:fld>
            <a:endParaRPr lang="en-US"/>
          </a:p>
        </p:txBody>
      </p:sp>
    </p:spTree>
    <p:extLst>
      <p:ext uri="{BB962C8B-B14F-4D97-AF65-F5344CB8AC3E}">
        <p14:creationId xmlns:p14="http://schemas.microsoft.com/office/powerpoint/2010/main" val="337591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a:xfrm>
            <a:off x="691744" y="1667162"/>
            <a:ext cx="10515600" cy="4351338"/>
          </a:xfrm>
        </p:spPr>
        <p:txBody>
          <a:bodyPr>
            <a:normAutofit/>
          </a:bodyPr>
          <a:lstStyle/>
          <a:p>
            <a:pPr marL="0" indent="0" eaLnBrk="0" hangingPunct="0">
              <a:lnSpc>
                <a:spcPct val="110000"/>
              </a:lnSpc>
              <a:spcBef>
                <a:spcPts val="600"/>
              </a:spcBef>
              <a:spcAft>
                <a:spcPts val="600"/>
              </a:spcAft>
              <a:buNone/>
              <a:tabLst>
                <a:tab pos="601266" algn="l"/>
              </a:tabLst>
            </a:pPr>
            <a:r>
              <a:rPr lang="en-US" sz="2400" b="1" dirty="0">
                <a:solidFill>
                  <a:srgbClr val="002060"/>
                </a:solidFill>
                <a:sym typeface="Wingdings"/>
              </a:rPr>
              <a:t>Written agreement must include by </a:t>
            </a:r>
            <a:r>
              <a:rPr lang="en-US" sz="2400" b="1" u="sng" dirty="0">
                <a:solidFill>
                  <a:srgbClr val="002060"/>
                </a:solidFill>
                <a:sym typeface="Wingdings"/>
              </a:rPr>
              <a:t>BOTH</a:t>
            </a:r>
            <a:r>
              <a:rPr lang="en-US" sz="2400" b="1" dirty="0">
                <a:solidFill>
                  <a:srgbClr val="002060"/>
                </a:solidFill>
                <a:sym typeface="Wingdings"/>
              </a:rPr>
              <a:t> </a:t>
            </a:r>
            <a:r>
              <a:rPr lang="en-US" sz="2400" b="1" u="sng" dirty="0">
                <a:solidFill>
                  <a:srgbClr val="002060"/>
                </a:solidFill>
                <a:sym typeface="Wingdings"/>
              </a:rPr>
              <a:t>REFERENCE</a:t>
            </a:r>
            <a:r>
              <a:rPr lang="en-US" sz="2400" b="1" dirty="0">
                <a:solidFill>
                  <a:srgbClr val="002060"/>
                </a:solidFill>
                <a:sym typeface="Wingdings"/>
              </a:rPr>
              <a:t> and </a:t>
            </a:r>
            <a:r>
              <a:rPr lang="en-US" sz="2400" b="1" u="sng" dirty="0">
                <a:solidFill>
                  <a:srgbClr val="002060"/>
                </a:solidFill>
                <a:sym typeface="Wingdings"/>
              </a:rPr>
              <a:t>ATTACHMENT</a:t>
            </a:r>
            <a:r>
              <a:rPr lang="en-US" sz="2400" b="1" dirty="0">
                <a:solidFill>
                  <a:srgbClr val="002060"/>
                </a:solidFill>
                <a:sym typeface="Wingdings"/>
              </a:rPr>
              <a:t>                    (in its entirety)</a:t>
            </a:r>
            <a:r>
              <a:rPr lang="en-US" sz="2400" dirty="0">
                <a:solidFill>
                  <a:srgbClr val="002060"/>
                </a:solidFill>
                <a:sym typeface="Wingdings"/>
              </a:rPr>
              <a:t>:</a:t>
            </a:r>
          </a:p>
          <a:p>
            <a:pPr marL="1287066" lvl="2" indent="-253604" algn="just" eaLnBrk="0" hangingPunct="0">
              <a:lnSpc>
                <a:spcPct val="110000"/>
              </a:lnSpc>
              <a:spcBef>
                <a:spcPts val="600"/>
              </a:spcBef>
              <a:spcAft>
                <a:spcPts val="600"/>
              </a:spcAft>
              <a:tabLst>
                <a:tab pos="601266" algn="l"/>
              </a:tabLst>
            </a:pPr>
            <a:r>
              <a:rPr lang="en-US" sz="2400" dirty="0">
                <a:solidFill>
                  <a:srgbClr val="C00000"/>
                </a:solidFill>
                <a:sym typeface="Wingdings"/>
              </a:rPr>
              <a:t>FHWA 1273 (5/12)</a:t>
            </a:r>
          </a:p>
          <a:p>
            <a:pPr marL="1287066" lvl="2" indent="-253604" algn="just" eaLnBrk="0" hangingPunct="0">
              <a:lnSpc>
                <a:spcPct val="110000"/>
              </a:lnSpc>
              <a:spcBef>
                <a:spcPts val="600"/>
              </a:spcBef>
              <a:spcAft>
                <a:spcPts val="600"/>
              </a:spcAft>
              <a:tabLst>
                <a:tab pos="601266" algn="l"/>
              </a:tabLst>
            </a:pPr>
            <a:r>
              <a:rPr lang="en-US" sz="2400" dirty="0">
                <a:solidFill>
                  <a:srgbClr val="C00000"/>
                </a:solidFill>
                <a:sym typeface="Wingdings"/>
              </a:rPr>
              <a:t>Contract Wage Decision</a:t>
            </a:r>
          </a:p>
        </p:txBody>
      </p:sp>
      <p:sp>
        <p:nvSpPr>
          <p:cNvPr id="4" name="TextBox 3"/>
          <p:cNvSpPr txBox="1"/>
          <p:nvPr/>
        </p:nvSpPr>
        <p:spPr>
          <a:xfrm>
            <a:off x="-405026" y="5649168"/>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
        <p:nvSpPr>
          <p:cNvPr id="5" name="Slide Number Placeholder 4"/>
          <p:cNvSpPr>
            <a:spLocks noGrp="1"/>
          </p:cNvSpPr>
          <p:nvPr>
            <p:ph type="sldNum" sz="quarter" idx="12"/>
          </p:nvPr>
        </p:nvSpPr>
        <p:spPr/>
        <p:txBody>
          <a:bodyPr/>
          <a:lstStyle/>
          <a:p>
            <a:fld id="{1A86A500-0691-47EB-B918-D336B6CBF90A}" type="slidenum">
              <a:rPr lang="en-US" smtClean="0"/>
              <a:t>28</a:t>
            </a:fld>
            <a:endParaRPr lang="en-US"/>
          </a:p>
        </p:txBody>
      </p:sp>
    </p:spTree>
    <p:extLst>
      <p:ext uri="{BB962C8B-B14F-4D97-AF65-F5344CB8AC3E}">
        <p14:creationId xmlns:p14="http://schemas.microsoft.com/office/powerpoint/2010/main" val="261012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a:xfrm>
            <a:off x="582887" y="1667162"/>
            <a:ext cx="10515600" cy="4351338"/>
          </a:xfrm>
        </p:spPr>
        <p:txBody>
          <a:bodyPr>
            <a:normAutofit/>
          </a:bodyPr>
          <a:lstStyle/>
          <a:p>
            <a:pPr algn="just" eaLnBrk="0" hangingPunct="0">
              <a:lnSpc>
                <a:spcPct val="110000"/>
              </a:lnSpc>
              <a:spcBef>
                <a:spcPts val="600"/>
              </a:spcBef>
              <a:spcAft>
                <a:spcPts val="600"/>
              </a:spcAft>
              <a:tabLst>
                <a:tab pos="601266" algn="l"/>
              </a:tabLst>
            </a:pPr>
            <a:r>
              <a:rPr lang="en-US" sz="2400" dirty="0">
                <a:solidFill>
                  <a:srgbClr val="C00000"/>
                </a:solidFill>
                <a:sym typeface="Wingdings"/>
              </a:rPr>
              <a:t>LAP Manual Section 15.2 </a:t>
            </a:r>
            <a:r>
              <a:rPr lang="en-US" sz="2400" dirty="0">
                <a:solidFill>
                  <a:srgbClr val="002060"/>
                </a:solidFill>
                <a:sym typeface="Wingdings"/>
              </a:rPr>
              <a:t>requires a Local Agency to include the “Required Contract Provisions for Federal-Aid Construction Contracts” (also known as FHWA 1273) into all construction contracts. The Wage Rate Decision must be attached to all contracts and subcontracts per FHWA 1273</a:t>
            </a:r>
          </a:p>
          <a:p>
            <a:pPr algn="just" eaLnBrk="0" hangingPunct="0">
              <a:lnSpc>
                <a:spcPct val="110000"/>
              </a:lnSpc>
              <a:spcBef>
                <a:spcPts val="600"/>
              </a:spcBef>
              <a:spcAft>
                <a:spcPts val="600"/>
              </a:spcAft>
              <a:tabLst>
                <a:tab pos="601266" algn="l"/>
              </a:tabLst>
            </a:pPr>
            <a:r>
              <a:rPr lang="en-US" sz="2400" dirty="0">
                <a:solidFill>
                  <a:srgbClr val="C00000"/>
                </a:solidFill>
                <a:sym typeface="Wingdings"/>
              </a:rPr>
              <a:t>Special Provision Sub-article 7-1.1 </a:t>
            </a:r>
            <a:r>
              <a:rPr lang="en-US" sz="2400" dirty="0">
                <a:solidFill>
                  <a:srgbClr val="002060"/>
                </a:solidFill>
                <a:sym typeface="Wingdings"/>
              </a:rPr>
              <a:t>which invokes FHWA 1273, May 1, 2012 -- included in its ENTIRETY and </a:t>
            </a:r>
            <a:r>
              <a:rPr lang="en-US" sz="2400" dirty="0">
                <a:solidFill>
                  <a:srgbClr val="C00000"/>
                </a:solidFill>
                <a:sym typeface="Wingdings"/>
              </a:rPr>
              <a:t>Sub-article 7-16</a:t>
            </a:r>
            <a:r>
              <a:rPr lang="en-US" sz="2400" dirty="0">
                <a:solidFill>
                  <a:srgbClr val="002060"/>
                </a:solidFill>
                <a:sym typeface="Wingdings"/>
              </a:rPr>
              <a:t>, Wage Rates for Federal Aid Projects</a:t>
            </a:r>
          </a:p>
          <a:p>
            <a:pPr algn="just" eaLnBrk="0" hangingPunct="0">
              <a:lnSpc>
                <a:spcPct val="110000"/>
              </a:lnSpc>
              <a:spcBef>
                <a:spcPts val="600"/>
              </a:spcBef>
              <a:spcAft>
                <a:spcPts val="600"/>
              </a:spcAft>
              <a:tabLst>
                <a:tab pos="601266" algn="l"/>
              </a:tabLst>
            </a:pPr>
            <a:r>
              <a:rPr lang="en-US" sz="2400" i="1" dirty="0">
                <a:solidFill>
                  <a:srgbClr val="002060"/>
                </a:solidFill>
                <a:sym typeface="Wingdings"/>
              </a:rPr>
              <a:t>Purchase Orders, Rental Agreements, and TEA forms need only have the provisions referenced</a:t>
            </a:r>
            <a:endParaRPr lang="en-US" sz="2400" i="1" dirty="0">
              <a:solidFill>
                <a:srgbClr val="002060"/>
              </a:solidFill>
              <a:effectLst>
                <a:outerShdw blurRad="50800" dist="76200" dir="2700000" algn="tl" rotWithShape="0">
                  <a:prstClr val="black">
                    <a:alpha val="40000"/>
                  </a:prstClr>
                </a:outerShdw>
              </a:effectLst>
              <a:sym typeface="Wingdings"/>
            </a:endParaRPr>
          </a:p>
          <a:p>
            <a:endParaRPr lang="en-US" dirty="0"/>
          </a:p>
        </p:txBody>
      </p:sp>
      <p:sp>
        <p:nvSpPr>
          <p:cNvPr id="4" name="TextBox 3"/>
          <p:cNvSpPr txBox="1"/>
          <p:nvPr/>
        </p:nvSpPr>
        <p:spPr>
          <a:xfrm>
            <a:off x="-405026" y="5649168"/>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
        <p:nvSpPr>
          <p:cNvPr id="5" name="Slide Number Placeholder 4"/>
          <p:cNvSpPr>
            <a:spLocks noGrp="1"/>
          </p:cNvSpPr>
          <p:nvPr>
            <p:ph type="sldNum" sz="quarter" idx="12"/>
          </p:nvPr>
        </p:nvSpPr>
        <p:spPr/>
        <p:txBody>
          <a:bodyPr/>
          <a:lstStyle/>
          <a:p>
            <a:fld id="{1A86A500-0691-47EB-B918-D336B6CBF90A}" type="slidenum">
              <a:rPr lang="en-US" smtClean="0"/>
              <a:t>29</a:t>
            </a:fld>
            <a:endParaRPr lang="en-US"/>
          </a:p>
        </p:txBody>
      </p:sp>
    </p:spTree>
    <p:extLst>
      <p:ext uri="{BB962C8B-B14F-4D97-AF65-F5344CB8AC3E}">
        <p14:creationId xmlns:p14="http://schemas.microsoft.com/office/powerpoint/2010/main" val="72430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2.01 of the LAP Agreement</a:t>
            </a:r>
          </a:p>
        </p:txBody>
      </p:sp>
      <p:sp>
        <p:nvSpPr>
          <p:cNvPr id="3" name="Content Placeholder 2"/>
          <p:cNvSpPr>
            <a:spLocks noGrp="1"/>
          </p:cNvSpPr>
          <p:nvPr>
            <p:ph idx="1"/>
          </p:nvPr>
        </p:nvSpPr>
        <p:spPr>
          <a:xfrm>
            <a:off x="298972" y="1714687"/>
            <a:ext cx="11645378" cy="4351338"/>
          </a:xfrm>
        </p:spPr>
        <p:txBody>
          <a:bodyPr>
            <a:normAutofit fontScale="85000" lnSpcReduction="20000"/>
          </a:bodyPr>
          <a:lstStyle/>
          <a:p>
            <a:pPr marL="0" indent="0" algn="just" eaLnBrk="0" hangingPunct="0">
              <a:buNone/>
            </a:pPr>
            <a:r>
              <a:rPr lang="en-US" sz="4600" b="1" dirty="0">
                <a:solidFill>
                  <a:srgbClr val="002060"/>
                </a:solidFill>
              </a:rPr>
              <a:t>2.01 General Requirements: </a:t>
            </a:r>
          </a:p>
          <a:p>
            <a:pPr marL="0" indent="0" eaLnBrk="0" hangingPunct="0">
              <a:lnSpc>
                <a:spcPct val="120000"/>
              </a:lnSpc>
              <a:spcBef>
                <a:spcPts val="1875"/>
              </a:spcBef>
              <a:buClr>
                <a:srgbClr val="C00000"/>
              </a:buClr>
              <a:buNone/>
            </a:pPr>
            <a:r>
              <a:rPr lang="en-US" sz="4000" dirty="0">
                <a:ln w="11430"/>
                <a:solidFill>
                  <a:srgbClr val="002060"/>
                </a:solidFill>
                <a:cs typeface="Arial" pitchFamily="34" charset="0"/>
              </a:rPr>
              <a:t>The project will be performed in accordance with all applicable Department procedures, guidelines, manuals, standards, and directives as described in the </a:t>
            </a:r>
            <a:r>
              <a:rPr lang="en-US" sz="4000" i="1" u="sng" dirty="0">
                <a:ln w="11430"/>
                <a:solidFill>
                  <a:srgbClr val="C00000"/>
                </a:solidFill>
                <a:cs typeface="Arial" pitchFamily="34" charset="0"/>
              </a:rPr>
              <a:t>Department's Local Agency Program Manual</a:t>
            </a:r>
            <a:r>
              <a:rPr lang="en-US" sz="4000" dirty="0">
                <a:ln w="11430"/>
                <a:solidFill>
                  <a:srgbClr val="C00000"/>
                </a:solidFill>
                <a:cs typeface="Arial" pitchFamily="34" charset="0"/>
              </a:rPr>
              <a:t>, </a:t>
            </a:r>
            <a:r>
              <a:rPr lang="en-US" sz="4000" dirty="0">
                <a:ln w="11430"/>
                <a:solidFill>
                  <a:srgbClr val="002060"/>
                </a:solidFill>
                <a:cs typeface="Arial" pitchFamily="34" charset="0"/>
              </a:rPr>
              <a:t>which by this reference is made a part hereof as if fully set forth herein . . .</a:t>
            </a:r>
          </a:p>
          <a:p>
            <a:pPr marL="0" indent="0" eaLnBrk="0" hangingPunct="0">
              <a:lnSpc>
                <a:spcPct val="120000"/>
              </a:lnSpc>
              <a:spcBef>
                <a:spcPts val="1875"/>
              </a:spcBef>
              <a:buClr>
                <a:srgbClr val="C00000"/>
              </a:buClr>
              <a:buNone/>
            </a:pPr>
            <a:r>
              <a:rPr lang="en-US" sz="4000" dirty="0">
                <a:ln w="11430"/>
                <a:solidFill>
                  <a:srgbClr val="C00000"/>
                </a:solidFill>
                <a:cs typeface="Arial" pitchFamily="34" charset="0"/>
              </a:rPr>
              <a:t>Meaning…..</a:t>
            </a:r>
            <a:r>
              <a:rPr lang="en-US" sz="4000" dirty="0">
                <a:ln w="11430"/>
                <a:solidFill>
                  <a:srgbClr val="002060"/>
                </a:solidFill>
                <a:cs typeface="Arial" pitchFamily="34" charset="0"/>
              </a:rPr>
              <a:t>Pre-Con Agenda, The Compliance Manual and DCE memorandums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3</a:t>
            </a:fld>
            <a:endParaRPr lang="en-US"/>
          </a:p>
        </p:txBody>
      </p:sp>
    </p:spTree>
    <p:extLst>
      <p:ext uri="{BB962C8B-B14F-4D97-AF65-F5344CB8AC3E}">
        <p14:creationId xmlns:p14="http://schemas.microsoft.com/office/powerpoint/2010/main" val="3563562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Subcontracts/Purchase Orders</a:t>
            </a:r>
          </a:p>
        </p:txBody>
      </p:sp>
      <p:sp>
        <p:nvSpPr>
          <p:cNvPr id="3" name="Content Placeholder 2"/>
          <p:cNvSpPr>
            <a:spLocks noGrp="1"/>
          </p:cNvSpPr>
          <p:nvPr>
            <p:ph idx="1"/>
          </p:nvPr>
        </p:nvSpPr>
        <p:spPr/>
        <p:txBody>
          <a:bodyPr/>
          <a:lstStyle/>
          <a:p>
            <a:pPr marL="0" indent="0" algn="just" eaLnBrk="0" hangingPunct="0">
              <a:lnSpc>
                <a:spcPct val="100000"/>
              </a:lnSpc>
              <a:spcBef>
                <a:spcPts val="600"/>
              </a:spcBef>
              <a:spcAft>
                <a:spcPts val="600"/>
              </a:spcAft>
              <a:buNone/>
              <a:tabLst>
                <a:tab pos="514350" algn="l"/>
              </a:tabLst>
            </a:pPr>
            <a:r>
              <a:rPr lang="en-US" u="sng" dirty="0">
                <a:solidFill>
                  <a:srgbClr val="C00000"/>
                </a:solidFill>
                <a:sym typeface="Wingdings"/>
              </a:rPr>
              <a:t>Per LAP Manual, DCE Memo 10-12 and Construction Contract Compliance Administrative (CCCA) Review</a:t>
            </a:r>
          </a:p>
          <a:p>
            <a:pPr algn="just" eaLnBrk="0" hangingPunct="0">
              <a:lnSpc>
                <a:spcPct val="100000"/>
              </a:lnSpc>
              <a:spcBef>
                <a:spcPts val="600"/>
              </a:spcBef>
              <a:spcAft>
                <a:spcPts val="600"/>
              </a:spcAft>
              <a:tabLst>
                <a:tab pos="514350" algn="l"/>
              </a:tabLst>
            </a:pPr>
            <a:endParaRPr lang="en-US" u="sng" dirty="0">
              <a:solidFill>
                <a:schemeClr val="bg1"/>
              </a:solidFill>
              <a:sym typeface="Wingdings"/>
            </a:endParaRPr>
          </a:p>
          <a:p>
            <a:pPr algn="just" eaLnBrk="0" hangingPunct="0">
              <a:lnSpc>
                <a:spcPct val="100000"/>
              </a:lnSpc>
              <a:spcBef>
                <a:spcPts val="600"/>
              </a:spcBef>
              <a:spcAft>
                <a:spcPts val="600"/>
              </a:spcAft>
              <a:tabLst>
                <a:tab pos="514350" algn="l"/>
              </a:tabLst>
            </a:pPr>
            <a:r>
              <a:rPr lang="en-US" i="1" dirty="0">
                <a:solidFill>
                  <a:srgbClr val="002060"/>
                </a:solidFill>
                <a:sym typeface="Wingdings"/>
              </a:rPr>
              <a:t>Each district will incorporate a process to verify subcontracts include Form-1273 for all federal aid jobs</a:t>
            </a:r>
          </a:p>
          <a:p>
            <a:pPr algn="just" eaLnBrk="0" hangingPunct="0">
              <a:lnSpc>
                <a:spcPct val="100000"/>
              </a:lnSpc>
              <a:spcBef>
                <a:spcPts val="600"/>
              </a:spcBef>
              <a:spcAft>
                <a:spcPts val="600"/>
              </a:spcAft>
              <a:tabLst>
                <a:tab pos="514350" algn="l"/>
              </a:tabLst>
            </a:pPr>
            <a:r>
              <a:rPr lang="en-US" i="1" dirty="0">
                <a:solidFill>
                  <a:srgbClr val="002060"/>
                </a:solidFill>
                <a:sym typeface="Wingdings"/>
              </a:rPr>
              <a:t>This verification process will include </a:t>
            </a:r>
            <a:r>
              <a:rPr lang="en-US" b="1" i="1" dirty="0">
                <a:solidFill>
                  <a:srgbClr val="002060"/>
                </a:solidFill>
                <a:sym typeface="Wingdings"/>
              </a:rPr>
              <a:t>no less </a:t>
            </a:r>
            <a:r>
              <a:rPr lang="en-US" i="1" dirty="0">
                <a:solidFill>
                  <a:srgbClr val="002060"/>
                </a:solidFill>
                <a:sym typeface="Wingdings"/>
              </a:rPr>
              <a:t>than 20% of all subcontracts and purchase orders</a:t>
            </a:r>
          </a:p>
        </p:txBody>
      </p:sp>
      <p:sp>
        <p:nvSpPr>
          <p:cNvPr id="4" name="TextBox 3"/>
          <p:cNvSpPr txBox="1"/>
          <p:nvPr/>
        </p:nvSpPr>
        <p:spPr>
          <a:xfrm>
            <a:off x="-387442" y="5605206"/>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
        <p:nvSpPr>
          <p:cNvPr id="5" name="Slide Number Placeholder 4"/>
          <p:cNvSpPr>
            <a:spLocks noGrp="1"/>
          </p:cNvSpPr>
          <p:nvPr>
            <p:ph type="sldNum" sz="quarter" idx="12"/>
          </p:nvPr>
        </p:nvSpPr>
        <p:spPr/>
        <p:txBody>
          <a:bodyPr/>
          <a:lstStyle/>
          <a:p>
            <a:fld id="{1A86A500-0691-47EB-B918-D336B6CBF90A}" type="slidenum">
              <a:rPr lang="en-US" smtClean="0"/>
              <a:t>30</a:t>
            </a:fld>
            <a:endParaRPr lang="en-US"/>
          </a:p>
        </p:txBody>
      </p:sp>
    </p:spTree>
    <p:extLst>
      <p:ext uri="{BB962C8B-B14F-4D97-AF65-F5344CB8AC3E}">
        <p14:creationId xmlns:p14="http://schemas.microsoft.com/office/powerpoint/2010/main" val="159816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My Subcontractors?</a:t>
            </a:r>
          </a:p>
        </p:txBody>
      </p:sp>
      <p:sp>
        <p:nvSpPr>
          <p:cNvPr id="3" name="Content Placeholder 2"/>
          <p:cNvSpPr>
            <a:spLocks noGrp="1"/>
          </p:cNvSpPr>
          <p:nvPr>
            <p:ph idx="1"/>
          </p:nvPr>
        </p:nvSpPr>
        <p:spPr>
          <a:xfrm>
            <a:off x="865632" y="1871928"/>
            <a:ext cx="10515600" cy="4351338"/>
          </a:xfrm>
        </p:spPr>
        <p:txBody>
          <a:bodyPr/>
          <a:lstStyle/>
          <a:p>
            <a:pPr marL="0" indent="0" eaLnBrk="0" hangingPunct="0">
              <a:lnSpc>
                <a:spcPct val="100000"/>
              </a:lnSpc>
              <a:spcBef>
                <a:spcPts val="600"/>
              </a:spcBef>
              <a:spcAft>
                <a:spcPts val="600"/>
              </a:spcAft>
              <a:buNone/>
              <a:tabLst>
                <a:tab pos="514350" algn="l"/>
              </a:tabLst>
            </a:pPr>
            <a:r>
              <a:rPr lang="en-US" dirty="0">
                <a:solidFill>
                  <a:srgbClr val="002060"/>
                </a:solidFill>
                <a:sym typeface="Wingdings"/>
              </a:rPr>
              <a:t>Local Agency </a:t>
            </a:r>
            <a:r>
              <a:rPr lang="en-US" dirty="0">
                <a:solidFill>
                  <a:srgbClr val="C00000"/>
                </a:solidFill>
                <a:sym typeface="Wingdings"/>
              </a:rPr>
              <a:t>MUST BE MADE AWARE OF ALL </a:t>
            </a:r>
            <a:r>
              <a:rPr lang="en-US" dirty="0">
                <a:solidFill>
                  <a:srgbClr val="002060"/>
                </a:solidFill>
                <a:sym typeface="Wingdings"/>
              </a:rPr>
              <a:t>subcontractors</a:t>
            </a:r>
            <a:r>
              <a:rPr lang="en-US" dirty="0">
                <a:sym typeface="Wingdings"/>
              </a:rPr>
              <a:t> </a:t>
            </a:r>
            <a:r>
              <a:rPr lang="en-US" dirty="0">
                <a:solidFill>
                  <a:srgbClr val="C00000"/>
                </a:solidFill>
                <a:sym typeface="Wingdings"/>
              </a:rPr>
              <a:t>PRIOR</a:t>
            </a:r>
            <a:r>
              <a:rPr lang="en-US" dirty="0">
                <a:sym typeface="Wingdings"/>
              </a:rPr>
              <a:t> </a:t>
            </a:r>
            <a:r>
              <a:rPr lang="en-US" dirty="0">
                <a:solidFill>
                  <a:srgbClr val="002060"/>
                </a:solidFill>
                <a:sym typeface="Wingdings"/>
              </a:rPr>
              <a:t>to them starting work on the project</a:t>
            </a:r>
            <a:r>
              <a:rPr lang="en-US" dirty="0">
                <a:sym typeface="Wingdings"/>
              </a:rPr>
              <a:t> </a:t>
            </a:r>
            <a:r>
              <a:rPr lang="en-US" dirty="0">
                <a:solidFill>
                  <a:srgbClr val="C00000"/>
                </a:solidFill>
                <a:sym typeface="Wingdings"/>
              </a:rPr>
              <a:t>(</a:t>
            </a:r>
            <a:r>
              <a:rPr lang="en-US" b="1" i="1" u="sng" dirty="0">
                <a:solidFill>
                  <a:srgbClr val="C00000"/>
                </a:solidFill>
                <a:sym typeface="Wingdings"/>
              </a:rPr>
              <a:t>all tiers</a:t>
            </a:r>
            <a:r>
              <a:rPr lang="en-US" dirty="0">
                <a:solidFill>
                  <a:srgbClr val="C00000"/>
                </a:solidFill>
                <a:sym typeface="Wingdings"/>
              </a:rPr>
              <a:t>)</a:t>
            </a: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rPr>
              <a:t>  		</a:t>
            </a:r>
            <a:r>
              <a:rPr lang="en-US" sz="3600" dirty="0">
                <a:solidFill>
                  <a:srgbClr val="C00000"/>
                </a:solidFill>
              </a:rPr>
              <a:t>1. </a:t>
            </a:r>
            <a:r>
              <a:rPr lang="en-US" sz="3600" dirty="0">
                <a:solidFill>
                  <a:srgbClr val="002060"/>
                </a:solidFill>
                <a:sym typeface="Wingdings"/>
              </a:rPr>
              <a:t>Certification of Sublet Work</a:t>
            </a:r>
            <a:endParaRPr lang="en-US" sz="3600" dirty="0">
              <a:solidFill>
                <a:srgbClr val="002060"/>
              </a:solidFill>
            </a:endParaRP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sym typeface="Wingdings"/>
              </a:rPr>
              <a:t> 		</a:t>
            </a:r>
            <a:r>
              <a:rPr lang="en-US" sz="3600" dirty="0">
                <a:solidFill>
                  <a:srgbClr val="C00000"/>
                </a:solidFill>
                <a:sym typeface="Wingdings"/>
              </a:rPr>
              <a:t>2. </a:t>
            </a:r>
            <a:r>
              <a:rPr lang="en-US" sz="3600" dirty="0">
                <a:solidFill>
                  <a:srgbClr val="002060"/>
                </a:solidFill>
                <a:sym typeface="Wingdings"/>
              </a:rPr>
              <a:t>Notice of Rental Agreement</a:t>
            </a: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sym typeface="Wingdings"/>
              </a:rPr>
              <a:t> 		</a:t>
            </a:r>
            <a:r>
              <a:rPr lang="en-US" sz="3600" dirty="0">
                <a:solidFill>
                  <a:srgbClr val="C00000"/>
                </a:solidFill>
                <a:sym typeface="Wingdings"/>
              </a:rPr>
              <a:t>3. </a:t>
            </a:r>
            <a:r>
              <a:rPr lang="en-US" sz="3600" dirty="0">
                <a:solidFill>
                  <a:srgbClr val="002060"/>
                </a:solidFill>
                <a:sym typeface="Wingdings"/>
              </a:rPr>
              <a:t>Temporary Employment Agencies</a:t>
            </a: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10" name="TextBox 9"/>
          <p:cNvSpPr txBox="1"/>
          <p:nvPr/>
        </p:nvSpPr>
        <p:spPr>
          <a:xfrm>
            <a:off x="-369857" y="5614545"/>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E2</a:t>
            </a:r>
          </a:p>
        </p:txBody>
      </p:sp>
      <p:sp>
        <p:nvSpPr>
          <p:cNvPr id="4" name="Slide Number Placeholder 3"/>
          <p:cNvSpPr>
            <a:spLocks noGrp="1"/>
          </p:cNvSpPr>
          <p:nvPr>
            <p:ph type="sldNum" sz="quarter" idx="12"/>
          </p:nvPr>
        </p:nvSpPr>
        <p:spPr/>
        <p:txBody>
          <a:bodyPr/>
          <a:lstStyle/>
          <a:p>
            <a:fld id="{1A86A500-0691-47EB-B918-D336B6CBF90A}" type="slidenum">
              <a:rPr lang="en-US" smtClean="0"/>
              <a:t>31</a:t>
            </a:fld>
            <a:endParaRPr lang="en-US"/>
          </a:p>
        </p:txBody>
      </p:sp>
    </p:spTree>
    <p:extLst>
      <p:ext uri="{BB962C8B-B14F-4D97-AF65-F5344CB8AC3E}">
        <p14:creationId xmlns:p14="http://schemas.microsoft.com/office/powerpoint/2010/main" val="211892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of Sublet Work</a:t>
            </a:r>
          </a:p>
        </p:txBody>
      </p:sp>
      <p:sp>
        <p:nvSpPr>
          <p:cNvPr id="3" name="Content Placeholder 2"/>
          <p:cNvSpPr>
            <a:spLocks noGrp="1"/>
          </p:cNvSpPr>
          <p:nvPr>
            <p:ph idx="1"/>
          </p:nvPr>
        </p:nvSpPr>
        <p:spPr>
          <a:xfrm>
            <a:off x="716163" y="1521373"/>
            <a:ext cx="10515600" cy="4351338"/>
          </a:xfrm>
        </p:spPr>
        <p:txBody>
          <a:bodyPr>
            <a:normAutofit/>
          </a:bodyPr>
          <a:lstStyle/>
          <a:p>
            <a:pPr marL="0" indent="0" eaLnBrk="0" hangingPunct="0">
              <a:lnSpc>
                <a:spcPct val="100000"/>
              </a:lnSpc>
              <a:spcBef>
                <a:spcPts val="600"/>
              </a:spcBef>
              <a:spcAft>
                <a:spcPts val="600"/>
              </a:spcAft>
              <a:buClr>
                <a:schemeClr val="bg1"/>
              </a:buClr>
              <a:buNone/>
              <a:tabLst>
                <a:tab pos="347663" algn="l"/>
              </a:tabLst>
            </a:pPr>
            <a:r>
              <a:rPr lang="en-US" dirty="0">
                <a:solidFill>
                  <a:srgbClr val="C00000"/>
                </a:solidFill>
                <a:sym typeface="Wingdings"/>
              </a:rPr>
              <a:t>Certification of Sublet Work </a:t>
            </a:r>
            <a:r>
              <a:rPr lang="en-US" sz="1600" dirty="0">
                <a:solidFill>
                  <a:srgbClr val="FFC000"/>
                </a:solidFill>
                <a:sym typeface="Wingdings"/>
              </a:rPr>
              <a:t>(</a:t>
            </a:r>
            <a:r>
              <a:rPr lang="en-US" sz="1600" i="1" dirty="0">
                <a:solidFill>
                  <a:srgbClr val="FFC000"/>
                </a:solidFill>
                <a:sym typeface="Wingdings"/>
              </a:rPr>
              <a:t>FDOT Form No. 700-010-36)</a:t>
            </a:r>
            <a:r>
              <a:rPr lang="en-US" sz="1600" dirty="0">
                <a:solidFill>
                  <a:srgbClr val="FFC000"/>
                </a:solidFill>
                <a:sym typeface="Wingdings"/>
              </a:rPr>
              <a:t> </a:t>
            </a:r>
          </a:p>
          <a:p>
            <a:pPr marL="342900" lvl="1" indent="0" eaLnBrk="0" hangingPunct="0">
              <a:lnSpc>
                <a:spcPct val="100000"/>
              </a:lnSpc>
              <a:spcBef>
                <a:spcPts val="600"/>
              </a:spcBef>
              <a:spcAft>
                <a:spcPts val="600"/>
              </a:spcAft>
              <a:buClr>
                <a:srgbClr val="C00000"/>
              </a:buClr>
              <a:buNone/>
              <a:tabLst>
                <a:tab pos="347663" algn="l"/>
              </a:tabLst>
            </a:pPr>
            <a:r>
              <a:rPr lang="en-US" i="1" dirty="0">
                <a:solidFill>
                  <a:srgbClr val="002060"/>
                </a:solidFill>
                <a:sym typeface="Wingdings"/>
              </a:rPr>
              <a:t>Use of the Certificate of Sublet is recommended for Local Agency Projects but not required. However, the certified information on the sublet form shall be obtained by the Local Agency for their Federal-Aid Project:</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Contracted Firm</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Who has an agreement with the Contracted Firm</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Type of Work Contracted</a:t>
            </a:r>
          </a:p>
          <a:p>
            <a:pPr marL="800100" lvl="1" indent="-457200" eaLnBrk="0" hangingPunct="0">
              <a:lnSpc>
                <a:spcPct val="100000"/>
              </a:lnSpc>
              <a:spcBef>
                <a:spcPts val="600"/>
              </a:spcBef>
              <a:spcAft>
                <a:spcPts val="600"/>
              </a:spcAft>
              <a:buFont typeface="+mj-lt"/>
              <a:buAutoNum type="arabicPeriod"/>
              <a:tabLst>
                <a:tab pos="347663" algn="l"/>
              </a:tabLst>
            </a:pPr>
            <a:r>
              <a:rPr lang="en-US" i="1" dirty="0">
                <a:solidFill>
                  <a:srgbClr val="002060"/>
                </a:solidFill>
                <a:sym typeface="Wingdings"/>
              </a:rPr>
              <a:t>Dollar Amount Contracted</a:t>
            </a:r>
          </a:p>
          <a:p>
            <a:pPr marL="457200" indent="-457200">
              <a:buFont typeface="+mj-lt"/>
              <a:buAutoNum type="arabicPeriod"/>
            </a:pPr>
            <a:endParaRPr lang="en-US" sz="2400" dirty="0"/>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7" name="TextBox 6"/>
          <p:cNvSpPr txBox="1"/>
          <p:nvPr/>
        </p:nvSpPr>
        <p:spPr>
          <a:xfrm>
            <a:off x="-422099" y="5636467"/>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E1</a:t>
            </a:r>
          </a:p>
        </p:txBody>
      </p:sp>
      <p:pic>
        <p:nvPicPr>
          <p:cNvPr id="1028" name="Picture 4" descr="Image result for digging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082" y="3723419"/>
            <a:ext cx="2857500" cy="15430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A86A500-0691-47EB-B918-D336B6CBF90A}" type="slidenum">
              <a:rPr lang="en-US" smtClean="0"/>
              <a:t>32</a:t>
            </a:fld>
            <a:endParaRPr lang="en-US"/>
          </a:p>
        </p:txBody>
      </p:sp>
    </p:spTree>
    <p:extLst>
      <p:ext uri="{BB962C8B-B14F-4D97-AF65-F5344CB8AC3E}">
        <p14:creationId xmlns:p14="http://schemas.microsoft.com/office/powerpoint/2010/main" val="91833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of Sublet Work</a:t>
            </a:r>
          </a:p>
        </p:txBody>
      </p:sp>
      <p:sp>
        <p:nvSpPr>
          <p:cNvPr id="3" name="Content Placeholder 2"/>
          <p:cNvSpPr>
            <a:spLocks noGrp="1"/>
          </p:cNvSpPr>
          <p:nvPr>
            <p:ph idx="1"/>
          </p:nvPr>
        </p:nvSpPr>
        <p:spPr>
          <a:xfrm>
            <a:off x="729162" y="1704299"/>
            <a:ext cx="10515600" cy="4351338"/>
          </a:xfrm>
        </p:spPr>
        <p:txBody>
          <a:bodyPr>
            <a:normAutofit/>
          </a:bodyPr>
          <a:lstStyle/>
          <a:p>
            <a:pPr marL="342900" lvl="1" indent="0" eaLnBrk="0" hangingPunct="0">
              <a:lnSpc>
                <a:spcPct val="100000"/>
              </a:lnSpc>
              <a:spcBef>
                <a:spcPts val="600"/>
              </a:spcBef>
              <a:spcAft>
                <a:spcPts val="600"/>
              </a:spcAft>
              <a:buClr>
                <a:srgbClr val="C00000"/>
              </a:buClr>
              <a:buNone/>
              <a:tabLst>
                <a:tab pos="347663" algn="l"/>
              </a:tabLst>
            </a:pPr>
            <a:r>
              <a:rPr lang="en-US" dirty="0">
                <a:solidFill>
                  <a:srgbClr val="002060"/>
                </a:solidFill>
                <a:sym typeface="Wingdings"/>
              </a:rPr>
              <a:t>Verbiage in bottom left hand corner of form is “BINDING” requires inclusion of Federal Provisions in their </a:t>
            </a:r>
            <a:r>
              <a:rPr lang="en-US" dirty="0">
                <a:solidFill>
                  <a:srgbClr val="C00000"/>
                </a:solidFill>
                <a:sym typeface="Wingdings"/>
              </a:rPr>
              <a:t>ENTIRETY </a:t>
            </a:r>
            <a:r>
              <a:rPr lang="en-US" dirty="0">
                <a:solidFill>
                  <a:srgbClr val="002060"/>
                </a:solidFill>
                <a:sym typeface="Wingdings"/>
              </a:rPr>
              <a:t>(not just by reference) in subcontractor agreements</a:t>
            </a:r>
          </a:p>
          <a:p>
            <a:pPr>
              <a:lnSpc>
                <a:spcPct val="100000"/>
              </a:lnSpc>
              <a:spcBef>
                <a:spcPts val="600"/>
              </a:spcBef>
              <a:spcAft>
                <a:spcPts val="600"/>
              </a:spcAft>
            </a:pPr>
            <a:endParaRPr lang="en-US" sz="2400"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06" y="2536390"/>
            <a:ext cx="8167308" cy="3519247"/>
          </a:xfrm>
          <a:prstGeom prst="rect">
            <a:avLst/>
          </a:prstGeom>
        </p:spPr>
      </p:pic>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12" name="TextBox 11"/>
          <p:cNvSpPr txBox="1"/>
          <p:nvPr/>
        </p:nvSpPr>
        <p:spPr>
          <a:xfrm>
            <a:off x="-307832" y="5438152"/>
            <a:ext cx="2325542" cy="954107"/>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E1</a:t>
            </a:r>
          </a:p>
        </p:txBody>
      </p:sp>
      <p:sp>
        <p:nvSpPr>
          <p:cNvPr id="4" name="Slide Number Placeholder 3"/>
          <p:cNvSpPr>
            <a:spLocks noGrp="1"/>
          </p:cNvSpPr>
          <p:nvPr>
            <p:ph type="sldNum" sz="quarter" idx="12"/>
          </p:nvPr>
        </p:nvSpPr>
        <p:spPr/>
        <p:txBody>
          <a:bodyPr/>
          <a:lstStyle/>
          <a:p>
            <a:fld id="{1A86A500-0691-47EB-B918-D336B6CBF90A}" type="slidenum">
              <a:rPr lang="en-US" smtClean="0"/>
              <a:t>33</a:t>
            </a:fld>
            <a:endParaRPr lang="en-US"/>
          </a:p>
        </p:txBody>
      </p:sp>
    </p:spTree>
    <p:extLst>
      <p:ext uri="{BB962C8B-B14F-4D97-AF65-F5344CB8AC3E}">
        <p14:creationId xmlns:p14="http://schemas.microsoft.com/office/powerpoint/2010/main" val="3777658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 of Rental Agreement</a:t>
            </a:r>
          </a:p>
        </p:txBody>
      </p:sp>
      <p:sp>
        <p:nvSpPr>
          <p:cNvPr id="3" name="Content Placeholder 2"/>
          <p:cNvSpPr>
            <a:spLocks noGrp="1"/>
          </p:cNvSpPr>
          <p:nvPr>
            <p:ph idx="1"/>
          </p:nvPr>
        </p:nvSpPr>
        <p:spPr>
          <a:xfrm>
            <a:off x="865632" y="2010116"/>
            <a:ext cx="10515600" cy="4351338"/>
          </a:xfrm>
        </p:spPr>
        <p:txBody>
          <a:bodyPr>
            <a:normAutofit/>
          </a:bodyPr>
          <a:lstStyle/>
          <a:p>
            <a:pPr marL="0" indent="0" eaLnBrk="0" hangingPunct="0">
              <a:lnSpc>
                <a:spcPct val="100000"/>
              </a:lnSpc>
              <a:spcBef>
                <a:spcPts val="600"/>
              </a:spcBef>
              <a:spcAft>
                <a:spcPts val="600"/>
              </a:spcAft>
              <a:buClr>
                <a:schemeClr val="bg1"/>
              </a:buClr>
              <a:buNone/>
              <a:tabLst>
                <a:tab pos="514350" algn="l"/>
              </a:tabLst>
            </a:pPr>
            <a:r>
              <a:rPr lang="en-US" dirty="0">
                <a:solidFill>
                  <a:srgbClr val="C00000"/>
                </a:solidFill>
                <a:sym typeface="Wingdings"/>
              </a:rPr>
              <a:t>Notice of Rental Agreement </a:t>
            </a:r>
            <a:r>
              <a:rPr lang="en-US" sz="1600" i="1" dirty="0">
                <a:solidFill>
                  <a:srgbClr val="FFC000"/>
                </a:solidFill>
                <a:sym typeface="Wingdings"/>
              </a:rPr>
              <a:t>(FDOT Form No. 700-010-11) </a:t>
            </a:r>
            <a:endParaRPr lang="en-US" sz="2000" dirty="0">
              <a:solidFill>
                <a:srgbClr val="FFC000"/>
              </a:solidFill>
              <a:sym typeface="Wingdings"/>
            </a:endParaRP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May require EEO and/or Payroll Monitoring based on:                                                                      </a:t>
            </a:r>
            <a:r>
              <a:rPr lang="en-US" dirty="0">
                <a:solidFill>
                  <a:srgbClr val="C00000"/>
                </a:solidFill>
                <a:sym typeface="Wingdings"/>
              </a:rPr>
              <a:t>-</a:t>
            </a:r>
            <a:r>
              <a:rPr lang="en-US" dirty="0">
                <a:solidFill>
                  <a:schemeClr val="bg1"/>
                </a:solidFill>
                <a:sym typeface="Wingdings"/>
              </a:rPr>
              <a:t> </a:t>
            </a:r>
            <a:r>
              <a:rPr lang="en-US" dirty="0">
                <a:solidFill>
                  <a:srgbClr val="002060"/>
                </a:solidFill>
                <a:sym typeface="Wingdings"/>
              </a:rPr>
              <a:t>Rental is </a:t>
            </a:r>
            <a:r>
              <a:rPr lang="en-US" dirty="0">
                <a:solidFill>
                  <a:srgbClr val="C00000"/>
                </a:solidFill>
                <a:sym typeface="Wingdings"/>
              </a:rPr>
              <a:t>WITH</a:t>
            </a:r>
            <a:r>
              <a:rPr lang="en-US" dirty="0">
                <a:solidFill>
                  <a:schemeClr val="bg1"/>
                </a:solidFill>
                <a:sym typeface="Wingdings"/>
              </a:rPr>
              <a:t> </a:t>
            </a:r>
            <a:r>
              <a:rPr lang="en-US" dirty="0">
                <a:solidFill>
                  <a:srgbClr val="002060"/>
                </a:solidFill>
                <a:sym typeface="Wingdings"/>
              </a:rPr>
              <a:t>or</a:t>
            </a:r>
            <a:r>
              <a:rPr lang="en-US" dirty="0">
                <a:solidFill>
                  <a:schemeClr val="bg1"/>
                </a:solidFill>
                <a:sym typeface="Wingdings"/>
              </a:rPr>
              <a:t> </a:t>
            </a:r>
            <a:r>
              <a:rPr lang="en-US" dirty="0">
                <a:solidFill>
                  <a:srgbClr val="C00000"/>
                </a:solidFill>
                <a:sym typeface="Wingdings"/>
              </a:rPr>
              <a:t>WITHOUT </a:t>
            </a:r>
            <a:r>
              <a:rPr lang="en-US" dirty="0">
                <a:solidFill>
                  <a:srgbClr val="002060"/>
                </a:solidFill>
                <a:sym typeface="Wingdings"/>
              </a:rPr>
              <a:t>operator</a:t>
            </a:r>
            <a:r>
              <a:rPr lang="en-US" dirty="0">
                <a:solidFill>
                  <a:schemeClr val="bg1"/>
                </a:solidFill>
                <a:sym typeface="Wingdings"/>
              </a:rPr>
              <a:t>                                               	</a:t>
            </a:r>
            <a:endParaRPr lang="en-US" dirty="0">
              <a:sym typeface="Wingdings"/>
            </a:endParaRPr>
          </a:p>
          <a:p>
            <a:pPr marL="342900" lvl="1" indent="0" eaLnBrk="0" hangingPunct="0">
              <a:lnSpc>
                <a:spcPct val="100000"/>
              </a:lnSpc>
              <a:spcBef>
                <a:spcPts val="600"/>
              </a:spcBef>
              <a:spcAft>
                <a:spcPts val="600"/>
              </a:spcAft>
              <a:buClr>
                <a:srgbClr val="C00000"/>
              </a:buClr>
              <a:buNone/>
              <a:tabLst>
                <a:tab pos="347663" algn="l"/>
              </a:tabLst>
            </a:pPr>
            <a:r>
              <a:rPr lang="en-US" dirty="0">
                <a:solidFill>
                  <a:srgbClr val="C00000"/>
                </a:solidFill>
                <a:sym typeface="Wingdings"/>
              </a:rPr>
              <a:t>	     -</a:t>
            </a:r>
            <a:r>
              <a:rPr lang="en-US" dirty="0">
                <a:solidFill>
                  <a:schemeClr val="bg1"/>
                </a:solidFill>
                <a:sym typeface="Wingdings"/>
              </a:rPr>
              <a:t> </a:t>
            </a:r>
            <a:r>
              <a:rPr lang="en-US" dirty="0">
                <a:solidFill>
                  <a:srgbClr val="002060"/>
                </a:solidFill>
                <a:sym typeface="Wingdings"/>
              </a:rPr>
              <a:t>Rental is Over/Under $10,000</a:t>
            </a:r>
          </a:p>
          <a:p>
            <a:pPr marL="690563" lvl="1" indent="-347663"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Exception - NOT REQUIRED if rental is without an operator and from an equipment dealer or firm whose principle business is equipment rental (ex. Neff Rental)</a:t>
            </a:r>
          </a:p>
          <a:p>
            <a:endParaRPr lang="en-US" sz="2400" dirty="0">
              <a:solidFill>
                <a:srgbClr val="002060"/>
              </a:solidFill>
            </a:endParaRP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1.7.4</a:t>
              </a:r>
              <a:endParaRPr lang="en-US" sz="2800" dirty="0">
                <a:solidFill>
                  <a:schemeClr val="accent5">
                    <a:lumMod val="50000"/>
                  </a:schemeClr>
                </a:solidFill>
              </a:endParaRPr>
            </a:p>
          </p:txBody>
        </p:sp>
      </p:grpSp>
      <p:sp>
        <p:nvSpPr>
          <p:cNvPr id="7" name="TextBox 6"/>
          <p:cNvSpPr txBox="1"/>
          <p:nvPr/>
        </p:nvSpPr>
        <p:spPr>
          <a:xfrm>
            <a:off x="-352273" y="5622790"/>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E4</a:t>
            </a:r>
          </a:p>
        </p:txBody>
      </p:sp>
      <p:sp>
        <p:nvSpPr>
          <p:cNvPr id="4" name="Slide Number Placeholder 3"/>
          <p:cNvSpPr>
            <a:spLocks noGrp="1"/>
          </p:cNvSpPr>
          <p:nvPr>
            <p:ph type="sldNum" sz="quarter" idx="12"/>
          </p:nvPr>
        </p:nvSpPr>
        <p:spPr/>
        <p:txBody>
          <a:bodyPr/>
          <a:lstStyle/>
          <a:p>
            <a:fld id="{1A86A500-0691-47EB-B918-D336B6CBF90A}" type="slidenum">
              <a:rPr lang="en-US" smtClean="0"/>
              <a:t>34</a:t>
            </a:fld>
            <a:endParaRPr lang="en-US"/>
          </a:p>
        </p:txBody>
      </p:sp>
    </p:spTree>
    <p:extLst>
      <p:ext uri="{BB962C8B-B14F-4D97-AF65-F5344CB8AC3E}">
        <p14:creationId xmlns:p14="http://schemas.microsoft.com/office/powerpoint/2010/main" val="126483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Employment Agency</a:t>
            </a:r>
          </a:p>
        </p:txBody>
      </p:sp>
      <p:sp>
        <p:nvSpPr>
          <p:cNvPr id="3" name="Content Placeholder 2"/>
          <p:cNvSpPr>
            <a:spLocks noGrp="1"/>
          </p:cNvSpPr>
          <p:nvPr>
            <p:ph idx="1"/>
          </p:nvPr>
        </p:nvSpPr>
        <p:spPr>
          <a:xfrm>
            <a:off x="465049" y="1410896"/>
            <a:ext cx="12064409" cy="4351338"/>
          </a:xfrm>
        </p:spPr>
        <p:txBody>
          <a:bodyPr>
            <a:normAutofit fontScale="92500"/>
          </a:bodyPr>
          <a:lstStyle/>
          <a:p>
            <a:pPr marL="0" lvl="1" indent="0" eaLnBrk="0" hangingPunct="0">
              <a:lnSpc>
                <a:spcPct val="100000"/>
              </a:lnSpc>
              <a:spcBef>
                <a:spcPts val="600"/>
              </a:spcBef>
              <a:spcAft>
                <a:spcPts val="600"/>
              </a:spcAft>
              <a:buClr>
                <a:schemeClr val="bg1"/>
              </a:buClr>
              <a:buNone/>
            </a:pPr>
            <a:r>
              <a:rPr lang="en-US" sz="2800" dirty="0">
                <a:solidFill>
                  <a:srgbClr val="C00000"/>
                </a:solidFill>
                <a:sym typeface="Wingdings"/>
              </a:rPr>
              <a:t>Notification to FDOT for Use of Temporary Employment Agency (TEA) / Day </a:t>
            </a:r>
          </a:p>
          <a:p>
            <a:pPr marL="0" lvl="1" indent="0" eaLnBrk="0" hangingPunct="0">
              <a:lnSpc>
                <a:spcPct val="100000"/>
              </a:lnSpc>
              <a:spcBef>
                <a:spcPts val="600"/>
              </a:spcBef>
              <a:spcAft>
                <a:spcPts val="600"/>
              </a:spcAft>
              <a:buClr>
                <a:schemeClr val="bg1"/>
              </a:buClr>
              <a:buNone/>
            </a:pPr>
            <a:r>
              <a:rPr lang="en-US" sz="2800" dirty="0">
                <a:solidFill>
                  <a:srgbClr val="C00000"/>
                </a:solidFill>
                <a:sym typeface="Wingdings"/>
              </a:rPr>
              <a:t>Laborers</a:t>
            </a:r>
            <a:r>
              <a:rPr lang="en-US" sz="2100" dirty="0">
                <a:solidFill>
                  <a:srgbClr val="C00000"/>
                </a:solidFill>
                <a:sym typeface="Wingdings"/>
              </a:rPr>
              <a:t> </a:t>
            </a:r>
            <a:r>
              <a:rPr lang="en-US" sz="2100" dirty="0">
                <a:solidFill>
                  <a:srgbClr val="FF0000"/>
                </a:solidFill>
                <a:sym typeface="Wingdings"/>
              </a:rPr>
              <a:t> </a:t>
            </a:r>
            <a:r>
              <a:rPr lang="en-US" sz="1800" dirty="0">
                <a:solidFill>
                  <a:srgbClr val="FFC000"/>
                </a:solidFill>
                <a:sym typeface="Wingdings"/>
              </a:rPr>
              <a:t>(</a:t>
            </a:r>
            <a:r>
              <a:rPr lang="en-US" sz="1600" i="1" dirty="0">
                <a:solidFill>
                  <a:srgbClr val="FFC000"/>
                </a:solidFill>
                <a:sym typeface="Wingdings"/>
              </a:rPr>
              <a:t>FDOT Form No. 275-021-15)</a:t>
            </a:r>
            <a:r>
              <a:rPr lang="en-US" sz="1600" dirty="0">
                <a:solidFill>
                  <a:srgbClr val="FFC000"/>
                </a:solidFill>
                <a:sym typeface="Wingdings"/>
              </a:rPr>
              <a:t> </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Due </a:t>
            </a:r>
            <a:r>
              <a:rPr lang="en-US" dirty="0">
                <a:solidFill>
                  <a:srgbClr val="C00000"/>
                </a:solidFill>
                <a:sym typeface="Wingdings"/>
              </a:rPr>
              <a:t>BEFORE</a:t>
            </a:r>
            <a:r>
              <a:rPr lang="en-US" dirty="0">
                <a:solidFill>
                  <a:srgbClr val="FF0000"/>
                </a:solidFill>
                <a:sym typeface="Wingdings"/>
              </a:rPr>
              <a:t> </a:t>
            </a:r>
            <a:r>
              <a:rPr lang="en-US" dirty="0">
                <a:solidFill>
                  <a:srgbClr val="002060"/>
                </a:solidFill>
                <a:sym typeface="Wingdings"/>
              </a:rPr>
              <a:t>any TEA workers report to project site</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Submitted/Signed by </a:t>
            </a:r>
            <a:r>
              <a:rPr lang="en-US" u="sng" dirty="0">
                <a:solidFill>
                  <a:srgbClr val="002060"/>
                </a:solidFill>
                <a:sym typeface="Wingdings"/>
              </a:rPr>
              <a:t>HIRING</a:t>
            </a:r>
            <a:r>
              <a:rPr lang="en-US" dirty="0">
                <a:solidFill>
                  <a:srgbClr val="002060"/>
                </a:solidFill>
                <a:sym typeface="Wingdings"/>
              </a:rPr>
              <a:t> Contractor</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Signed by </a:t>
            </a:r>
            <a:r>
              <a:rPr lang="en-US" u="sng" dirty="0">
                <a:solidFill>
                  <a:srgbClr val="002060"/>
                </a:solidFill>
                <a:sym typeface="Wingdings"/>
              </a:rPr>
              <a:t>PRIME</a:t>
            </a:r>
            <a:r>
              <a:rPr lang="en-US" dirty="0">
                <a:solidFill>
                  <a:srgbClr val="002060"/>
                </a:solidFill>
                <a:sym typeface="Wingdings"/>
              </a:rPr>
              <a:t> Contractor</a:t>
            </a:r>
          </a:p>
          <a:p>
            <a:pPr lvl="1" indent="-342900"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TEA’s submit their OWN certified weekly payrolls</a:t>
            </a:r>
          </a:p>
          <a:p>
            <a:pPr marL="342900" lvl="1" indent="0" eaLnBrk="0" hangingPunct="0">
              <a:lnSpc>
                <a:spcPct val="100000"/>
              </a:lnSpc>
              <a:spcBef>
                <a:spcPts val="600"/>
              </a:spcBef>
              <a:spcAft>
                <a:spcPts val="600"/>
              </a:spcAft>
              <a:buClr>
                <a:srgbClr val="C00000"/>
              </a:buClr>
              <a:buNone/>
              <a:tabLst>
                <a:tab pos="347663" algn="l"/>
              </a:tabLst>
            </a:pPr>
            <a:r>
              <a:rPr lang="en-US" sz="2800" dirty="0">
                <a:solidFill>
                  <a:srgbClr val="002060"/>
                </a:solidFill>
                <a:sym typeface="Wingdings"/>
              </a:rPr>
              <a:t>Contractor and TEA are </a:t>
            </a:r>
            <a:r>
              <a:rPr lang="en-US" sz="2800" dirty="0">
                <a:solidFill>
                  <a:srgbClr val="C00000"/>
                </a:solidFill>
                <a:sym typeface="Wingdings"/>
              </a:rPr>
              <a:t>joint employers</a:t>
            </a:r>
          </a:p>
          <a:p>
            <a:pPr marL="1033463" lvl="2" indent="-347663" eaLnBrk="0" hangingPunct="0">
              <a:lnSpc>
                <a:spcPct val="100000"/>
              </a:lnSpc>
              <a:spcBef>
                <a:spcPts val="600"/>
              </a:spcBef>
              <a:spcAft>
                <a:spcPts val="600"/>
              </a:spcAft>
            </a:pPr>
            <a:r>
              <a:rPr lang="en-US" sz="2400" dirty="0">
                <a:solidFill>
                  <a:srgbClr val="002060"/>
                </a:solidFill>
                <a:sym typeface="Wingdings"/>
              </a:rPr>
              <a:t>TEA workers are not excluded from the federal provisions or DBRA....meaning payrolls </a:t>
            </a:r>
            <a:r>
              <a:rPr lang="en-US" sz="2400" u="sng" dirty="0">
                <a:solidFill>
                  <a:srgbClr val="002060"/>
                </a:solidFill>
                <a:sym typeface="Wingdings"/>
              </a:rPr>
              <a:t>are required </a:t>
            </a:r>
          </a:p>
          <a:p>
            <a:endParaRPr lang="en-US" dirty="0"/>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1.7.5</a:t>
              </a:r>
              <a:endParaRPr lang="en-US" sz="2800" dirty="0">
                <a:solidFill>
                  <a:schemeClr val="accent5">
                    <a:lumMod val="50000"/>
                  </a:schemeClr>
                </a:solidFill>
              </a:endParaRPr>
            </a:p>
          </p:txBody>
        </p:sp>
      </p:grpSp>
      <p:sp>
        <p:nvSpPr>
          <p:cNvPr id="7" name="TextBox 6"/>
          <p:cNvSpPr txBox="1"/>
          <p:nvPr/>
        </p:nvSpPr>
        <p:spPr>
          <a:xfrm>
            <a:off x="-411662" y="5631085"/>
            <a:ext cx="3285461"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E3</a:t>
            </a:r>
          </a:p>
        </p:txBody>
      </p:sp>
      <p:sp>
        <p:nvSpPr>
          <p:cNvPr id="4" name="Slide Number Placeholder 3"/>
          <p:cNvSpPr>
            <a:spLocks noGrp="1"/>
          </p:cNvSpPr>
          <p:nvPr>
            <p:ph type="sldNum" sz="quarter" idx="12"/>
          </p:nvPr>
        </p:nvSpPr>
        <p:spPr/>
        <p:txBody>
          <a:bodyPr/>
          <a:lstStyle/>
          <a:p>
            <a:fld id="{1A86A500-0691-47EB-B918-D336B6CBF90A}" type="slidenum">
              <a:rPr lang="en-US" smtClean="0"/>
              <a:t>35</a:t>
            </a:fld>
            <a:endParaRPr lang="en-US"/>
          </a:p>
        </p:txBody>
      </p:sp>
    </p:spTree>
    <p:extLst>
      <p:ext uri="{BB962C8B-B14F-4D97-AF65-F5344CB8AC3E}">
        <p14:creationId xmlns:p14="http://schemas.microsoft.com/office/powerpoint/2010/main" val="1663910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Summary of Subcontracts and Rental Agreements</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99158" y="1100130"/>
            <a:ext cx="6193683" cy="527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36</a:t>
            </a:fld>
            <a:endParaRPr lang="en-US"/>
          </a:p>
        </p:txBody>
      </p:sp>
    </p:spTree>
    <p:extLst>
      <p:ext uri="{BB962C8B-B14F-4D97-AF65-F5344CB8AC3E}">
        <p14:creationId xmlns:p14="http://schemas.microsoft.com/office/powerpoint/2010/main" val="310055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Agency Program </a:t>
            </a:r>
          </a:p>
        </p:txBody>
      </p:sp>
      <p:sp>
        <p:nvSpPr>
          <p:cNvPr id="3" name="Content Placeholder 2"/>
          <p:cNvSpPr>
            <a:spLocks noGrp="1"/>
          </p:cNvSpPr>
          <p:nvPr>
            <p:ph idx="1"/>
          </p:nvPr>
        </p:nvSpPr>
        <p:spPr/>
        <p:txBody>
          <a:bodyPr>
            <a:normAutofit lnSpcReduction="10000"/>
          </a:bodyPr>
          <a:lstStyle/>
          <a:p>
            <a:pPr marL="0" indent="0">
              <a:lnSpc>
                <a:spcPct val="100000"/>
              </a:lnSpc>
              <a:spcBef>
                <a:spcPts val="600"/>
              </a:spcBef>
              <a:spcAft>
                <a:spcPts val="600"/>
              </a:spcAft>
              <a:buNone/>
            </a:pPr>
            <a:r>
              <a:rPr lang="en-US" dirty="0">
                <a:solidFill>
                  <a:srgbClr val="002060"/>
                </a:solidFill>
              </a:rPr>
              <a:t>FDOT’s LAP Projects are Federally funded and therefore are, required to conform to FHWA 1273, required contract provision of federal aid construction contracts</a:t>
            </a:r>
          </a:p>
          <a:p>
            <a:pPr marL="0" indent="0">
              <a:lnSpc>
                <a:spcPct val="100000"/>
              </a:lnSpc>
              <a:spcBef>
                <a:spcPts val="600"/>
              </a:spcBef>
              <a:spcAft>
                <a:spcPts val="600"/>
              </a:spcAft>
              <a:buNone/>
            </a:pPr>
            <a:r>
              <a:rPr lang="en-US" dirty="0">
                <a:solidFill>
                  <a:srgbClr val="C00000"/>
                </a:solidFill>
              </a:rPr>
              <a:t>Meaning…….</a:t>
            </a:r>
          </a:p>
          <a:p>
            <a:pPr marL="0" indent="0">
              <a:lnSpc>
                <a:spcPct val="100000"/>
              </a:lnSpc>
              <a:spcBef>
                <a:spcPts val="600"/>
              </a:spcBef>
              <a:spcAft>
                <a:spcPts val="600"/>
              </a:spcAft>
              <a:buNone/>
            </a:pPr>
            <a:r>
              <a:rPr lang="en-US" dirty="0">
                <a:solidFill>
                  <a:srgbClr val="002060"/>
                </a:solidFill>
              </a:rPr>
              <a:t>Contractors of LAP projects may demonstrate compliance with </a:t>
            </a:r>
            <a:r>
              <a:rPr lang="en-US" b="1" dirty="0">
                <a:solidFill>
                  <a:srgbClr val="C00000"/>
                </a:solidFill>
              </a:rPr>
              <a:t>FHWA 1273 </a:t>
            </a:r>
            <a:r>
              <a:rPr lang="en-US" dirty="0">
                <a:solidFill>
                  <a:srgbClr val="002060"/>
                </a:solidFill>
              </a:rPr>
              <a:t>and</a:t>
            </a:r>
            <a:r>
              <a:rPr lang="en-US" dirty="0"/>
              <a:t> </a:t>
            </a:r>
            <a:r>
              <a:rPr lang="en-US" b="1" dirty="0">
                <a:solidFill>
                  <a:srgbClr val="C00000"/>
                </a:solidFill>
              </a:rPr>
              <a:t>Davis-Bacon</a:t>
            </a:r>
            <a:r>
              <a:rPr lang="en-US" b="1" dirty="0">
                <a:solidFill>
                  <a:srgbClr val="002060"/>
                </a:solidFill>
              </a:rPr>
              <a:t> </a:t>
            </a:r>
            <a:r>
              <a:rPr lang="en-US" dirty="0">
                <a:solidFill>
                  <a:srgbClr val="002060"/>
                </a:solidFill>
              </a:rPr>
              <a:t>and</a:t>
            </a:r>
            <a:r>
              <a:rPr lang="en-US" dirty="0"/>
              <a:t> </a:t>
            </a:r>
            <a:r>
              <a:rPr lang="en-US" b="1" dirty="0">
                <a:solidFill>
                  <a:srgbClr val="C00000"/>
                </a:solidFill>
              </a:rPr>
              <a:t>Copeland Acts </a:t>
            </a:r>
            <a:r>
              <a:rPr lang="en-US" dirty="0">
                <a:solidFill>
                  <a:srgbClr val="002060"/>
                </a:solidFill>
              </a:rPr>
              <a:t>by adhering to either the forms and reporting requirements of the specific local agency or by conforming to the forms and requirements of the FDOT EEO Construction Contract Compliance Manual. The Local Agency informs contractors of the requirements to be followed at the</a:t>
            </a:r>
            <a:r>
              <a:rPr lang="en-US" b="1" dirty="0">
                <a:solidFill>
                  <a:srgbClr val="002060"/>
                </a:solidFill>
              </a:rPr>
              <a:t> </a:t>
            </a:r>
            <a:r>
              <a:rPr lang="en-US" b="1" dirty="0">
                <a:solidFill>
                  <a:srgbClr val="C00000"/>
                </a:solidFill>
              </a:rPr>
              <a:t>Pre-Construction Conference.</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1.7.7</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37</a:t>
            </a:fld>
            <a:endParaRPr lang="en-US"/>
          </a:p>
        </p:txBody>
      </p:sp>
    </p:spTree>
    <p:extLst>
      <p:ext uri="{BB962C8B-B14F-4D97-AF65-F5344CB8AC3E}">
        <p14:creationId xmlns:p14="http://schemas.microsoft.com/office/powerpoint/2010/main" val="3392451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Davis Bacon Act</a:t>
            </a:r>
          </a:p>
        </p:txBody>
      </p:sp>
      <p:sp>
        <p:nvSpPr>
          <p:cNvPr id="3" name="Content Placeholder 2"/>
          <p:cNvSpPr>
            <a:spLocks noGrp="1"/>
          </p:cNvSpPr>
          <p:nvPr>
            <p:ph idx="1"/>
          </p:nvPr>
        </p:nvSpPr>
        <p:spPr>
          <a:xfrm>
            <a:off x="599311" y="1215231"/>
            <a:ext cx="10515600" cy="4351338"/>
          </a:xfrm>
        </p:spPr>
        <p:txBody>
          <a:bodyPr>
            <a:noAutofit/>
          </a:bodyPr>
          <a:lstStyle/>
          <a:p>
            <a:pPr marL="0" indent="0" eaLnBrk="0" hangingPunct="0">
              <a:lnSpc>
                <a:spcPct val="100000"/>
              </a:lnSpc>
              <a:spcBef>
                <a:spcPts val="600"/>
              </a:spcBef>
              <a:spcAft>
                <a:spcPts val="600"/>
              </a:spcAft>
              <a:buClr>
                <a:schemeClr val="bg1"/>
              </a:buClr>
              <a:buNone/>
              <a:tabLst>
                <a:tab pos="514350" algn="l"/>
              </a:tabLst>
            </a:pPr>
            <a:r>
              <a:rPr lang="en-US" sz="2400" u="sng" dirty="0">
                <a:solidFill>
                  <a:srgbClr val="C00000"/>
                </a:solidFill>
              </a:rPr>
              <a:t>LAP projects are Federally Funded and are subject to Prevailing Wage Requirements:</a:t>
            </a:r>
          </a:p>
          <a:p>
            <a:pPr marL="0" indent="0" eaLnBrk="0" hangingPunct="0">
              <a:lnSpc>
                <a:spcPct val="100000"/>
              </a:lnSpc>
              <a:spcBef>
                <a:spcPts val="600"/>
              </a:spcBef>
              <a:spcAft>
                <a:spcPts val="600"/>
              </a:spcAft>
              <a:buNone/>
              <a:tabLst>
                <a:tab pos="514350" algn="l"/>
              </a:tabLst>
            </a:pPr>
            <a:r>
              <a:rPr lang="en-US" sz="2400" dirty="0">
                <a:solidFill>
                  <a:srgbClr val="002060"/>
                </a:solidFill>
              </a:rPr>
              <a:t>Government Contracts Acts:  </a:t>
            </a:r>
          </a:p>
          <a:p>
            <a:pPr lvl="1" eaLnBrk="0" hangingPunct="0">
              <a:lnSpc>
                <a:spcPct val="100000"/>
              </a:lnSpc>
              <a:spcBef>
                <a:spcPts val="600"/>
              </a:spcBef>
              <a:spcAft>
                <a:spcPts val="600"/>
              </a:spcAft>
              <a:tabLst>
                <a:tab pos="514350" algn="l"/>
              </a:tabLst>
            </a:pPr>
            <a:r>
              <a:rPr lang="en-US" sz="2000" dirty="0">
                <a:solidFill>
                  <a:srgbClr val="002060"/>
                </a:solidFill>
              </a:rPr>
              <a:t>Davis Bacon Act (DBA)</a:t>
            </a:r>
          </a:p>
          <a:p>
            <a:pPr lvl="1" eaLnBrk="0" hangingPunct="0">
              <a:lnSpc>
                <a:spcPct val="100000"/>
              </a:lnSpc>
              <a:spcBef>
                <a:spcPts val="600"/>
              </a:spcBef>
              <a:spcAft>
                <a:spcPts val="600"/>
              </a:spcAft>
              <a:tabLst>
                <a:tab pos="514350" algn="l"/>
              </a:tabLst>
            </a:pPr>
            <a:r>
              <a:rPr lang="en-US" sz="2000" dirty="0">
                <a:solidFill>
                  <a:srgbClr val="002060"/>
                </a:solidFill>
              </a:rPr>
              <a:t>Copeland Act (Anti-kickback Act)</a:t>
            </a:r>
          </a:p>
          <a:p>
            <a:pPr lvl="1" eaLnBrk="0" hangingPunct="0">
              <a:lnSpc>
                <a:spcPct val="100000"/>
              </a:lnSpc>
              <a:spcBef>
                <a:spcPts val="600"/>
              </a:spcBef>
              <a:spcAft>
                <a:spcPts val="600"/>
              </a:spcAft>
              <a:tabLst>
                <a:tab pos="514350" algn="l"/>
              </a:tabLst>
            </a:pPr>
            <a:r>
              <a:rPr lang="en-US" sz="2000" dirty="0">
                <a:solidFill>
                  <a:srgbClr val="002060"/>
                </a:solidFill>
              </a:rPr>
              <a:t>Contract Work Hours and Safety Standards Act (CWHSSA)</a:t>
            </a:r>
          </a:p>
          <a:p>
            <a:pPr lvl="1" eaLnBrk="0" hangingPunct="0">
              <a:lnSpc>
                <a:spcPct val="100000"/>
              </a:lnSpc>
              <a:spcBef>
                <a:spcPts val="600"/>
              </a:spcBef>
              <a:spcAft>
                <a:spcPts val="600"/>
              </a:spcAft>
              <a:tabLst>
                <a:tab pos="514350" algn="l"/>
              </a:tabLst>
            </a:pPr>
            <a:r>
              <a:rPr lang="en-US" sz="2000" dirty="0">
                <a:solidFill>
                  <a:srgbClr val="002060"/>
                </a:solidFill>
              </a:rPr>
              <a:t>Title VI of the Civil Rights Act of 1964</a:t>
            </a:r>
          </a:p>
          <a:p>
            <a:pPr lvl="1" eaLnBrk="0" hangingPunct="0">
              <a:lnSpc>
                <a:spcPct val="100000"/>
              </a:lnSpc>
              <a:spcBef>
                <a:spcPts val="600"/>
              </a:spcBef>
              <a:spcAft>
                <a:spcPts val="600"/>
              </a:spcAft>
              <a:tabLst>
                <a:tab pos="514350" algn="l"/>
              </a:tabLst>
            </a:pPr>
            <a:r>
              <a:rPr lang="en-US" sz="2000" dirty="0">
                <a:solidFill>
                  <a:srgbClr val="002060"/>
                </a:solidFill>
              </a:rPr>
              <a:t>Fair Labor Standards Act (FLSA)</a:t>
            </a:r>
          </a:p>
          <a:p>
            <a:pPr lvl="1" eaLnBrk="0" hangingPunct="0">
              <a:lnSpc>
                <a:spcPct val="100000"/>
              </a:lnSpc>
              <a:spcBef>
                <a:spcPts val="600"/>
              </a:spcBef>
              <a:spcAft>
                <a:spcPts val="600"/>
              </a:spcAft>
              <a:tabLst>
                <a:tab pos="514350" algn="l"/>
              </a:tabLst>
            </a:pPr>
            <a:r>
              <a:rPr lang="en-US" sz="2000" dirty="0">
                <a:solidFill>
                  <a:srgbClr val="002060"/>
                </a:solidFill>
              </a:rPr>
              <a:t>Regulate</a:t>
            </a:r>
          </a:p>
          <a:p>
            <a:pPr lvl="1" eaLnBrk="0" hangingPunct="0">
              <a:lnSpc>
                <a:spcPct val="100000"/>
              </a:lnSpc>
              <a:spcBef>
                <a:spcPts val="600"/>
              </a:spcBef>
              <a:spcAft>
                <a:spcPts val="600"/>
              </a:spcAft>
              <a:tabLst>
                <a:tab pos="514350" algn="l"/>
              </a:tabLst>
            </a:pPr>
            <a:r>
              <a:rPr lang="en-US" sz="2000" dirty="0">
                <a:solidFill>
                  <a:srgbClr val="002060"/>
                </a:solidFill>
              </a:rPr>
              <a:t>Payment of Wages</a:t>
            </a:r>
          </a:p>
          <a:p>
            <a:pPr lvl="1" eaLnBrk="0" hangingPunct="0">
              <a:lnSpc>
                <a:spcPct val="100000"/>
              </a:lnSpc>
              <a:spcBef>
                <a:spcPts val="600"/>
              </a:spcBef>
              <a:spcAft>
                <a:spcPts val="600"/>
              </a:spcAft>
              <a:tabLst>
                <a:tab pos="514350" algn="l"/>
              </a:tabLst>
            </a:pPr>
            <a:r>
              <a:rPr lang="en-US" sz="2000" dirty="0">
                <a:solidFill>
                  <a:srgbClr val="002060"/>
                </a:solidFill>
              </a:rPr>
              <a:t>Record keeping and reporting</a:t>
            </a:r>
          </a:p>
          <a:p>
            <a:pPr lvl="1" eaLnBrk="0" hangingPunct="0">
              <a:lnSpc>
                <a:spcPct val="100000"/>
              </a:lnSpc>
              <a:spcBef>
                <a:spcPts val="600"/>
              </a:spcBef>
              <a:spcAft>
                <a:spcPts val="600"/>
              </a:spcAft>
              <a:tabLst>
                <a:tab pos="514350" algn="l"/>
              </a:tabLst>
            </a:pPr>
            <a:r>
              <a:rPr lang="en-US" sz="2000" dirty="0">
                <a:solidFill>
                  <a:srgbClr val="002060"/>
                </a:solidFill>
              </a:rPr>
              <a:t>Overtime pay</a:t>
            </a: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1.7.7</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38</a:t>
            </a:fld>
            <a:endParaRPr lang="en-US"/>
          </a:p>
        </p:txBody>
      </p:sp>
    </p:spTree>
    <p:extLst>
      <p:ext uri="{BB962C8B-B14F-4D97-AF65-F5344CB8AC3E}">
        <p14:creationId xmlns:p14="http://schemas.microsoft.com/office/powerpoint/2010/main" val="3655149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677520"/>
            <a:ext cx="9144000" cy="2387600"/>
          </a:xfrm>
        </p:spPr>
        <p:txBody>
          <a:bodyPr/>
          <a:lstStyle/>
          <a:p>
            <a:r>
              <a:rPr lang="en-US" dirty="0">
                <a:solidFill>
                  <a:srgbClr val="C00000"/>
                </a:solidFill>
              </a:rPr>
              <a:t>Disadvantaged Business Enterprise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951" y="3429000"/>
            <a:ext cx="4250660" cy="2658639"/>
          </a:xfrm>
          <a:prstGeom prst="rect">
            <a:avLst/>
          </a:prstGeom>
        </p:spPr>
      </p:pic>
      <p:sp>
        <p:nvSpPr>
          <p:cNvPr id="2" name="Slide Number Placeholder 1"/>
          <p:cNvSpPr>
            <a:spLocks noGrp="1"/>
          </p:cNvSpPr>
          <p:nvPr>
            <p:ph type="sldNum" sz="quarter" idx="12"/>
          </p:nvPr>
        </p:nvSpPr>
        <p:spPr/>
        <p:txBody>
          <a:bodyPr/>
          <a:lstStyle/>
          <a:p>
            <a:fld id="{1A86A500-0691-47EB-B918-D336B6CBF90A}" type="slidenum">
              <a:rPr lang="en-US" smtClean="0"/>
              <a:t>39</a:t>
            </a:fld>
            <a:endParaRPr lang="en-US"/>
          </a:p>
        </p:txBody>
      </p:sp>
    </p:spTree>
    <p:extLst>
      <p:ext uri="{BB962C8B-B14F-4D97-AF65-F5344CB8AC3E}">
        <p14:creationId xmlns:p14="http://schemas.microsoft.com/office/powerpoint/2010/main" val="3805073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push.wav"/>
          </p:stSnd>
        </p:sndAc>
      </p:transition>
    </mc:Choice>
    <mc:Fallback xmlns="">
      <p:transition spd="slow">
        <p:fade/>
        <p:sndAc>
          <p:stSnd>
            <p:snd r:embed="rId4" name="push.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mean?</a:t>
            </a:r>
          </a:p>
        </p:txBody>
      </p:sp>
      <p:sp>
        <p:nvSpPr>
          <p:cNvPr id="3" name="Content Placeholder 2"/>
          <p:cNvSpPr>
            <a:spLocks noGrp="1"/>
          </p:cNvSpPr>
          <p:nvPr>
            <p:ph idx="1"/>
          </p:nvPr>
        </p:nvSpPr>
        <p:spPr>
          <a:xfrm>
            <a:off x="0" y="1240972"/>
            <a:ext cx="12191999" cy="5574158"/>
          </a:xfrm>
        </p:spPr>
        <p:txBody>
          <a:bodyPr numCol="2">
            <a:normAutofit fontScale="92500" lnSpcReduction="20000"/>
          </a:bodyPr>
          <a:lstStyle/>
          <a:p>
            <a:r>
              <a:rPr lang="en-US" dirty="0">
                <a:solidFill>
                  <a:srgbClr val="002060"/>
                </a:solidFill>
              </a:rPr>
              <a:t>AA= Affirmative Action</a:t>
            </a:r>
          </a:p>
          <a:p>
            <a:r>
              <a:rPr lang="en-US" dirty="0">
                <a:solidFill>
                  <a:srgbClr val="002060"/>
                </a:solidFill>
              </a:rPr>
              <a:t>CCM= Contract Compliance Manual</a:t>
            </a:r>
          </a:p>
          <a:p>
            <a:r>
              <a:rPr lang="en-US" dirty="0">
                <a:solidFill>
                  <a:srgbClr val="002060"/>
                </a:solidFill>
              </a:rPr>
              <a:t>CFR= Code of Federal Regulations</a:t>
            </a:r>
          </a:p>
          <a:p>
            <a:r>
              <a:rPr lang="en-US" dirty="0">
                <a:solidFill>
                  <a:srgbClr val="002060"/>
                </a:solidFill>
              </a:rPr>
              <a:t>CUF= Commercially Useful Function</a:t>
            </a:r>
          </a:p>
          <a:p>
            <a:r>
              <a:rPr lang="en-US" dirty="0">
                <a:solidFill>
                  <a:srgbClr val="002060"/>
                </a:solidFill>
              </a:rPr>
              <a:t>DCE= District Construction Engineer</a:t>
            </a:r>
          </a:p>
          <a:p>
            <a:r>
              <a:rPr lang="en-US" dirty="0">
                <a:solidFill>
                  <a:srgbClr val="002060"/>
                </a:solidFill>
              </a:rPr>
              <a:t>DBE= Disadvantaged Business Enterprise</a:t>
            </a:r>
          </a:p>
          <a:p>
            <a:r>
              <a:rPr lang="en-US" dirty="0">
                <a:solidFill>
                  <a:srgbClr val="002060"/>
                </a:solidFill>
              </a:rPr>
              <a:t>DCCM= District Contract Compliance Manager</a:t>
            </a:r>
          </a:p>
          <a:p>
            <a:r>
              <a:rPr lang="en-US" dirty="0">
                <a:solidFill>
                  <a:srgbClr val="002060"/>
                </a:solidFill>
              </a:rPr>
              <a:t>DCCO= District Contract Compliance Office</a:t>
            </a:r>
          </a:p>
          <a:p>
            <a:r>
              <a:rPr lang="en-US" dirty="0">
                <a:solidFill>
                  <a:srgbClr val="002060"/>
                </a:solidFill>
              </a:rPr>
              <a:t>EEO= Equal Employment Opportunity</a:t>
            </a:r>
          </a:p>
          <a:p>
            <a:r>
              <a:rPr lang="en-US" dirty="0">
                <a:solidFill>
                  <a:srgbClr val="002060"/>
                </a:solidFill>
              </a:rPr>
              <a:t>EOC= Equal Opportunity Compliance</a:t>
            </a:r>
          </a:p>
          <a:p>
            <a:r>
              <a:rPr lang="en-US" dirty="0">
                <a:solidFill>
                  <a:srgbClr val="002060"/>
                </a:solidFill>
              </a:rPr>
              <a:t>EOO= Equal Opportunity Office</a:t>
            </a:r>
          </a:p>
          <a:p>
            <a:r>
              <a:rPr lang="en-US" dirty="0">
                <a:solidFill>
                  <a:srgbClr val="002060"/>
                </a:solidFill>
              </a:rPr>
              <a:t>FAP=	Federal Aid Participation</a:t>
            </a:r>
          </a:p>
          <a:p>
            <a:pPr marL="0" indent="0">
              <a:buNone/>
            </a:pPr>
            <a:endParaRPr lang="en-US" dirty="0"/>
          </a:p>
          <a:p>
            <a:r>
              <a:rPr lang="en-US" dirty="0">
                <a:solidFill>
                  <a:srgbClr val="002060"/>
                </a:solidFill>
              </a:rPr>
              <a:t>FHWA= Federal Highway Administration</a:t>
            </a:r>
          </a:p>
          <a:p>
            <a:r>
              <a:rPr lang="en-US" dirty="0">
                <a:solidFill>
                  <a:srgbClr val="002060"/>
                </a:solidFill>
              </a:rPr>
              <a:t>FIN= Financial Identification Number</a:t>
            </a:r>
          </a:p>
          <a:p>
            <a:r>
              <a:rPr lang="en-US" dirty="0">
                <a:solidFill>
                  <a:srgbClr val="002060"/>
                </a:solidFill>
              </a:rPr>
              <a:t>LA= Local Agency</a:t>
            </a:r>
          </a:p>
          <a:p>
            <a:r>
              <a:rPr lang="en-US" dirty="0">
                <a:solidFill>
                  <a:srgbClr val="002060"/>
                </a:solidFill>
              </a:rPr>
              <a:t>LAP= Local Agency Program</a:t>
            </a:r>
          </a:p>
          <a:p>
            <a:r>
              <a:rPr lang="en-US" dirty="0">
                <a:solidFill>
                  <a:srgbClr val="002060"/>
                </a:solidFill>
              </a:rPr>
              <a:t>NAICS= North American Industry Classification Sys</a:t>
            </a:r>
          </a:p>
          <a:p>
            <a:r>
              <a:rPr lang="en-US" dirty="0">
                <a:solidFill>
                  <a:srgbClr val="002060"/>
                </a:solidFill>
              </a:rPr>
              <a:t>NNC= Notice of Noncompliance</a:t>
            </a:r>
          </a:p>
          <a:p>
            <a:r>
              <a:rPr lang="en-US" dirty="0">
                <a:solidFill>
                  <a:srgbClr val="002060"/>
                </a:solidFill>
              </a:rPr>
              <a:t>OJT= On the Job Training</a:t>
            </a:r>
          </a:p>
          <a:p>
            <a:r>
              <a:rPr lang="en-US" dirty="0">
                <a:solidFill>
                  <a:srgbClr val="002060"/>
                </a:solidFill>
              </a:rPr>
              <a:t>RCS= Resident Compliance Specialist</a:t>
            </a:r>
          </a:p>
          <a:p>
            <a:r>
              <a:rPr lang="en-US" dirty="0">
                <a:solidFill>
                  <a:srgbClr val="002060"/>
                </a:solidFill>
              </a:rPr>
              <a:t>SCO= State Construction Office</a:t>
            </a:r>
          </a:p>
          <a:p>
            <a:r>
              <a:rPr lang="en-US" dirty="0">
                <a:solidFill>
                  <a:srgbClr val="002060"/>
                </a:solidFill>
              </a:rPr>
              <a:t>PRV= Payroll Violation</a:t>
            </a:r>
          </a:p>
          <a:p>
            <a:r>
              <a:rPr lang="en-US" dirty="0">
                <a:solidFill>
                  <a:srgbClr val="002060"/>
                </a:solidFill>
              </a:rPr>
              <a:t>PWR= Prevailing Wage Rate</a:t>
            </a:r>
          </a:p>
          <a:p>
            <a:r>
              <a:rPr lang="en-US" dirty="0">
                <a:solidFill>
                  <a:srgbClr val="002060"/>
                </a:solidFill>
              </a:rPr>
              <a:t>USDOL= United States Department of Labor</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a:t>
            </a:fld>
            <a:endParaRPr lang="en-US"/>
          </a:p>
        </p:txBody>
      </p:sp>
    </p:spTree>
    <p:extLst>
      <p:ext uri="{BB962C8B-B14F-4D97-AF65-F5344CB8AC3E}">
        <p14:creationId xmlns:p14="http://schemas.microsoft.com/office/powerpoint/2010/main" val="444897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 Manual</a:t>
            </a:r>
          </a:p>
        </p:txBody>
      </p:sp>
      <p:sp>
        <p:nvSpPr>
          <p:cNvPr id="3" name="Content Placeholder 2"/>
          <p:cNvSpPr>
            <a:spLocks noGrp="1"/>
          </p:cNvSpPr>
          <p:nvPr>
            <p:ph idx="1"/>
          </p:nvPr>
        </p:nvSpPr>
        <p:spPr>
          <a:xfrm>
            <a:off x="838200" y="1603204"/>
            <a:ext cx="10515600" cy="2239748"/>
          </a:xfrm>
        </p:spPr>
        <p:txBody>
          <a:bodyPr/>
          <a:lstStyle/>
          <a:p>
            <a:pPr marL="0" indent="0" eaLnBrk="0" hangingPunct="0">
              <a:lnSpc>
                <a:spcPct val="100000"/>
              </a:lnSpc>
              <a:spcBef>
                <a:spcPts val="600"/>
              </a:spcBef>
              <a:spcAft>
                <a:spcPts val="600"/>
              </a:spcAft>
              <a:buNone/>
              <a:tabLst>
                <a:tab pos="211931" algn="l"/>
              </a:tabLst>
            </a:pPr>
            <a:r>
              <a:rPr lang="en-US" b="1" dirty="0">
                <a:solidFill>
                  <a:srgbClr val="C00000"/>
                </a:solidFill>
                <a:sym typeface="Wingdings"/>
              </a:rPr>
              <a:t>Section 14.1.2 –</a:t>
            </a:r>
          </a:p>
          <a:p>
            <a:pPr marL="0" indent="0" eaLnBrk="0" hangingPunct="0">
              <a:lnSpc>
                <a:spcPct val="100000"/>
              </a:lnSpc>
              <a:spcBef>
                <a:spcPts val="600"/>
              </a:spcBef>
              <a:spcAft>
                <a:spcPts val="600"/>
              </a:spcAft>
              <a:buNone/>
              <a:tabLst>
                <a:tab pos="211931" algn="l"/>
              </a:tabLst>
            </a:pPr>
            <a:r>
              <a:rPr lang="en-US" i="1" dirty="0">
                <a:solidFill>
                  <a:srgbClr val="002060"/>
                </a:solidFill>
                <a:sym typeface="Wingdings"/>
              </a:rPr>
              <a:t>Contracts issued by Local Agencies that have </a:t>
            </a:r>
            <a:r>
              <a:rPr lang="en-US" b="1" i="1" dirty="0">
                <a:solidFill>
                  <a:srgbClr val="C00000"/>
                </a:solidFill>
                <a:sym typeface="Wingdings"/>
              </a:rPr>
              <a:t>FHWA funds must be in compliance with the FDOT DBE Program!</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222" y="3429000"/>
            <a:ext cx="2794000" cy="2794000"/>
          </a:xfrm>
          <a:prstGeom prst="rect">
            <a:avLst/>
          </a:prstGeom>
          <a:ln>
            <a:noFill/>
          </a:ln>
          <a:effectLst>
            <a:softEdge rad="112500"/>
          </a:effectLst>
        </p:spPr>
      </p:pic>
      <p:sp>
        <p:nvSpPr>
          <p:cNvPr id="5" name="TextBox 4"/>
          <p:cNvSpPr txBox="1"/>
          <p:nvPr/>
        </p:nvSpPr>
        <p:spPr>
          <a:xfrm>
            <a:off x="-379792" y="5775145"/>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p:txBody>
      </p:sp>
      <p:sp>
        <p:nvSpPr>
          <p:cNvPr id="4" name="Slide Number Placeholder 3"/>
          <p:cNvSpPr>
            <a:spLocks noGrp="1"/>
          </p:cNvSpPr>
          <p:nvPr>
            <p:ph type="sldNum" sz="quarter" idx="12"/>
          </p:nvPr>
        </p:nvSpPr>
        <p:spPr/>
        <p:txBody>
          <a:bodyPr/>
          <a:lstStyle/>
          <a:p>
            <a:fld id="{1A86A500-0691-47EB-B918-D336B6CBF90A}" type="slidenum">
              <a:rPr lang="en-US" smtClean="0"/>
              <a:t>40</a:t>
            </a:fld>
            <a:endParaRPr lang="en-US"/>
          </a:p>
        </p:txBody>
      </p:sp>
    </p:spTree>
    <p:extLst>
      <p:ext uri="{BB962C8B-B14F-4D97-AF65-F5344CB8AC3E}">
        <p14:creationId xmlns:p14="http://schemas.microsoft.com/office/powerpoint/2010/main" val="1302189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49 CFR Part 26</a:t>
            </a:r>
          </a:p>
        </p:txBody>
      </p:sp>
      <p:sp>
        <p:nvSpPr>
          <p:cNvPr id="3" name="Content Placeholder 2"/>
          <p:cNvSpPr>
            <a:spLocks noGrp="1"/>
          </p:cNvSpPr>
          <p:nvPr>
            <p:ph idx="1"/>
          </p:nvPr>
        </p:nvSpPr>
        <p:spPr>
          <a:xfrm>
            <a:off x="838200" y="2250168"/>
            <a:ext cx="10515600" cy="4351338"/>
          </a:xfrm>
        </p:spPr>
        <p:txBody>
          <a:bodyPr/>
          <a:lstStyle/>
          <a:p>
            <a:pPr algn="just" eaLnBrk="0" hangingPunct="0">
              <a:lnSpc>
                <a:spcPct val="100000"/>
              </a:lnSpc>
              <a:spcBef>
                <a:spcPts val="600"/>
              </a:spcBef>
              <a:spcAft>
                <a:spcPts val="600"/>
              </a:spcAft>
              <a:tabLst>
                <a:tab pos="347663" algn="l"/>
              </a:tabLst>
            </a:pPr>
            <a:r>
              <a:rPr lang="en-US" dirty="0">
                <a:solidFill>
                  <a:srgbClr val="002060"/>
                </a:solidFill>
                <a:sym typeface="Wingdings"/>
              </a:rPr>
              <a:t>USDOT requires all recipients of FAA, FTA and FHWA federal funds to participate in a Unified Certification Program (UCP) within their respective states </a:t>
            </a:r>
            <a:r>
              <a:rPr lang="en-US" dirty="0">
                <a:solidFill>
                  <a:srgbClr val="002060"/>
                </a:solidFill>
              </a:rPr>
              <a:t>that maintains goals and assistance for participation in the DBE program</a:t>
            </a:r>
            <a:endParaRPr lang="en-US" dirty="0">
              <a:solidFill>
                <a:srgbClr val="002060"/>
              </a:solidFill>
              <a:sym typeface="Wingdings"/>
            </a:endParaRPr>
          </a:p>
          <a:p>
            <a:pPr algn="just" eaLnBrk="0" hangingPunct="0">
              <a:lnSpc>
                <a:spcPct val="100000"/>
              </a:lnSpc>
              <a:spcBef>
                <a:spcPts val="600"/>
              </a:spcBef>
              <a:spcAft>
                <a:spcPts val="600"/>
              </a:spcAft>
              <a:tabLst>
                <a:tab pos="347663" algn="l"/>
              </a:tabLst>
            </a:pPr>
            <a:r>
              <a:rPr lang="en-US" dirty="0">
                <a:solidFill>
                  <a:srgbClr val="C00000"/>
                </a:solidFill>
                <a:sym typeface="Wingdings"/>
              </a:rPr>
              <a:t>Local Agencies are recipients of FHWA funds</a:t>
            </a: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41</a:t>
            </a:fld>
            <a:endParaRPr lang="en-US"/>
          </a:p>
        </p:txBody>
      </p:sp>
    </p:spTree>
    <p:extLst>
      <p:ext uri="{BB962C8B-B14F-4D97-AF65-F5344CB8AC3E}">
        <p14:creationId xmlns:p14="http://schemas.microsoft.com/office/powerpoint/2010/main" val="4141221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FDOT DBE Program and Goal</a:t>
            </a:r>
          </a:p>
        </p:txBody>
      </p:sp>
      <p:sp>
        <p:nvSpPr>
          <p:cNvPr id="3" name="Content Placeholder 2"/>
          <p:cNvSpPr>
            <a:spLocks noGrp="1"/>
          </p:cNvSpPr>
          <p:nvPr>
            <p:ph idx="1"/>
          </p:nvPr>
        </p:nvSpPr>
        <p:spPr>
          <a:xfrm>
            <a:off x="808571" y="1898609"/>
            <a:ext cx="10515600" cy="4351338"/>
          </a:xfrm>
        </p:spPr>
        <p:txBody>
          <a:bodyPr/>
          <a:lstStyle/>
          <a:p>
            <a:pPr eaLnBrk="0" hangingPunct="0">
              <a:lnSpc>
                <a:spcPct val="100000"/>
              </a:lnSpc>
              <a:spcBef>
                <a:spcPts val="600"/>
              </a:spcBef>
              <a:spcAft>
                <a:spcPts val="600"/>
              </a:spcAft>
              <a:tabLst>
                <a:tab pos="347663" algn="l"/>
              </a:tabLst>
            </a:pPr>
            <a:r>
              <a:rPr lang="en-US" dirty="0">
                <a:solidFill>
                  <a:srgbClr val="002060"/>
                </a:solidFill>
                <a:sym typeface="Wingdings"/>
              </a:rPr>
              <a:t>Assists small businesses owned and controlled by socially and economically disadvantaged individuals participate on Department contracts</a:t>
            </a:r>
          </a:p>
          <a:p>
            <a:pPr eaLnBrk="0" hangingPunct="0">
              <a:lnSpc>
                <a:spcPct val="100000"/>
              </a:lnSpc>
              <a:spcBef>
                <a:spcPts val="600"/>
              </a:spcBef>
              <a:spcAft>
                <a:spcPts val="600"/>
              </a:spcAft>
              <a:tabLst>
                <a:tab pos="347663" algn="l"/>
              </a:tabLst>
            </a:pPr>
            <a:r>
              <a:rPr lang="en-US" dirty="0">
                <a:solidFill>
                  <a:srgbClr val="C00000"/>
                </a:solidFill>
                <a:sym typeface="Wingdings"/>
              </a:rPr>
              <a:t>Race-Neutral DBE Program – </a:t>
            </a:r>
          </a:p>
          <a:p>
            <a:pPr lvl="1" indent="-342900" eaLnBrk="0" hangingPunct="0">
              <a:lnSpc>
                <a:spcPct val="100000"/>
              </a:lnSpc>
              <a:spcBef>
                <a:spcPts val="600"/>
              </a:spcBef>
              <a:spcAft>
                <a:spcPts val="600"/>
              </a:spcAft>
              <a:buClr>
                <a:srgbClr val="A20000"/>
              </a:buClr>
              <a:tabLst>
                <a:tab pos="347663" algn="l"/>
              </a:tabLst>
            </a:pPr>
            <a:r>
              <a:rPr lang="en-US" dirty="0">
                <a:solidFill>
                  <a:srgbClr val="002060"/>
                </a:solidFill>
                <a:sym typeface="Wingdings"/>
              </a:rPr>
              <a:t>Goal can be achieved through the normal competitive procurement process</a:t>
            </a:r>
          </a:p>
          <a:p>
            <a:pPr lvl="1" indent="-342900" eaLnBrk="0" hangingPunct="0">
              <a:lnSpc>
                <a:spcPct val="100000"/>
              </a:lnSpc>
              <a:spcBef>
                <a:spcPts val="600"/>
              </a:spcBef>
              <a:spcAft>
                <a:spcPts val="600"/>
              </a:spcAft>
              <a:buClr>
                <a:srgbClr val="A20000"/>
              </a:buClr>
              <a:tabLst>
                <a:tab pos="347663" algn="l"/>
              </a:tabLst>
            </a:pPr>
            <a:r>
              <a:rPr lang="en-US" dirty="0">
                <a:solidFill>
                  <a:srgbClr val="002060"/>
                </a:solidFill>
                <a:sym typeface="Wingdings"/>
              </a:rPr>
              <a:t>Individual Goals not assigned to contract</a:t>
            </a:r>
          </a:p>
          <a:p>
            <a:endParaRPr lang="en-US" sz="2400" dirty="0">
              <a:solidFill>
                <a:srgbClr val="002060"/>
              </a:solidFill>
            </a:endParaRPr>
          </a:p>
        </p:txBody>
      </p:sp>
      <p:sp>
        <p:nvSpPr>
          <p:cNvPr id="7" name="Explosion 1 6"/>
          <p:cNvSpPr/>
          <p:nvPr/>
        </p:nvSpPr>
        <p:spPr>
          <a:xfrm>
            <a:off x="6656339" y="4074278"/>
            <a:ext cx="3235106" cy="199104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
          <p:cNvSpPr>
            <a:spLocks noChangeArrowheads="1"/>
          </p:cNvSpPr>
          <p:nvPr/>
        </p:nvSpPr>
        <p:spPr bwMode="auto">
          <a:xfrm>
            <a:off x="7344636" y="4554721"/>
            <a:ext cx="2869401" cy="830997"/>
          </a:xfrm>
          <a:prstGeom prst="rect">
            <a:avLst/>
          </a:prstGeom>
          <a:noFill/>
          <a:ln w="9525">
            <a:noFill/>
            <a:miter lim="800000"/>
            <a:headEnd/>
            <a:tailEnd/>
          </a:ln>
        </p:spPr>
        <p:txBody>
          <a:bodyPr wrap="square">
            <a:spAutoFit/>
          </a:bodyPr>
          <a:lstStyle/>
          <a:p>
            <a:pPr eaLnBrk="0" hangingPunct="0">
              <a:spcBef>
                <a:spcPts val="1500"/>
              </a:spcBef>
              <a:buClr>
                <a:srgbClr val="A20000"/>
              </a:buClr>
              <a:tabLst>
                <a:tab pos="347663" algn="l"/>
              </a:tabLst>
            </a:pPr>
            <a:r>
              <a:rPr lang="en-US" sz="4800" dirty="0">
                <a:solidFill>
                  <a:srgbClr val="66FFFF"/>
                </a:solidFill>
                <a:effectLst>
                  <a:outerShdw blurRad="50800" dist="38100" dir="2700000" algn="tl" rotWithShape="0">
                    <a:prstClr val="black">
                      <a:alpha val="40000"/>
                    </a:prstClr>
                  </a:outerShdw>
                </a:effectLst>
                <a:sym typeface="Wingdings"/>
              </a:rPr>
              <a:t>9.91%</a:t>
            </a:r>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2.1</a:t>
              </a:r>
              <a:endParaRPr lang="en-US" sz="2800" dirty="0">
                <a:solidFill>
                  <a:schemeClr val="accent5">
                    <a:lumMod val="50000"/>
                  </a:schemeClr>
                </a:solidFill>
              </a:endParaRPr>
            </a:p>
          </p:txBody>
        </p:sp>
      </p:grpSp>
      <p:sp>
        <p:nvSpPr>
          <p:cNvPr id="4" name="TextBox 3"/>
          <p:cNvSpPr txBox="1"/>
          <p:nvPr/>
        </p:nvSpPr>
        <p:spPr>
          <a:xfrm>
            <a:off x="9730596" y="5624423"/>
            <a:ext cx="2035834" cy="369332"/>
          </a:xfrm>
          <a:prstGeom prst="rect">
            <a:avLst/>
          </a:prstGeom>
          <a:noFill/>
        </p:spPr>
        <p:txBody>
          <a:bodyPr wrap="square" rtlCol="0">
            <a:spAutoFit/>
          </a:bodyPr>
          <a:lstStyle/>
          <a:p>
            <a:r>
              <a:rPr lang="en-US" b="1" dirty="0">
                <a:solidFill>
                  <a:srgbClr val="C00000"/>
                </a:solidFill>
              </a:rPr>
              <a:t>Until 10/1/2017</a:t>
            </a:r>
          </a:p>
        </p:txBody>
      </p:sp>
      <p:sp>
        <p:nvSpPr>
          <p:cNvPr id="5" name="Slide Number Placeholder 4"/>
          <p:cNvSpPr>
            <a:spLocks noGrp="1"/>
          </p:cNvSpPr>
          <p:nvPr>
            <p:ph type="sldNum" sz="quarter" idx="12"/>
          </p:nvPr>
        </p:nvSpPr>
        <p:spPr/>
        <p:txBody>
          <a:bodyPr/>
          <a:lstStyle/>
          <a:p>
            <a:fld id="{1A86A500-0691-47EB-B918-D336B6CBF90A}" type="slidenum">
              <a:rPr lang="en-US" smtClean="0"/>
              <a:t>42</a:t>
            </a:fld>
            <a:endParaRPr lang="en-US"/>
          </a:p>
        </p:txBody>
      </p:sp>
    </p:spTree>
    <p:extLst>
      <p:ext uri="{BB962C8B-B14F-4D97-AF65-F5344CB8AC3E}">
        <p14:creationId xmlns:p14="http://schemas.microsoft.com/office/powerpoint/2010/main" val="177838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8"/>
                                        </p:tgtEl>
                                        <p:attrNameLst>
                                          <p:attrName>r</p:attrName>
                                        </p:attrNameLst>
                                      </p:cBhvr>
                                    </p:animRot>
                                  </p:childTnLst>
                                </p:cTn>
                              </p:par>
                            </p:childTnLst>
                          </p:cTn>
                        </p:par>
                        <p:par>
                          <p:cTn id="7" fill="hold">
                            <p:stCondLst>
                              <p:cond delay="2000"/>
                            </p:stCondLst>
                            <p:childTnLst>
                              <p:par>
                                <p:cTn id="8" presetID="26" presetClass="emph" presetSubtype="0" fill="hold" grpId="1" nodeType="after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of DBE’s</a:t>
            </a:r>
          </a:p>
        </p:txBody>
      </p:sp>
      <p:sp>
        <p:nvSpPr>
          <p:cNvPr id="3" name="Content Placeholder 2"/>
          <p:cNvSpPr>
            <a:spLocks noGrp="1"/>
          </p:cNvSpPr>
          <p:nvPr>
            <p:ph idx="1"/>
          </p:nvPr>
        </p:nvSpPr>
        <p:spPr>
          <a:xfrm>
            <a:off x="865632" y="2158199"/>
            <a:ext cx="10515600" cy="4351338"/>
          </a:xfrm>
        </p:spPr>
        <p:txBody>
          <a:bodyPr/>
          <a:lstStyle/>
          <a:p>
            <a:pPr eaLnBrk="0" hangingPunct="0">
              <a:lnSpc>
                <a:spcPct val="100000"/>
              </a:lnSpc>
              <a:spcBef>
                <a:spcPts val="600"/>
              </a:spcBef>
              <a:spcAft>
                <a:spcPts val="600"/>
              </a:spcAft>
              <a:buClr>
                <a:srgbClr val="A20000"/>
              </a:buClr>
              <a:tabLst>
                <a:tab pos="347663" algn="l"/>
              </a:tabLst>
            </a:pPr>
            <a:r>
              <a:rPr lang="en-US" dirty="0">
                <a:solidFill>
                  <a:srgbClr val="C00000"/>
                </a:solidFill>
                <a:sym typeface="Wingdings"/>
              </a:rPr>
              <a:t>Unified Certification Program (UCP) </a:t>
            </a:r>
            <a:r>
              <a:rPr lang="en-US" dirty="0">
                <a:solidFill>
                  <a:srgbClr val="002060"/>
                </a:solidFill>
                <a:sym typeface="Wingdings"/>
              </a:rPr>
              <a:t>– One-stop shopping for DBE’s</a:t>
            </a:r>
          </a:p>
          <a:p>
            <a:pPr eaLnBrk="0" hangingPunct="0">
              <a:lnSpc>
                <a:spcPct val="100000"/>
              </a:lnSpc>
              <a:spcBef>
                <a:spcPts val="600"/>
              </a:spcBef>
              <a:spcAft>
                <a:spcPts val="600"/>
              </a:spcAft>
              <a:buClr>
                <a:srgbClr val="A20000"/>
              </a:buClr>
              <a:tabLst>
                <a:tab pos="347663" algn="l"/>
              </a:tabLst>
            </a:pPr>
            <a:r>
              <a:rPr lang="en-US" dirty="0">
                <a:solidFill>
                  <a:srgbClr val="C00000"/>
                </a:solidFill>
                <a:sym typeface="Wingdings"/>
              </a:rPr>
              <a:t>Specialty Codes </a:t>
            </a:r>
            <a:r>
              <a:rPr lang="en-US" dirty="0">
                <a:solidFill>
                  <a:srgbClr val="002060"/>
                </a:solidFill>
                <a:sym typeface="Wingdings"/>
              </a:rPr>
              <a:t>- Each DBE certification includes specific NAICS and FDOT Specialty Codes indicating the work in which they are certified</a:t>
            </a:r>
          </a:p>
          <a:p>
            <a:pPr eaLnBrk="0" hangingPunct="0">
              <a:lnSpc>
                <a:spcPct val="100000"/>
              </a:lnSpc>
              <a:spcBef>
                <a:spcPts val="600"/>
              </a:spcBef>
              <a:spcAft>
                <a:spcPts val="600"/>
              </a:spcAft>
              <a:buClr>
                <a:srgbClr val="A20000"/>
              </a:buClr>
              <a:tabLst>
                <a:tab pos="347663" algn="l"/>
              </a:tabLst>
            </a:pPr>
            <a:r>
              <a:rPr lang="en-US" dirty="0">
                <a:solidFill>
                  <a:srgbClr val="C00000"/>
                </a:solidFill>
                <a:sym typeface="Wingdings"/>
              </a:rPr>
              <a:t>Reporting</a:t>
            </a:r>
            <a:r>
              <a:rPr lang="en-US" dirty="0">
                <a:solidFill>
                  <a:schemeClr val="bg1"/>
                </a:solidFill>
                <a:sym typeface="Wingdings"/>
              </a:rPr>
              <a:t> </a:t>
            </a:r>
            <a:r>
              <a:rPr lang="en-US" dirty="0">
                <a:solidFill>
                  <a:srgbClr val="002060"/>
                </a:solidFill>
                <a:sym typeface="Wingdings"/>
              </a:rPr>
              <a:t>- The Department can only report participation of DBE’s that are certified in the Department’s DBE Directory</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2.2</a:t>
              </a:r>
              <a:endParaRPr lang="en-US" sz="2800" dirty="0">
                <a:solidFill>
                  <a:schemeClr val="accent5">
                    <a:lumMod val="50000"/>
                  </a:schemeClr>
                </a:solidFill>
              </a:endParaRPr>
            </a:p>
          </p:txBody>
        </p:sp>
      </p:grpSp>
      <p:sp>
        <p:nvSpPr>
          <p:cNvPr id="10" name="TextBox 9"/>
          <p:cNvSpPr txBox="1"/>
          <p:nvPr/>
        </p:nvSpPr>
        <p:spPr>
          <a:xfrm>
            <a:off x="-389982" y="56538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
        <p:nvSpPr>
          <p:cNvPr id="4" name="Slide Number Placeholder 3"/>
          <p:cNvSpPr>
            <a:spLocks noGrp="1"/>
          </p:cNvSpPr>
          <p:nvPr>
            <p:ph type="sldNum" sz="quarter" idx="12"/>
          </p:nvPr>
        </p:nvSpPr>
        <p:spPr/>
        <p:txBody>
          <a:bodyPr/>
          <a:lstStyle/>
          <a:p>
            <a:fld id="{1A86A500-0691-47EB-B918-D336B6CBF90A}" type="slidenum">
              <a:rPr lang="en-US" smtClean="0"/>
              <a:t>43</a:t>
            </a:fld>
            <a:endParaRPr lang="en-US"/>
          </a:p>
        </p:txBody>
      </p:sp>
    </p:spTree>
    <p:extLst>
      <p:ext uri="{BB962C8B-B14F-4D97-AF65-F5344CB8AC3E}">
        <p14:creationId xmlns:p14="http://schemas.microsoft.com/office/powerpoint/2010/main" val="194394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Directory</a:t>
            </a:r>
          </a:p>
        </p:txBody>
      </p:sp>
      <p:sp>
        <p:nvSpPr>
          <p:cNvPr id="3" name="Content Placeholder 2"/>
          <p:cNvSpPr>
            <a:spLocks noGrp="1"/>
          </p:cNvSpPr>
          <p:nvPr>
            <p:ph idx="1"/>
          </p:nvPr>
        </p:nvSpPr>
        <p:spPr>
          <a:xfrm>
            <a:off x="604284" y="1362324"/>
            <a:ext cx="10515600" cy="4351338"/>
          </a:xfrm>
        </p:spPr>
        <p:txBody>
          <a:bodyPr/>
          <a:lstStyle/>
          <a:p>
            <a:r>
              <a:rPr lang="en-US" dirty="0">
                <a:solidFill>
                  <a:srgbClr val="C00000"/>
                </a:solidFill>
                <a:sym typeface="Wingdings"/>
              </a:rPr>
              <a:t>How do I know if a Subcontractor is a Certified DBE?</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832" y="1985458"/>
            <a:ext cx="7091683" cy="4056620"/>
          </a:xfrm>
          <a:prstGeom prst="rect">
            <a:avLst/>
          </a:prstGeom>
        </p:spPr>
      </p:pic>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2.2.2</a:t>
              </a:r>
              <a:endParaRPr lang="en-US" sz="2800" dirty="0">
                <a:solidFill>
                  <a:schemeClr val="accent5">
                    <a:lumMod val="50000"/>
                  </a:schemeClr>
                </a:solidFill>
              </a:endParaRPr>
            </a:p>
          </p:txBody>
        </p:sp>
      </p:grpSp>
      <p:sp>
        <p:nvSpPr>
          <p:cNvPr id="11" name="TextBox 10"/>
          <p:cNvSpPr txBox="1"/>
          <p:nvPr/>
        </p:nvSpPr>
        <p:spPr>
          <a:xfrm>
            <a:off x="-406343" y="563182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
        <p:nvSpPr>
          <p:cNvPr id="4" name="Slide Number Placeholder 3"/>
          <p:cNvSpPr>
            <a:spLocks noGrp="1"/>
          </p:cNvSpPr>
          <p:nvPr>
            <p:ph type="sldNum" sz="quarter" idx="12"/>
          </p:nvPr>
        </p:nvSpPr>
        <p:spPr/>
        <p:txBody>
          <a:bodyPr/>
          <a:lstStyle/>
          <a:p>
            <a:fld id="{1A86A500-0691-47EB-B918-D336B6CBF90A}" type="slidenum">
              <a:rPr lang="en-US" smtClean="0"/>
              <a:t>44</a:t>
            </a:fld>
            <a:endParaRPr lang="en-US"/>
          </a:p>
        </p:txBody>
      </p:sp>
    </p:spTree>
    <p:extLst>
      <p:ext uri="{BB962C8B-B14F-4D97-AF65-F5344CB8AC3E}">
        <p14:creationId xmlns:p14="http://schemas.microsoft.com/office/powerpoint/2010/main" val="3488066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Directory</a:t>
            </a:r>
          </a:p>
        </p:txBody>
      </p:sp>
      <p:pic>
        <p:nvPicPr>
          <p:cNvPr id="7" name="Content Placeholder 6" descr="DBE Directory - Internet Explore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092" r="2500" b="3794"/>
          <a:stretch/>
        </p:blipFill>
        <p:spPr>
          <a:xfrm>
            <a:off x="2014274" y="1825625"/>
            <a:ext cx="8419484" cy="4351338"/>
          </a:xfrm>
          <a:prstGeom prst="rect">
            <a:avLst/>
          </a:prstGeom>
        </p:spPr>
      </p:pic>
      <p:sp>
        <p:nvSpPr>
          <p:cNvPr id="8" name="Oval 7"/>
          <p:cNvSpPr/>
          <p:nvPr/>
        </p:nvSpPr>
        <p:spPr>
          <a:xfrm>
            <a:off x="2112430" y="1825625"/>
            <a:ext cx="2916769" cy="1406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2.2</a:t>
              </a:r>
              <a:endParaRPr lang="en-US" sz="2800" dirty="0">
                <a:solidFill>
                  <a:schemeClr val="accent5">
                    <a:lumMod val="50000"/>
                  </a:schemeClr>
                </a:solidFill>
              </a:endParaRPr>
            </a:p>
          </p:txBody>
        </p:sp>
      </p:grpSp>
      <p:sp>
        <p:nvSpPr>
          <p:cNvPr id="3" name="Slide Number Placeholder 2"/>
          <p:cNvSpPr>
            <a:spLocks noGrp="1"/>
          </p:cNvSpPr>
          <p:nvPr>
            <p:ph type="sldNum" sz="quarter" idx="12"/>
          </p:nvPr>
        </p:nvSpPr>
        <p:spPr/>
        <p:txBody>
          <a:bodyPr/>
          <a:lstStyle/>
          <a:p>
            <a:fld id="{1A86A500-0691-47EB-B918-D336B6CBF90A}" type="slidenum">
              <a:rPr lang="en-US" smtClean="0"/>
              <a:t>45</a:t>
            </a:fld>
            <a:endParaRPr lang="en-US"/>
          </a:p>
        </p:txBody>
      </p:sp>
    </p:spTree>
    <p:extLst>
      <p:ext uri="{BB962C8B-B14F-4D97-AF65-F5344CB8AC3E}">
        <p14:creationId xmlns:p14="http://schemas.microsoft.com/office/powerpoint/2010/main" val="17420575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Directory</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08" r="9739" b="40555"/>
          <a:stretch/>
        </p:blipFill>
        <p:spPr>
          <a:xfrm>
            <a:off x="3625518" y="1227548"/>
            <a:ext cx="5620081" cy="4949415"/>
          </a:xfrm>
          <a:prstGeom prst="rect">
            <a:avLst/>
          </a:prstGeom>
        </p:spPr>
      </p:pic>
      <p:sp>
        <p:nvSpPr>
          <p:cNvPr id="5" name="Left Arrow 4"/>
          <p:cNvSpPr/>
          <p:nvPr/>
        </p:nvSpPr>
        <p:spPr>
          <a:xfrm>
            <a:off x="9783970" y="4636328"/>
            <a:ext cx="932900" cy="682031"/>
          </a:xfrm>
          <a:prstGeom prst="leftArrow">
            <a:avLst/>
          </a:prstGeom>
          <a:solidFill>
            <a:srgbClr val="C00000"/>
          </a:solidFill>
          <a:ln>
            <a:solidFill>
              <a:srgbClr val="E37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A86A500-0691-47EB-B918-D336B6CBF90A}" type="slidenum">
              <a:rPr lang="en-US" smtClean="0"/>
              <a:t>46</a:t>
            </a:fld>
            <a:endParaRPr lang="en-US"/>
          </a:p>
        </p:txBody>
      </p:sp>
    </p:spTree>
    <p:extLst>
      <p:ext uri="{BB962C8B-B14F-4D97-AF65-F5344CB8AC3E}">
        <p14:creationId xmlns:p14="http://schemas.microsoft.com/office/powerpoint/2010/main" val="33512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Bid Opportunity Reporting</a:t>
            </a:r>
          </a:p>
        </p:txBody>
      </p:sp>
      <p:sp>
        <p:nvSpPr>
          <p:cNvPr id="3" name="Content Placeholder 2"/>
          <p:cNvSpPr>
            <a:spLocks noGrp="1"/>
          </p:cNvSpPr>
          <p:nvPr>
            <p:ph idx="1"/>
          </p:nvPr>
        </p:nvSpPr>
        <p:spPr>
          <a:xfrm>
            <a:off x="718457" y="2063907"/>
            <a:ext cx="10515600" cy="4351338"/>
          </a:xfrm>
        </p:spPr>
        <p:txBody>
          <a:bodyPr/>
          <a:lstStyle/>
          <a:p>
            <a:pPr eaLnBrk="0" hangingPunct="0">
              <a:lnSpc>
                <a:spcPct val="100000"/>
              </a:lnSpc>
              <a:spcBef>
                <a:spcPts val="600"/>
              </a:spcBef>
              <a:spcAft>
                <a:spcPts val="600"/>
              </a:spcAft>
              <a:buClr>
                <a:srgbClr val="C00000"/>
              </a:buClr>
              <a:tabLst>
                <a:tab pos="347663" algn="l"/>
              </a:tabLst>
            </a:pPr>
            <a:r>
              <a:rPr lang="en-US" dirty="0">
                <a:solidFill>
                  <a:srgbClr val="C00000"/>
                </a:solidFill>
                <a:sym typeface="Wingdings"/>
              </a:rPr>
              <a:t>ALL Contractors- </a:t>
            </a:r>
            <a:r>
              <a:rPr lang="en-US" dirty="0">
                <a:solidFill>
                  <a:srgbClr val="002060"/>
                </a:solidFill>
                <a:sym typeface="Wingdings"/>
              </a:rPr>
              <a:t>MUST  enter their bid opportunity information in the Equal Opportunity Compliance (EOC) system within three (3) business days of submission of the bid or proposal</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EOC closes the Bid Opportunity Reporting in EOC 30 days after Bid Opening</a:t>
            </a:r>
          </a:p>
          <a:p>
            <a:pPr eaLnBrk="0" hangingPunct="0">
              <a:lnSpc>
                <a:spcPct val="100000"/>
              </a:lnSpc>
              <a:spcBef>
                <a:spcPts val="600"/>
              </a:spcBef>
              <a:spcAft>
                <a:spcPts val="600"/>
              </a:spcAft>
              <a:buClr>
                <a:srgbClr val="C00000"/>
              </a:buClr>
              <a:tabLst>
                <a:tab pos="347663" algn="l"/>
              </a:tabLst>
            </a:pPr>
            <a:r>
              <a:rPr lang="en-US" dirty="0">
                <a:solidFill>
                  <a:srgbClr val="002060"/>
                </a:solidFill>
              </a:rPr>
              <a:t>All unregistered primes submitting a bid will need to apply for an EOC user ID and password to gain access to the EOC system</a:t>
            </a:r>
            <a:endParaRPr lang="en-US" dirty="0">
              <a:solidFill>
                <a:srgbClr val="002060"/>
              </a:solidFill>
              <a:sym typeface="Wingdings"/>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2.4</a:t>
              </a:r>
              <a:endParaRPr lang="en-US" sz="2800" dirty="0">
                <a:solidFill>
                  <a:schemeClr val="accent5">
                    <a:lumMod val="50000"/>
                  </a:schemeClr>
                </a:solidFill>
              </a:endParaRPr>
            </a:p>
          </p:txBody>
        </p:sp>
      </p:grpSp>
      <p:sp>
        <p:nvSpPr>
          <p:cNvPr id="10" name="TextBox 9"/>
          <p:cNvSpPr txBox="1"/>
          <p:nvPr/>
        </p:nvSpPr>
        <p:spPr>
          <a:xfrm>
            <a:off x="-415861" y="561938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
        <p:nvSpPr>
          <p:cNvPr id="4" name="Slide Number Placeholder 3"/>
          <p:cNvSpPr>
            <a:spLocks noGrp="1"/>
          </p:cNvSpPr>
          <p:nvPr>
            <p:ph type="sldNum" sz="quarter" idx="12"/>
          </p:nvPr>
        </p:nvSpPr>
        <p:spPr/>
        <p:txBody>
          <a:bodyPr/>
          <a:lstStyle/>
          <a:p>
            <a:fld id="{1A86A500-0691-47EB-B918-D336B6CBF90A}" type="slidenum">
              <a:rPr lang="en-US" smtClean="0"/>
              <a:t>47</a:t>
            </a:fld>
            <a:endParaRPr lang="en-US"/>
          </a:p>
        </p:txBody>
      </p:sp>
    </p:spTree>
    <p:extLst>
      <p:ext uri="{BB962C8B-B14F-4D97-AF65-F5344CB8AC3E}">
        <p14:creationId xmlns:p14="http://schemas.microsoft.com/office/powerpoint/2010/main" val="3350120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Participation Commitments</a:t>
            </a:r>
          </a:p>
        </p:txBody>
      </p:sp>
      <p:sp>
        <p:nvSpPr>
          <p:cNvPr id="3" name="Content Placeholder 2"/>
          <p:cNvSpPr>
            <a:spLocks noGrp="1"/>
          </p:cNvSpPr>
          <p:nvPr>
            <p:ph idx="1"/>
          </p:nvPr>
        </p:nvSpPr>
        <p:spPr>
          <a:xfrm>
            <a:off x="642257" y="1410895"/>
            <a:ext cx="10515600" cy="4717761"/>
          </a:xfrm>
        </p:spPr>
        <p:txBody>
          <a:bodyPr>
            <a:normAutofit fontScale="62500" lnSpcReduction="20000"/>
          </a:bodyPr>
          <a:lstStyle/>
          <a:p>
            <a:pPr marL="0" indent="0" eaLnBrk="0" hangingPunct="0">
              <a:lnSpc>
                <a:spcPct val="120000"/>
              </a:lnSpc>
              <a:spcBef>
                <a:spcPts val="600"/>
              </a:spcBef>
              <a:spcAft>
                <a:spcPts val="600"/>
              </a:spcAft>
              <a:buClr>
                <a:schemeClr val="bg1"/>
              </a:buClr>
              <a:buNone/>
              <a:tabLst>
                <a:tab pos="211931" algn="l"/>
              </a:tabLst>
            </a:pPr>
            <a:r>
              <a:rPr lang="en-US" sz="4500" dirty="0">
                <a:solidFill>
                  <a:srgbClr val="C00000"/>
                </a:solidFill>
                <a:sym typeface="Wingdings"/>
              </a:rPr>
              <a:t>DBE Participation Commitments: </a:t>
            </a:r>
          </a:p>
          <a:p>
            <a:pPr marL="0" indent="0" eaLnBrk="0" hangingPunct="0">
              <a:lnSpc>
                <a:spcPct val="120000"/>
              </a:lnSpc>
              <a:spcBef>
                <a:spcPts val="600"/>
              </a:spcBef>
              <a:spcAft>
                <a:spcPts val="600"/>
              </a:spcAft>
              <a:buNone/>
              <a:tabLst>
                <a:tab pos="211931" algn="l"/>
              </a:tabLst>
            </a:pPr>
            <a:r>
              <a:rPr lang="en-US" sz="3400" dirty="0">
                <a:solidFill>
                  <a:srgbClr val="C00000"/>
                </a:solidFill>
                <a:sym typeface="Wingdings"/>
              </a:rPr>
              <a:t>Initial Submission and Revisions</a:t>
            </a:r>
            <a:r>
              <a:rPr lang="en-US" sz="3400" i="1" dirty="0">
                <a:solidFill>
                  <a:srgbClr val="C00000"/>
                </a:solidFill>
                <a:sym typeface="Wingdings"/>
              </a:rPr>
              <a:t> </a:t>
            </a:r>
            <a:endParaRPr lang="en-US" sz="3400" dirty="0">
              <a:solidFill>
                <a:srgbClr val="C00000"/>
              </a:solidFill>
              <a:sym typeface="Wingdings"/>
            </a:endParaRP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Prime Contractor (only) submits</a:t>
            </a:r>
          </a:p>
          <a:p>
            <a:pPr marL="804863" indent="-457200" eaLnBrk="0" hangingPunct="0">
              <a:lnSpc>
                <a:spcPct val="120000"/>
              </a:lnSpc>
              <a:spcBef>
                <a:spcPts val="600"/>
              </a:spcBef>
              <a:spcAft>
                <a:spcPts val="600"/>
              </a:spcAft>
              <a:buClr>
                <a:srgbClr val="C00000"/>
              </a:buClr>
              <a:tabLst>
                <a:tab pos="347663" algn="l"/>
                <a:tab pos="601266" algn="l"/>
              </a:tabLst>
            </a:pPr>
            <a:r>
              <a:rPr lang="en-US" sz="3400" b="1" u="sng" dirty="0">
                <a:solidFill>
                  <a:srgbClr val="002060"/>
                </a:solidFill>
                <a:sym typeface="Wingdings"/>
              </a:rPr>
              <a:t>DUE by </a:t>
            </a:r>
            <a:r>
              <a:rPr lang="en-US" sz="3400" dirty="0">
                <a:solidFill>
                  <a:srgbClr val="002060"/>
                </a:solidFill>
                <a:sym typeface="Wingdings"/>
              </a:rPr>
              <a:t>Pre-Construction meeting</a:t>
            </a: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ONLY report commitments for companies certified as a DBE</a:t>
            </a: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Update EOC Commitments when:                                               </a:t>
            </a:r>
            <a:r>
              <a:rPr lang="en-US" sz="3400" dirty="0">
                <a:solidFill>
                  <a:schemeClr val="bg1"/>
                </a:solidFill>
                <a:sym typeface="Wingdings"/>
              </a:rPr>
              <a:t>		</a:t>
            </a:r>
          </a:p>
          <a:p>
            <a:pPr marL="347663" indent="0" eaLnBrk="0" hangingPunct="0">
              <a:lnSpc>
                <a:spcPct val="120000"/>
              </a:lnSpc>
              <a:spcBef>
                <a:spcPts val="600"/>
              </a:spcBef>
              <a:spcAft>
                <a:spcPts val="600"/>
              </a:spcAft>
              <a:buClr>
                <a:srgbClr val="C00000"/>
              </a:buClr>
              <a:buNone/>
              <a:tabLst>
                <a:tab pos="347663" algn="l"/>
                <a:tab pos="601266" algn="l"/>
              </a:tabLst>
            </a:pPr>
            <a:r>
              <a:rPr lang="en-US" sz="3400" dirty="0">
                <a:solidFill>
                  <a:srgbClr val="C00000"/>
                </a:solidFill>
                <a:sym typeface="Wingdings"/>
              </a:rPr>
              <a:t>	(1)</a:t>
            </a:r>
            <a:r>
              <a:rPr lang="en-US" sz="3400" dirty="0">
                <a:solidFill>
                  <a:schemeClr val="bg1"/>
                </a:solidFill>
                <a:sym typeface="Wingdings"/>
              </a:rPr>
              <a:t> </a:t>
            </a:r>
            <a:r>
              <a:rPr lang="en-US" sz="3400" dirty="0">
                <a:solidFill>
                  <a:srgbClr val="002060"/>
                </a:solidFill>
                <a:sym typeface="Wingdings"/>
              </a:rPr>
              <a:t>DBEs are added (+) or removed (-)                                           </a:t>
            </a:r>
            <a:r>
              <a:rPr lang="en-US" sz="3400" dirty="0">
                <a:solidFill>
                  <a:schemeClr val="bg1"/>
                </a:solidFill>
                <a:sym typeface="Wingdings"/>
              </a:rPr>
              <a:t>		</a:t>
            </a:r>
          </a:p>
          <a:p>
            <a:pPr marL="347663" indent="0" eaLnBrk="0" hangingPunct="0">
              <a:lnSpc>
                <a:spcPct val="120000"/>
              </a:lnSpc>
              <a:spcBef>
                <a:spcPts val="600"/>
              </a:spcBef>
              <a:spcAft>
                <a:spcPts val="600"/>
              </a:spcAft>
              <a:buClr>
                <a:srgbClr val="C00000"/>
              </a:buClr>
              <a:buNone/>
              <a:tabLst>
                <a:tab pos="347663" algn="l"/>
                <a:tab pos="601266" algn="l"/>
              </a:tabLst>
            </a:pPr>
            <a:r>
              <a:rPr lang="en-US" sz="3400" dirty="0">
                <a:solidFill>
                  <a:srgbClr val="C00000"/>
                </a:solidFill>
                <a:sym typeface="Wingdings"/>
              </a:rPr>
              <a:t>	(2)</a:t>
            </a:r>
            <a:r>
              <a:rPr lang="en-US" sz="3400" dirty="0">
                <a:solidFill>
                  <a:schemeClr val="bg1"/>
                </a:solidFill>
                <a:sym typeface="Wingdings"/>
              </a:rPr>
              <a:t> </a:t>
            </a:r>
            <a:r>
              <a:rPr lang="en-US" sz="3400" dirty="0">
                <a:solidFill>
                  <a:srgbClr val="002060"/>
                </a:solidFill>
                <a:sym typeface="Wingdings"/>
              </a:rPr>
              <a:t>Dollars to DBE Subcontractors change</a:t>
            </a:r>
          </a:p>
          <a:p>
            <a:pPr marL="804863" indent="-457200" eaLnBrk="0" hangingPunct="0">
              <a:lnSpc>
                <a:spcPct val="120000"/>
              </a:lnSpc>
              <a:spcBef>
                <a:spcPts val="600"/>
              </a:spcBef>
              <a:spcAft>
                <a:spcPts val="600"/>
              </a:spcAft>
              <a:buClr>
                <a:srgbClr val="C00000"/>
              </a:buClr>
              <a:tabLst>
                <a:tab pos="347663" algn="l"/>
                <a:tab pos="601266" algn="l"/>
              </a:tabLst>
            </a:pPr>
            <a:r>
              <a:rPr lang="en-US" sz="3400" dirty="0">
                <a:solidFill>
                  <a:srgbClr val="002060"/>
                </a:solidFill>
                <a:sym typeface="Wingdings"/>
              </a:rPr>
              <a:t>DBE’s can be Contractors, Material Suppliers, Manufacturers, and Professional Service Providers</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2.5</a:t>
              </a:r>
              <a:endParaRPr lang="en-US" sz="2800" dirty="0">
                <a:solidFill>
                  <a:schemeClr val="accent5">
                    <a:lumMod val="50000"/>
                  </a:schemeClr>
                </a:solidFill>
              </a:endParaRPr>
            </a:p>
          </p:txBody>
        </p:sp>
      </p:grpSp>
      <p:sp>
        <p:nvSpPr>
          <p:cNvPr id="10" name="TextBox 9"/>
          <p:cNvSpPr txBox="1"/>
          <p:nvPr/>
        </p:nvSpPr>
        <p:spPr>
          <a:xfrm>
            <a:off x="-398608" y="564239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H1</a:t>
            </a:r>
          </a:p>
        </p:txBody>
      </p:sp>
      <p:sp>
        <p:nvSpPr>
          <p:cNvPr id="4" name="Slide Number Placeholder 3"/>
          <p:cNvSpPr>
            <a:spLocks noGrp="1"/>
          </p:cNvSpPr>
          <p:nvPr>
            <p:ph type="sldNum" sz="quarter" idx="12"/>
          </p:nvPr>
        </p:nvSpPr>
        <p:spPr/>
        <p:txBody>
          <a:bodyPr/>
          <a:lstStyle/>
          <a:p>
            <a:fld id="{1A86A500-0691-47EB-B918-D336B6CBF90A}" type="slidenum">
              <a:rPr lang="en-US" smtClean="0"/>
              <a:t>48</a:t>
            </a:fld>
            <a:endParaRPr lang="en-US"/>
          </a:p>
        </p:txBody>
      </p:sp>
    </p:spTree>
    <p:extLst>
      <p:ext uri="{BB962C8B-B14F-4D97-AF65-F5344CB8AC3E}">
        <p14:creationId xmlns:p14="http://schemas.microsoft.com/office/powerpoint/2010/main" val="385609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 DBE’s Participation</a:t>
            </a:r>
          </a:p>
        </p:txBody>
      </p:sp>
      <p:pic>
        <p:nvPicPr>
          <p:cNvPr id="4" name="Content Placeholder 3"/>
          <p:cNvPicPr>
            <a:picLocks noGrp="1" noChangeAspect="1"/>
          </p:cNvPicPr>
          <p:nvPr>
            <p:ph idx="1"/>
          </p:nvPr>
        </p:nvPicPr>
        <p:blipFill>
          <a:blip r:embed="rId2"/>
          <a:stretch>
            <a:fillRect/>
          </a:stretch>
        </p:blipFill>
        <p:spPr>
          <a:xfrm>
            <a:off x="2628900" y="1224430"/>
            <a:ext cx="7581900" cy="5123577"/>
          </a:xfrm>
          <a:prstGeom prst="rect">
            <a:avLst/>
          </a:prstGeom>
        </p:spPr>
      </p:pic>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2.5.3</a:t>
              </a:r>
              <a:endParaRPr lang="en-US" sz="2800" dirty="0">
                <a:solidFill>
                  <a:schemeClr val="accent5">
                    <a:lumMod val="50000"/>
                  </a:schemeClr>
                </a:solidFill>
              </a:endParaRPr>
            </a:p>
          </p:txBody>
        </p:sp>
      </p:grpSp>
      <p:sp>
        <p:nvSpPr>
          <p:cNvPr id="3" name="Slide Number Placeholder 2"/>
          <p:cNvSpPr>
            <a:spLocks noGrp="1"/>
          </p:cNvSpPr>
          <p:nvPr>
            <p:ph type="sldNum" sz="quarter" idx="12"/>
          </p:nvPr>
        </p:nvSpPr>
        <p:spPr/>
        <p:txBody>
          <a:bodyPr/>
          <a:lstStyle/>
          <a:p>
            <a:fld id="{1A86A500-0691-47EB-B918-D336B6CBF90A}" type="slidenum">
              <a:rPr lang="en-US" smtClean="0"/>
              <a:t>49</a:t>
            </a:fld>
            <a:endParaRPr lang="en-US"/>
          </a:p>
        </p:txBody>
      </p:sp>
    </p:spTree>
    <p:extLst>
      <p:ext uri="{BB962C8B-B14F-4D97-AF65-F5344CB8AC3E}">
        <p14:creationId xmlns:p14="http://schemas.microsoft.com/office/powerpoint/2010/main" val="229821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FHWA 1273- FDOT Compliance Implementation</a:t>
            </a:r>
          </a:p>
        </p:txBody>
      </p:sp>
      <p:sp>
        <p:nvSpPr>
          <p:cNvPr id="3" name="Content Placeholder 2"/>
          <p:cNvSpPr>
            <a:spLocks noGrp="1"/>
          </p:cNvSpPr>
          <p:nvPr>
            <p:ph idx="1"/>
          </p:nvPr>
        </p:nvSpPr>
        <p:spPr/>
        <p:txBody>
          <a:bodyPr/>
          <a:lstStyle/>
          <a:p>
            <a:pPr eaLnBrk="0" hangingPunct="0">
              <a:spcBef>
                <a:spcPts val="2625"/>
              </a:spcBef>
              <a:buClr>
                <a:srgbClr val="C00000"/>
              </a:buClr>
              <a:tabLst>
                <a:tab pos="347663" algn="l"/>
              </a:tabLst>
            </a:pPr>
            <a:r>
              <a:rPr lang="en-US" sz="3200" dirty="0">
                <a:solidFill>
                  <a:srgbClr val="002060"/>
                </a:solidFill>
              </a:rPr>
              <a:t>To take advantage of FHWA funding, the State of Florida must develop and enforce a construction contract compliance program in accordance with FHWA 1273</a:t>
            </a:r>
          </a:p>
          <a:p>
            <a:pPr eaLnBrk="0" hangingPunct="0">
              <a:spcBef>
                <a:spcPts val="2625"/>
              </a:spcBef>
              <a:buClr>
                <a:srgbClr val="C00000"/>
              </a:buClr>
              <a:tabLst>
                <a:tab pos="347663" algn="l"/>
              </a:tabLst>
            </a:pPr>
            <a:r>
              <a:rPr lang="en-US" sz="3200" dirty="0">
                <a:solidFill>
                  <a:srgbClr val="002060"/>
                </a:solidFill>
              </a:rPr>
              <a:t>Florida’s program is outlined in: </a:t>
            </a:r>
          </a:p>
          <a:p>
            <a:pPr lvl="1" eaLnBrk="0" hangingPunct="0">
              <a:spcBef>
                <a:spcPts val="0"/>
              </a:spcBef>
              <a:buClr>
                <a:srgbClr val="C00000"/>
              </a:buClr>
              <a:tabLst>
                <a:tab pos="347663" algn="l"/>
              </a:tabLst>
            </a:pPr>
            <a:r>
              <a:rPr lang="en-US" sz="2800" dirty="0">
                <a:solidFill>
                  <a:srgbClr val="C00000"/>
                </a:solidFill>
              </a:rPr>
              <a:t>FDOT Topic 275-020-005</a:t>
            </a:r>
          </a:p>
          <a:p>
            <a:pPr lvl="2" eaLnBrk="0" hangingPunct="0">
              <a:spcBef>
                <a:spcPts val="0"/>
              </a:spcBef>
              <a:buClr>
                <a:srgbClr val="C00000"/>
              </a:buClr>
              <a:tabLst>
                <a:tab pos="347663" algn="l"/>
              </a:tabLst>
            </a:pPr>
            <a:r>
              <a:rPr lang="en-US" sz="4400" i="1" dirty="0">
                <a:solidFill>
                  <a:srgbClr val="C00000"/>
                </a:solidFill>
              </a:rPr>
              <a:t>Construction Contract Compliance Manual</a:t>
            </a:r>
          </a:p>
          <a:p>
            <a:pPr marL="347663" indent="-347663" eaLnBrk="0" hangingPunct="0">
              <a:spcBef>
                <a:spcPts val="0"/>
              </a:spcBef>
              <a:buClr>
                <a:schemeClr val="accent6">
                  <a:lumMod val="20000"/>
                  <a:lumOff val="80000"/>
                </a:schemeClr>
              </a:buClr>
              <a:tabLst>
                <a:tab pos="347663" algn="l"/>
              </a:tabLst>
            </a:pPr>
            <a:endParaRPr lang="en-US" i="1" dirty="0">
              <a:solidFill>
                <a:srgbClr val="C00000"/>
              </a:solidFill>
            </a:endParaRPr>
          </a:p>
          <a:p>
            <a:pPr marL="347663" indent="-347663" eaLnBrk="0" hangingPunct="0">
              <a:spcBef>
                <a:spcPts val="0"/>
              </a:spcBef>
              <a:buClr>
                <a:schemeClr val="accent6">
                  <a:lumMod val="20000"/>
                  <a:lumOff val="80000"/>
                </a:schemeClr>
              </a:buClr>
              <a:tabLst>
                <a:tab pos="347663" algn="l"/>
              </a:tabLst>
            </a:pPr>
            <a:endParaRPr lang="en-US" i="1"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1A86A500-0691-47EB-B918-D336B6CBF90A}" type="slidenum">
              <a:rPr lang="en-US" smtClean="0"/>
              <a:t>5</a:t>
            </a:fld>
            <a:endParaRPr lang="en-US"/>
          </a:p>
        </p:txBody>
      </p:sp>
    </p:spTree>
    <p:extLst>
      <p:ext uri="{BB962C8B-B14F-4D97-AF65-F5344CB8AC3E}">
        <p14:creationId xmlns:p14="http://schemas.microsoft.com/office/powerpoint/2010/main" val="3423187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Actual Payments</a:t>
            </a:r>
          </a:p>
        </p:txBody>
      </p:sp>
      <p:sp>
        <p:nvSpPr>
          <p:cNvPr id="3" name="Content Placeholder 2"/>
          <p:cNvSpPr>
            <a:spLocks noGrp="1"/>
          </p:cNvSpPr>
          <p:nvPr>
            <p:ph idx="1"/>
          </p:nvPr>
        </p:nvSpPr>
        <p:spPr>
          <a:xfrm>
            <a:off x="614917" y="1434512"/>
            <a:ext cx="10515600" cy="4351338"/>
          </a:xfrm>
        </p:spPr>
        <p:txBody>
          <a:bodyPr/>
          <a:lstStyle/>
          <a:p>
            <a:pPr marL="0" indent="0" eaLnBrk="0" hangingPunct="0">
              <a:lnSpc>
                <a:spcPct val="100000"/>
              </a:lnSpc>
              <a:spcBef>
                <a:spcPts val="600"/>
              </a:spcBef>
              <a:spcAft>
                <a:spcPts val="600"/>
              </a:spcAft>
              <a:buNone/>
              <a:tabLst>
                <a:tab pos="601266" algn="l"/>
              </a:tabLst>
            </a:pPr>
            <a:r>
              <a:rPr lang="en-US" sz="3200" dirty="0">
                <a:solidFill>
                  <a:srgbClr val="C00000"/>
                </a:solidFill>
                <a:sym typeface="Wingdings"/>
              </a:rPr>
              <a:t>49 CFR Part 26 </a:t>
            </a:r>
            <a:r>
              <a:rPr lang="en-US" sz="3200" dirty="0">
                <a:solidFill>
                  <a:srgbClr val="002060"/>
                </a:solidFill>
                <a:sym typeface="Wingdings"/>
              </a:rPr>
              <a:t>- Department MUST also track ACTUAL payments made to DBE’s!!! </a:t>
            </a:r>
          </a:p>
          <a:p>
            <a:pPr marL="119063" indent="0" eaLnBrk="0" hangingPunct="0">
              <a:lnSpc>
                <a:spcPct val="100000"/>
              </a:lnSpc>
              <a:spcBef>
                <a:spcPts val="600"/>
              </a:spcBef>
              <a:spcAft>
                <a:spcPts val="600"/>
              </a:spcAft>
              <a:buClr>
                <a:schemeClr val="bg1"/>
              </a:buClr>
              <a:buNone/>
              <a:tabLst>
                <a:tab pos="601266" algn="l"/>
              </a:tabLst>
            </a:pPr>
            <a:r>
              <a:rPr lang="en-US" dirty="0">
                <a:solidFill>
                  <a:srgbClr val="C00000"/>
                </a:solidFill>
                <a:sym typeface="Wingdings"/>
              </a:rPr>
              <a:t>Reporting:</a:t>
            </a:r>
          </a:p>
          <a:p>
            <a:pPr marL="119063" indent="0" eaLnBrk="0" hangingPunct="0">
              <a:lnSpc>
                <a:spcPct val="100000"/>
              </a:lnSpc>
              <a:spcBef>
                <a:spcPts val="600"/>
              </a:spcBef>
              <a:spcAft>
                <a:spcPts val="600"/>
              </a:spcAft>
              <a:buClr>
                <a:schemeClr val="bg1"/>
              </a:buClr>
              <a:buNone/>
              <a:tabLst>
                <a:tab pos="601266" algn="l"/>
              </a:tabLst>
            </a:pPr>
            <a:r>
              <a:rPr lang="en-US" dirty="0">
                <a:solidFill>
                  <a:srgbClr val="002060"/>
                </a:solidFill>
                <a:sym typeface="Wingdings" pitchFamily="2" charset="2"/>
              </a:rPr>
              <a:t> </a:t>
            </a:r>
            <a:r>
              <a:rPr lang="en-US" u="sng" dirty="0">
                <a:solidFill>
                  <a:srgbClr val="002060"/>
                </a:solidFill>
                <a:sym typeface="Wingdings"/>
              </a:rPr>
              <a:t>PRIME </a:t>
            </a:r>
            <a:r>
              <a:rPr lang="en-US" dirty="0">
                <a:solidFill>
                  <a:srgbClr val="002060"/>
                </a:solidFill>
                <a:sym typeface="Wingdings"/>
              </a:rPr>
              <a:t>enters payments in EOC MONTHLY including zero dollar payment</a:t>
            </a:r>
            <a:r>
              <a:rPr lang="en-US" dirty="0">
                <a:solidFill>
                  <a:srgbClr val="C00000"/>
                </a:solidFill>
                <a:sym typeface="Wingdings"/>
              </a:rPr>
              <a:t>*</a:t>
            </a:r>
            <a:r>
              <a:rPr lang="en-US" dirty="0">
                <a:solidFill>
                  <a:srgbClr val="002060"/>
                </a:solidFill>
                <a:sym typeface="Wingdings"/>
              </a:rPr>
              <a: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721" y="3647808"/>
            <a:ext cx="5572558" cy="2613121"/>
          </a:xfrm>
          <a:prstGeom prst="rect">
            <a:avLst/>
          </a:prstGeom>
        </p:spPr>
      </p:pic>
      <p:grpSp>
        <p:nvGrpSpPr>
          <p:cNvPr id="8" name="Group 7"/>
          <p:cNvGrpSpPr/>
          <p:nvPr/>
        </p:nvGrpSpPr>
        <p:grpSpPr>
          <a:xfrm>
            <a:off x="10570464" y="670108"/>
            <a:ext cx="1621536" cy="1121664"/>
            <a:chOff x="10570464" y="926592"/>
            <a:chExt cx="1621536" cy="1121664"/>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292113"/>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2.6</a:t>
              </a:r>
            </a:p>
          </p:txBody>
        </p:sp>
      </p:grpSp>
      <p:sp>
        <p:nvSpPr>
          <p:cNvPr id="11" name="TextBox 10"/>
          <p:cNvSpPr txBox="1"/>
          <p:nvPr/>
        </p:nvSpPr>
        <p:spPr>
          <a:xfrm>
            <a:off x="-357268" y="562801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H2</a:t>
            </a:r>
          </a:p>
        </p:txBody>
      </p:sp>
      <p:sp>
        <p:nvSpPr>
          <p:cNvPr id="5" name="TextBox 4"/>
          <p:cNvSpPr txBox="1"/>
          <p:nvPr/>
        </p:nvSpPr>
        <p:spPr>
          <a:xfrm>
            <a:off x="9496789" y="5891597"/>
            <a:ext cx="2647507" cy="369332"/>
          </a:xfrm>
          <a:prstGeom prst="rect">
            <a:avLst/>
          </a:prstGeom>
          <a:noFill/>
        </p:spPr>
        <p:txBody>
          <a:bodyPr wrap="square" rtlCol="0">
            <a:spAutoFit/>
          </a:bodyPr>
          <a:lstStyle/>
          <a:p>
            <a:r>
              <a:rPr lang="en-US" dirty="0">
                <a:solidFill>
                  <a:srgbClr val="C00000"/>
                </a:solidFill>
              </a:rPr>
              <a:t>*LAP Manual 14.5.3</a:t>
            </a:r>
          </a:p>
        </p:txBody>
      </p:sp>
      <p:sp>
        <p:nvSpPr>
          <p:cNvPr id="6" name="Slide Number Placeholder 5"/>
          <p:cNvSpPr>
            <a:spLocks noGrp="1"/>
          </p:cNvSpPr>
          <p:nvPr>
            <p:ph type="sldNum" sz="quarter" idx="12"/>
          </p:nvPr>
        </p:nvSpPr>
        <p:spPr/>
        <p:txBody>
          <a:bodyPr/>
          <a:lstStyle/>
          <a:p>
            <a:fld id="{1A86A500-0691-47EB-B918-D336B6CBF90A}" type="slidenum">
              <a:rPr lang="en-US" smtClean="0"/>
              <a:t>50</a:t>
            </a:fld>
            <a:endParaRPr lang="en-US"/>
          </a:p>
        </p:txBody>
      </p:sp>
    </p:spTree>
    <p:extLst>
      <p:ext uri="{BB962C8B-B14F-4D97-AF65-F5344CB8AC3E}">
        <p14:creationId xmlns:p14="http://schemas.microsoft.com/office/powerpoint/2010/main" val="1719011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Actual Payments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983" y="1878234"/>
            <a:ext cx="9472481" cy="3551228"/>
          </a:xfrm>
          <a:prstGeom prst="rect">
            <a:avLst/>
          </a:prstGeom>
        </p:spPr>
      </p:pic>
      <p:sp>
        <p:nvSpPr>
          <p:cNvPr id="6" name="Oval 5"/>
          <p:cNvSpPr/>
          <p:nvPr/>
        </p:nvSpPr>
        <p:spPr>
          <a:xfrm>
            <a:off x="3923216" y="3077151"/>
            <a:ext cx="1911007" cy="5766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570464" y="620321"/>
            <a:ext cx="1621536" cy="1159907"/>
            <a:chOff x="10570464" y="926592"/>
            <a:chExt cx="1621536" cy="1159907"/>
          </a:xfrm>
        </p:grpSpPr>
        <p:sp>
          <p:nvSpPr>
            <p:cNvPr id="11" name="Rounded Rectangle 10"/>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2.6</a:t>
              </a:r>
              <a:endParaRPr lang="en-US" sz="2800" dirty="0">
                <a:solidFill>
                  <a:schemeClr val="accent5">
                    <a:lumMod val="50000"/>
                  </a:schemeClr>
                </a:solidFill>
              </a:endParaRPr>
            </a:p>
          </p:txBody>
        </p:sp>
      </p:grpSp>
      <p:sp>
        <p:nvSpPr>
          <p:cNvPr id="8" name="TextBox 7"/>
          <p:cNvSpPr txBox="1"/>
          <p:nvPr/>
        </p:nvSpPr>
        <p:spPr>
          <a:xfrm>
            <a:off x="0" y="5635114"/>
            <a:ext cx="2438400"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H2</a:t>
            </a:r>
          </a:p>
        </p:txBody>
      </p:sp>
      <p:sp>
        <p:nvSpPr>
          <p:cNvPr id="3" name="Slide Number Placeholder 2"/>
          <p:cNvSpPr>
            <a:spLocks noGrp="1"/>
          </p:cNvSpPr>
          <p:nvPr>
            <p:ph type="sldNum" sz="quarter" idx="12"/>
          </p:nvPr>
        </p:nvSpPr>
        <p:spPr/>
        <p:txBody>
          <a:bodyPr/>
          <a:lstStyle/>
          <a:p>
            <a:fld id="{1A86A500-0691-47EB-B918-D336B6CBF90A}" type="slidenum">
              <a:rPr lang="en-US" smtClean="0"/>
              <a:t>51</a:t>
            </a:fld>
            <a:endParaRPr lang="en-US"/>
          </a:p>
        </p:txBody>
      </p:sp>
    </p:spTree>
    <p:extLst>
      <p:ext uri="{BB962C8B-B14F-4D97-AF65-F5344CB8AC3E}">
        <p14:creationId xmlns:p14="http://schemas.microsoft.com/office/powerpoint/2010/main" val="10104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Actual Payments</a:t>
            </a:r>
          </a:p>
        </p:txBody>
      </p:sp>
      <p:sp>
        <p:nvSpPr>
          <p:cNvPr id="3" name="Content Placeholder 2"/>
          <p:cNvSpPr>
            <a:spLocks noGrp="1"/>
          </p:cNvSpPr>
          <p:nvPr>
            <p:ph idx="1"/>
          </p:nvPr>
        </p:nvSpPr>
        <p:spPr>
          <a:xfrm>
            <a:off x="838200" y="2152613"/>
            <a:ext cx="10515600" cy="4351338"/>
          </a:xfrm>
        </p:spPr>
        <p:txBody>
          <a:bodyPr/>
          <a:lstStyle/>
          <a:p>
            <a:pPr marL="0" lvl="1" indent="0" eaLnBrk="0" hangingPunct="0">
              <a:lnSpc>
                <a:spcPct val="100000"/>
              </a:lnSpc>
              <a:spcBef>
                <a:spcPts val="600"/>
              </a:spcBef>
              <a:spcAft>
                <a:spcPts val="600"/>
              </a:spcAft>
              <a:buNone/>
              <a:tabLst>
                <a:tab pos="347663" algn="l"/>
              </a:tabLst>
            </a:pPr>
            <a:r>
              <a:rPr lang="en-US" sz="2800" u="sng" dirty="0">
                <a:solidFill>
                  <a:srgbClr val="C00000"/>
                </a:solidFill>
                <a:sym typeface="Wingdings"/>
              </a:rPr>
              <a:t>To approve or reject DBE payments in EOC System have in hand:</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Local Agency User ID/Password</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Subcontractor list / Certificate of Sublet </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DBE Profile from DBE Directory</a:t>
            </a:r>
          </a:p>
          <a:p>
            <a:pPr marL="842963" lvl="2" indent="-385763" eaLnBrk="0" hangingPunct="0">
              <a:lnSpc>
                <a:spcPct val="100000"/>
              </a:lnSpc>
              <a:spcBef>
                <a:spcPts val="600"/>
              </a:spcBef>
              <a:spcAft>
                <a:spcPts val="600"/>
              </a:spcAft>
              <a:buAutoNum type="arabicPeriod"/>
              <a:tabLst>
                <a:tab pos="347663" algn="l"/>
              </a:tabLst>
            </a:pPr>
            <a:r>
              <a:rPr lang="en-US" sz="2800" dirty="0">
                <a:solidFill>
                  <a:srgbClr val="002060"/>
                </a:solidFill>
                <a:sym typeface="Wingdings"/>
              </a:rPr>
              <a:t>DBE Trucking (Prime approved) Certification</a:t>
            </a:r>
          </a:p>
          <a:p>
            <a:endParaRPr lang="en-US" dirty="0"/>
          </a:p>
        </p:txBody>
      </p:sp>
      <p:grpSp>
        <p:nvGrpSpPr>
          <p:cNvPr id="7" name="Group 6"/>
          <p:cNvGrpSpPr/>
          <p:nvPr/>
        </p:nvGrpSpPr>
        <p:grpSpPr>
          <a:xfrm>
            <a:off x="10570464" y="620321"/>
            <a:ext cx="1621536" cy="1221462"/>
            <a:chOff x="10570464" y="926592"/>
            <a:chExt cx="1621536" cy="1221462"/>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800219"/>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800" dirty="0">
                  <a:solidFill>
                    <a:schemeClr val="accent5">
                      <a:lumMod val="50000"/>
                    </a:schemeClr>
                  </a:solidFill>
                </a:rPr>
                <a:t>2.6</a:t>
              </a:r>
            </a:p>
          </p:txBody>
        </p:sp>
      </p:grpSp>
      <p:sp>
        <p:nvSpPr>
          <p:cNvPr id="4" name="Slide Number Placeholder 3"/>
          <p:cNvSpPr>
            <a:spLocks noGrp="1"/>
          </p:cNvSpPr>
          <p:nvPr>
            <p:ph type="sldNum" sz="quarter" idx="12"/>
          </p:nvPr>
        </p:nvSpPr>
        <p:spPr/>
        <p:txBody>
          <a:bodyPr/>
          <a:lstStyle/>
          <a:p>
            <a:fld id="{1A86A500-0691-47EB-B918-D336B6CBF90A}" type="slidenum">
              <a:rPr lang="en-US" smtClean="0"/>
              <a:t>52</a:t>
            </a:fld>
            <a:endParaRPr lang="en-US"/>
          </a:p>
        </p:txBody>
      </p:sp>
    </p:spTree>
    <p:extLst>
      <p:ext uri="{BB962C8B-B14F-4D97-AF65-F5344CB8AC3E}">
        <p14:creationId xmlns:p14="http://schemas.microsoft.com/office/powerpoint/2010/main" val="510897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sp>
        <p:nvSpPr>
          <p:cNvPr id="3" name="Content Placeholder 2"/>
          <p:cNvSpPr>
            <a:spLocks noGrp="1"/>
          </p:cNvSpPr>
          <p:nvPr>
            <p:ph idx="1"/>
          </p:nvPr>
        </p:nvSpPr>
        <p:spPr>
          <a:xfrm>
            <a:off x="865632" y="1594632"/>
            <a:ext cx="10515600" cy="4351338"/>
          </a:xfrm>
        </p:spPr>
        <p:txBody>
          <a:bodyPr/>
          <a:lstStyle/>
          <a:p>
            <a:pPr marL="0" indent="0" eaLnBrk="0" hangingPunct="0">
              <a:lnSpc>
                <a:spcPct val="100000"/>
              </a:lnSpc>
              <a:spcBef>
                <a:spcPts val="600"/>
              </a:spcBef>
              <a:spcAft>
                <a:spcPts val="600"/>
              </a:spcAft>
              <a:buNone/>
              <a:tabLst>
                <a:tab pos="854869" algn="l"/>
              </a:tabLst>
            </a:pPr>
            <a:r>
              <a:rPr lang="en-US" dirty="0">
                <a:solidFill>
                  <a:srgbClr val="C00000"/>
                </a:solidFill>
                <a:sym typeface="Wingdings"/>
              </a:rPr>
              <a:t>Commercially Useful Function (CUF) DBE Monitoring Report </a:t>
            </a:r>
            <a:r>
              <a:rPr lang="en-US" sz="1600" dirty="0">
                <a:solidFill>
                  <a:srgbClr val="FFC000"/>
                </a:solidFill>
                <a:sym typeface="Wingdings"/>
              </a:rPr>
              <a:t>(</a:t>
            </a:r>
            <a:r>
              <a:rPr lang="en-US" sz="1600" i="1" dirty="0">
                <a:solidFill>
                  <a:srgbClr val="FFC000"/>
                </a:solidFill>
                <a:sym typeface="Wingdings"/>
              </a:rPr>
              <a:t>FDOT Form No. 275-021-18) </a:t>
            </a:r>
            <a:endParaRPr lang="en-US" sz="1050" i="1" dirty="0">
              <a:solidFill>
                <a:srgbClr val="FFC000"/>
              </a:solidFill>
              <a:sym typeface="Wingdings"/>
            </a:endParaRPr>
          </a:p>
          <a:p>
            <a:pPr marL="342900" lvl="1" indent="0" eaLnBrk="0" hangingPunct="0">
              <a:lnSpc>
                <a:spcPct val="100000"/>
              </a:lnSpc>
              <a:spcBef>
                <a:spcPts val="600"/>
              </a:spcBef>
              <a:spcAft>
                <a:spcPts val="600"/>
              </a:spcAft>
              <a:buNone/>
              <a:tabLst>
                <a:tab pos="854869" algn="l"/>
              </a:tabLst>
            </a:pPr>
            <a:r>
              <a:rPr lang="en-US" u="sng" dirty="0">
                <a:solidFill>
                  <a:srgbClr val="C00000"/>
                </a:solidFill>
                <a:sym typeface="Wingdings"/>
              </a:rPr>
              <a:t>Complete a CUF for whom? </a:t>
            </a:r>
          </a:p>
          <a:p>
            <a:pPr marL="461963" lvl="1" indent="0" eaLnBrk="0" hangingPunct="0">
              <a:lnSpc>
                <a:spcPct val="100000"/>
              </a:lnSpc>
              <a:spcBef>
                <a:spcPts val="600"/>
              </a:spcBef>
              <a:spcAft>
                <a:spcPts val="600"/>
              </a:spcAft>
              <a:buNone/>
              <a:tabLst>
                <a:tab pos="854869" algn="l"/>
              </a:tabLst>
            </a:pPr>
            <a:r>
              <a:rPr lang="en-US" b="1" dirty="0">
                <a:solidFill>
                  <a:srgbClr val="002060"/>
                </a:solidFill>
                <a:sym typeface="Wingdings"/>
              </a:rPr>
              <a:t>ALL</a:t>
            </a:r>
            <a:r>
              <a:rPr lang="en-US" dirty="0">
                <a:solidFill>
                  <a:srgbClr val="002060"/>
                </a:solidFill>
                <a:sym typeface="Wingdings"/>
              </a:rPr>
              <a:t> Active DBE’s, except:</a:t>
            </a:r>
          </a:p>
          <a:p>
            <a:pPr marL="804863" lvl="1" indent="-342900" eaLnBrk="0" hangingPunct="0">
              <a:lnSpc>
                <a:spcPct val="100000"/>
              </a:lnSpc>
              <a:spcBef>
                <a:spcPts val="600"/>
              </a:spcBef>
              <a:spcAft>
                <a:spcPts val="600"/>
              </a:spcAft>
              <a:buFont typeface="Wingdings" panose="05000000000000000000" pitchFamily="2" charset="2"/>
              <a:buChar char="ü"/>
              <a:tabLst>
                <a:tab pos="854869" algn="l"/>
              </a:tabLst>
            </a:pPr>
            <a:r>
              <a:rPr lang="en-US" sz="1800" dirty="0">
                <a:solidFill>
                  <a:srgbClr val="002060"/>
                </a:solidFill>
                <a:sym typeface="Wingdings"/>
              </a:rPr>
              <a:t>Professional Service firms (i.e. QC Testing)</a:t>
            </a:r>
          </a:p>
          <a:p>
            <a:pPr marL="804863" lvl="1" indent="-342900" eaLnBrk="0" hangingPunct="0">
              <a:lnSpc>
                <a:spcPct val="100000"/>
              </a:lnSpc>
              <a:spcBef>
                <a:spcPts val="600"/>
              </a:spcBef>
              <a:spcAft>
                <a:spcPts val="600"/>
              </a:spcAft>
              <a:buFont typeface="Wingdings" panose="05000000000000000000" pitchFamily="2" charset="2"/>
              <a:buChar char="ü"/>
              <a:tabLst>
                <a:tab pos="854869" algn="l"/>
              </a:tabLst>
            </a:pPr>
            <a:r>
              <a:rPr lang="en-US" sz="1800" dirty="0">
                <a:solidFill>
                  <a:srgbClr val="002060"/>
                </a:solidFill>
                <a:sym typeface="Wingdings"/>
              </a:rPr>
              <a:t>DBE Trucking Companies</a:t>
            </a:r>
          </a:p>
          <a:p>
            <a:pPr marL="804863" lvl="1" indent="-342900" eaLnBrk="0" hangingPunct="0">
              <a:lnSpc>
                <a:spcPct val="100000"/>
              </a:lnSpc>
              <a:spcBef>
                <a:spcPts val="600"/>
              </a:spcBef>
              <a:spcAft>
                <a:spcPts val="600"/>
              </a:spcAft>
              <a:buFont typeface="Wingdings" panose="05000000000000000000" pitchFamily="2" charset="2"/>
              <a:buChar char="ü"/>
              <a:tabLst>
                <a:tab pos="854869" algn="l"/>
              </a:tabLst>
            </a:pPr>
            <a:r>
              <a:rPr lang="en-US" sz="1800" dirty="0">
                <a:solidFill>
                  <a:srgbClr val="002060"/>
                </a:solidFill>
                <a:sym typeface="Wingdings"/>
              </a:rPr>
              <a:t>DBE Material Suppliers</a:t>
            </a:r>
          </a:p>
          <a:p>
            <a:pPr marL="347663" indent="0" eaLnBrk="0" hangingPunct="0">
              <a:lnSpc>
                <a:spcPct val="100000"/>
              </a:lnSpc>
              <a:spcBef>
                <a:spcPts val="600"/>
              </a:spcBef>
              <a:spcAft>
                <a:spcPts val="600"/>
              </a:spcAft>
              <a:buNone/>
              <a:tabLst>
                <a:tab pos="854869" algn="l"/>
              </a:tabLst>
            </a:pPr>
            <a:r>
              <a:rPr lang="en-US" sz="2400" u="sng" dirty="0">
                <a:solidFill>
                  <a:srgbClr val="C00000"/>
                </a:solidFill>
                <a:sym typeface="Wingdings"/>
              </a:rPr>
              <a:t>Perform a CUF how often?</a:t>
            </a:r>
          </a:p>
          <a:p>
            <a:pPr marL="347663" indent="0" eaLnBrk="0" hangingPunct="0">
              <a:lnSpc>
                <a:spcPct val="100000"/>
              </a:lnSpc>
              <a:spcBef>
                <a:spcPts val="600"/>
              </a:spcBef>
              <a:spcAft>
                <a:spcPts val="600"/>
              </a:spcAft>
              <a:buNone/>
              <a:tabLst>
                <a:tab pos="854869" algn="l"/>
              </a:tabLst>
            </a:pPr>
            <a:r>
              <a:rPr lang="en-US" sz="2400" dirty="0">
                <a:solidFill>
                  <a:srgbClr val="002060"/>
                </a:solidFill>
                <a:sym typeface="Wingdings"/>
              </a:rPr>
              <a:t>Each Month for the 1</a:t>
            </a:r>
            <a:r>
              <a:rPr lang="en-US" sz="2400" baseline="30000" dirty="0">
                <a:solidFill>
                  <a:srgbClr val="002060"/>
                </a:solidFill>
                <a:sym typeface="Wingdings"/>
              </a:rPr>
              <a:t>st</a:t>
            </a:r>
            <a:r>
              <a:rPr lang="en-US" sz="2400" dirty="0">
                <a:solidFill>
                  <a:srgbClr val="002060"/>
                </a:solidFill>
                <a:sym typeface="Wingdings"/>
              </a:rPr>
              <a:t> three months a DBE is active on the project</a:t>
            </a:r>
          </a:p>
          <a:p>
            <a:endParaRPr lang="en-US" dirty="0"/>
          </a:p>
        </p:txBody>
      </p:sp>
      <p:sp>
        <p:nvSpPr>
          <p:cNvPr id="10" name="TextBox 9"/>
          <p:cNvSpPr txBox="1"/>
          <p:nvPr/>
        </p:nvSpPr>
        <p:spPr>
          <a:xfrm>
            <a:off x="-406611" y="552193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I1-I6</a:t>
            </a:r>
          </a:p>
        </p:txBody>
      </p:sp>
      <p:sp>
        <p:nvSpPr>
          <p:cNvPr id="4" name="Slide Number Placeholder 3"/>
          <p:cNvSpPr>
            <a:spLocks noGrp="1"/>
          </p:cNvSpPr>
          <p:nvPr>
            <p:ph type="sldNum" sz="quarter" idx="12"/>
          </p:nvPr>
        </p:nvSpPr>
        <p:spPr/>
        <p:txBody>
          <a:bodyPr/>
          <a:lstStyle/>
          <a:p>
            <a:fld id="{1A86A500-0691-47EB-B918-D336B6CBF90A}" type="slidenum">
              <a:rPr lang="en-US" smtClean="0"/>
              <a:t>53</a:t>
            </a:fld>
            <a:endParaRPr lang="en-US"/>
          </a:p>
        </p:txBody>
      </p:sp>
    </p:spTree>
    <p:extLst>
      <p:ext uri="{BB962C8B-B14F-4D97-AF65-F5344CB8AC3E}">
        <p14:creationId xmlns:p14="http://schemas.microsoft.com/office/powerpoint/2010/main" val="492286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570464" y="620321"/>
            <a:ext cx="1621536" cy="1159907"/>
            <a:chOff x="10570464" y="926592"/>
            <a:chExt cx="1621536" cy="1159907"/>
          </a:xfrm>
        </p:grpSpPr>
        <p:sp>
          <p:nvSpPr>
            <p:cNvPr id="14" name="Rounded Rectangle 13"/>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7731" y="1100130"/>
            <a:ext cx="6088792" cy="528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rved Left Arrow 4"/>
          <p:cNvSpPr/>
          <p:nvPr/>
        </p:nvSpPr>
        <p:spPr>
          <a:xfrm>
            <a:off x="9652067" y="2790825"/>
            <a:ext cx="271463" cy="1185863"/>
          </a:xfrm>
          <a:prstGeom prst="curvedLeftArrow">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flipV="1">
            <a:off x="9652067" y="4749800"/>
            <a:ext cx="305476" cy="1295400"/>
          </a:xfrm>
          <a:prstGeom prst="curvedLeft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10229618" y="2664460"/>
            <a:ext cx="1354135" cy="1200329"/>
          </a:xfrm>
          <a:prstGeom prst="rect">
            <a:avLst/>
          </a:prstGeom>
          <a:noFill/>
        </p:spPr>
        <p:txBody>
          <a:bodyPr wrap="square" rtlCol="0">
            <a:spAutoFit/>
          </a:bodyPr>
          <a:lstStyle/>
          <a:p>
            <a:r>
              <a:rPr lang="en-US" dirty="0">
                <a:solidFill>
                  <a:srgbClr val="002060"/>
                </a:solidFill>
              </a:rPr>
              <a:t>RCS</a:t>
            </a:r>
          </a:p>
          <a:p>
            <a:r>
              <a:rPr lang="en-US" dirty="0">
                <a:solidFill>
                  <a:srgbClr val="002060"/>
                </a:solidFill>
              </a:rPr>
              <a:t>completes </a:t>
            </a:r>
          </a:p>
          <a:p>
            <a:r>
              <a:rPr lang="en-US" dirty="0">
                <a:solidFill>
                  <a:srgbClr val="002060"/>
                </a:solidFill>
              </a:rPr>
              <a:t>&amp; submits</a:t>
            </a:r>
          </a:p>
          <a:p>
            <a:r>
              <a:rPr lang="en-US" dirty="0">
                <a:solidFill>
                  <a:srgbClr val="002060"/>
                </a:solidFill>
              </a:rPr>
              <a:t>to field</a:t>
            </a:r>
          </a:p>
        </p:txBody>
      </p:sp>
      <p:sp>
        <p:nvSpPr>
          <p:cNvPr id="8" name="TextBox 7"/>
          <p:cNvSpPr txBox="1"/>
          <p:nvPr/>
        </p:nvSpPr>
        <p:spPr>
          <a:xfrm>
            <a:off x="10229618" y="4567872"/>
            <a:ext cx="1676013" cy="1477328"/>
          </a:xfrm>
          <a:prstGeom prst="rect">
            <a:avLst/>
          </a:prstGeom>
          <a:noFill/>
        </p:spPr>
        <p:txBody>
          <a:bodyPr wrap="square" rtlCol="0">
            <a:spAutoFit/>
          </a:bodyPr>
          <a:lstStyle/>
          <a:p>
            <a:r>
              <a:rPr lang="en-US" dirty="0">
                <a:solidFill>
                  <a:srgbClr val="002060"/>
                </a:solidFill>
              </a:rPr>
              <a:t>Field </a:t>
            </a:r>
          </a:p>
          <a:p>
            <a:r>
              <a:rPr lang="en-US" dirty="0">
                <a:solidFill>
                  <a:srgbClr val="002060"/>
                </a:solidFill>
              </a:rPr>
              <a:t>Inspector</a:t>
            </a:r>
          </a:p>
          <a:p>
            <a:r>
              <a:rPr lang="en-US" dirty="0">
                <a:solidFill>
                  <a:srgbClr val="002060"/>
                </a:solidFill>
              </a:rPr>
              <a:t>completes &amp; submits to RCS</a:t>
            </a:r>
          </a:p>
        </p:txBody>
      </p:sp>
      <p:sp>
        <p:nvSpPr>
          <p:cNvPr id="3" name="Slide Number Placeholder 2"/>
          <p:cNvSpPr>
            <a:spLocks noGrp="1"/>
          </p:cNvSpPr>
          <p:nvPr>
            <p:ph type="sldNum" sz="quarter" idx="12"/>
          </p:nvPr>
        </p:nvSpPr>
        <p:spPr/>
        <p:txBody>
          <a:bodyPr/>
          <a:lstStyle/>
          <a:p>
            <a:fld id="{1A86A500-0691-47EB-B918-D336B6CBF90A}" type="slidenum">
              <a:rPr lang="en-US" smtClean="0"/>
              <a:t>54</a:t>
            </a:fld>
            <a:endParaRPr lang="en-US"/>
          </a:p>
        </p:txBody>
      </p:sp>
    </p:spTree>
    <p:extLst>
      <p:ext uri="{BB962C8B-B14F-4D97-AF65-F5344CB8AC3E}">
        <p14:creationId xmlns:p14="http://schemas.microsoft.com/office/powerpoint/2010/main" val="994389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7568" y="1632008"/>
            <a:ext cx="8104632" cy="436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55</a:t>
            </a:fld>
            <a:endParaRPr lang="en-US"/>
          </a:p>
        </p:txBody>
      </p:sp>
    </p:spTree>
    <p:extLst>
      <p:ext uri="{BB962C8B-B14F-4D97-AF65-F5344CB8AC3E}">
        <p14:creationId xmlns:p14="http://schemas.microsoft.com/office/powerpoint/2010/main" val="2835378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 Performance of Work</a:t>
            </a:r>
          </a:p>
        </p:txBody>
      </p:sp>
      <p:sp>
        <p:nvSpPr>
          <p:cNvPr id="3" name="Content Placeholder 2"/>
          <p:cNvSpPr>
            <a:spLocks noGrp="1"/>
          </p:cNvSpPr>
          <p:nvPr>
            <p:ph idx="1"/>
          </p:nvPr>
        </p:nvSpPr>
        <p:spPr>
          <a:xfrm>
            <a:off x="838200" y="2201471"/>
            <a:ext cx="10515600" cy="4351338"/>
          </a:xfrm>
        </p:spPr>
        <p:txBody>
          <a:bodyPr/>
          <a:lstStyle/>
          <a:p>
            <a:pPr>
              <a:lnSpc>
                <a:spcPct val="100000"/>
              </a:lnSpc>
              <a:spcBef>
                <a:spcPts val="600"/>
              </a:spcBef>
              <a:spcAft>
                <a:spcPts val="600"/>
              </a:spcAft>
            </a:pPr>
            <a:r>
              <a:rPr lang="en-US" dirty="0">
                <a:solidFill>
                  <a:srgbClr val="002060"/>
                </a:solidFill>
              </a:rPr>
              <a:t>A DBE must perform at least </a:t>
            </a:r>
            <a:r>
              <a:rPr lang="en-US" b="1" u="sng" dirty="0">
                <a:solidFill>
                  <a:srgbClr val="C00000"/>
                </a:solidFill>
              </a:rPr>
              <a:t>30%</a:t>
            </a:r>
            <a:r>
              <a:rPr lang="en-US" dirty="0">
                <a:solidFill>
                  <a:srgbClr val="C00000"/>
                </a:solidFill>
              </a:rPr>
              <a:t> </a:t>
            </a:r>
            <a:r>
              <a:rPr lang="en-US" dirty="0">
                <a:solidFill>
                  <a:srgbClr val="002060"/>
                </a:solidFill>
              </a:rPr>
              <a:t>of the work to be counted for DBE participation</a:t>
            </a:r>
          </a:p>
          <a:p>
            <a:pPr>
              <a:lnSpc>
                <a:spcPct val="100000"/>
              </a:lnSpc>
              <a:spcBef>
                <a:spcPts val="600"/>
              </a:spcBef>
              <a:spcAft>
                <a:spcPts val="600"/>
              </a:spcAft>
            </a:pPr>
            <a:endParaRPr lang="en-US" dirty="0">
              <a:solidFill>
                <a:schemeClr val="bg1"/>
              </a:solidFill>
            </a:endParaRPr>
          </a:p>
          <a:p>
            <a:pPr>
              <a:lnSpc>
                <a:spcPct val="100000"/>
              </a:lnSpc>
              <a:spcBef>
                <a:spcPts val="600"/>
              </a:spcBef>
              <a:spcAft>
                <a:spcPts val="600"/>
              </a:spcAft>
            </a:pPr>
            <a:r>
              <a:rPr lang="en-US" dirty="0">
                <a:solidFill>
                  <a:srgbClr val="C00000"/>
                </a:solidFill>
              </a:rPr>
              <a:t>Exception</a:t>
            </a:r>
            <a:r>
              <a:rPr lang="en-US" dirty="0">
                <a:solidFill>
                  <a:schemeClr val="bg1"/>
                </a:solidFill>
              </a:rPr>
              <a:t> </a:t>
            </a:r>
            <a:r>
              <a:rPr lang="en-US" dirty="0">
                <a:solidFill>
                  <a:srgbClr val="002060"/>
                </a:solidFill>
              </a:rPr>
              <a:t>- 30% work requirement DOES NOT apply to DBE Trucking Services</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10" name="TextBox 9"/>
          <p:cNvSpPr txBox="1"/>
          <p:nvPr/>
        </p:nvSpPr>
        <p:spPr>
          <a:xfrm>
            <a:off x="-346849" y="558488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I2</a:t>
            </a:r>
          </a:p>
        </p:txBody>
      </p:sp>
      <p:sp>
        <p:nvSpPr>
          <p:cNvPr id="4" name="Slide Number Placeholder 3"/>
          <p:cNvSpPr>
            <a:spLocks noGrp="1"/>
          </p:cNvSpPr>
          <p:nvPr>
            <p:ph type="sldNum" sz="quarter" idx="12"/>
          </p:nvPr>
        </p:nvSpPr>
        <p:spPr/>
        <p:txBody>
          <a:bodyPr/>
          <a:lstStyle/>
          <a:p>
            <a:fld id="{1A86A500-0691-47EB-B918-D336B6CBF90A}" type="slidenum">
              <a:rPr lang="en-US" smtClean="0"/>
              <a:t>56</a:t>
            </a:fld>
            <a:endParaRPr lang="en-US"/>
          </a:p>
        </p:txBody>
      </p:sp>
    </p:spTree>
    <p:extLst>
      <p:ext uri="{BB962C8B-B14F-4D97-AF65-F5344CB8AC3E}">
        <p14:creationId xmlns:p14="http://schemas.microsoft.com/office/powerpoint/2010/main" val="32052358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CUF Assessments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512" y="2142942"/>
            <a:ext cx="10967260" cy="4111620"/>
          </a:xfrm>
          <a:prstGeom prst="rect">
            <a:avLst/>
          </a:prstGeom>
        </p:spPr>
      </p:pic>
      <p:sp>
        <p:nvSpPr>
          <p:cNvPr id="12" name="Oval 11"/>
          <p:cNvSpPr/>
          <p:nvPr/>
        </p:nvSpPr>
        <p:spPr>
          <a:xfrm>
            <a:off x="4013337" y="3342091"/>
            <a:ext cx="2560210" cy="1052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3" name="Slide Number Placeholder 2"/>
          <p:cNvSpPr>
            <a:spLocks noGrp="1"/>
          </p:cNvSpPr>
          <p:nvPr>
            <p:ph type="sldNum" sz="quarter" idx="12"/>
          </p:nvPr>
        </p:nvSpPr>
        <p:spPr/>
        <p:txBody>
          <a:bodyPr/>
          <a:lstStyle/>
          <a:p>
            <a:fld id="{1A86A500-0691-47EB-B918-D336B6CBF90A}" type="slidenum">
              <a:rPr lang="en-US" smtClean="0"/>
              <a:t>57</a:t>
            </a:fld>
            <a:endParaRPr lang="en-US"/>
          </a:p>
        </p:txBody>
      </p:sp>
    </p:spTree>
    <p:extLst>
      <p:ext uri="{BB962C8B-B14F-4D97-AF65-F5344CB8AC3E}">
        <p14:creationId xmlns:p14="http://schemas.microsoft.com/office/powerpoint/2010/main" val="30660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Counting DBE Trucking Companies</a:t>
            </a:r>
          </a:p>
        </p:txBody>
      </p:sp>
      <p:sp>
        <p:nvSpPr>
          <p:cNvPr id="3" name="Content Placeholder 2"/>
          <p:cNvSpPr>
            <a:spLocks noGrp="1"/>
          </p:cNvSpPr>
          <p:nvPr>
            <p:ph idx="1"/>
          </p:nvPr>
        </p:nvSpPr>
        <p:spPr>
          <a:xfrm>
            <a:off x="865632" y="1521373"/>
            <a:ext cx="10515600" cy="4351338"/>
          </a:xfrm>
        </p:spPr>
        <p:txBody>
          <a:bodyPr>
            <a:noAutofit/>
          </a:bodyPr>
          <a:lstStyle/>
          <a:p>
            <a:pPr marL="257175" indent="-257175">
              <a:lnSpc>
                <a:spcPct val="100000"/>
              </a:lnSpc>
              <a:spcBef>
                <a:spcPts val="600"/>
              </a:spcBef>
              <a:spcAft>
                <a:spcPts val="600"/>
              </a:spcAft>
              <a:buAutoNum type="arabicPeriod"/>
            </a:pPr>
            <a:r>
              <a:rPr lang="en-US" sz="2400" dirty="0">
                <a:solidFill>
                  <a:srgbClr val="002060"/>
                </a:solidFill>
              </a:rPr>
              <a:t>DBE must be responsible for management of entire trucking operation</a:t>
            </a:r>
          </a:p>
          <a:p>
            <a:pPr marL="257175" indent="-257175">
              <a:lnSpc>
                <a:spcPct val="100000"/>
              </a:lnSpc>
              <a:spcBef>
                <a:spcPts val="600"/>
              </a:spcBef>
              <a:spcAft>
                <a:spcPts val="600"/>
              </a:spcAft>
              <a:buAutoNum type="arabicPeriod"/>
            </a:pPr>
            <a:r>
              <a:rPr lang="en-US" sz="2400" dirty="0">
                <a:solidFill>
                  <a:srgbClr val="002060"/>
                </a:solidFill>
              </a:rPr>
              <a:t>DBE must own and operate at least one truck on the project</a:t>
            </a:r>
          </a:p>
          <a:p>
            <a:pPr marL="257175" indent="-257175">
              <a:lnSpc>
                <a:spcPct val="100000"/>
              </a:lnSpc>
              <a:spcBef>
                <a:spcPts val="600"/>
              </a:spcBef>
              <a:spcAft>
                <a:spcPts val="600"/>
              </a:spcAft>
              <a:buAutoNum type="arabicPeriod"/>
            </a:pPr>
            <a:r>
              <a:rPr lang="en-US" sz="2400" dirty="0">
                <a:solidFill>
                  <a:srgbClr val="002060"/>
                </a:solidFill>
              </a:rPr>
              <a:t>If a DBE leases trucks from another DBE firm, including an owner-operator who is certified as a DBE, the DBE who leases trucks from another DBE receives credit for the total value of the transportation services the lessee DBE provides on the contract</a:t>
            </a:r>
          </a:p>
          <a:p>
            <a:pPr marL="257175" indent="-257175">
              <a:lnSpc>
                <a:spcPct val="100000"/>
              </a:lnSpc>
              <a:spcBef>
                <a:spcPts val="600"/>
              </a:spcBef>
              <a:spcAft>
                <a:spcPts val="600"/>
              </a:spcAft>
              <a:buAutoNum type="arabicPeriod"/>
            </a:pPr>
            <a:r>
              <a:rPr lang="en-US" sz="2400" dirty="0">
                <a:solidFill>
                  <a:srgbClr val="002060"/>
                </a:solidFill>
              </a:rPr>
              <a:t>DBE credit is given for OBE trucks only up to the value of services provided by all DBE trucks</a:t>
            </a:r>
          </a:p>
          <a:p>
            <a:pPr marL="257175" indent="-257175">
              <a:lnSpc>
                <a:spcPct val="100000"/>
              </a:lnSpc>
              <a:spcBef>
                <a:spcPts val="600"/>
              </a:spcBef>
              <a:spcAft>
                <a:spcPts val="600"/>
              </a:spcAft>
              <a:buAutoNum type="arabicPeriod"/>
            </a:pPr>
            <a:r>
              <a:rPr lang="en-US" sz="2400" dirty="0">
                <a:solidFill>
                  <a:srgbClr val="002060"/>
                </a:solidFill>
              </a:rPr>
              <a:t>Utilization credit is given ONLY for the fee or commission associated with excess services provided by OBE trucking</a:t>
            </a:r>
          </a:p>
          <a:p>
            <a:pPr lvl="1"/>
            <a:endParaRPr lang="en-US" dirty="0">
              <a:solidFill>
                <a:schemeClr val="bg1"/>
              </a:solidFill>
            </a:endParaRPr>
          </a:p>
          <a:p>
            <a:endParaRPr lang="en-US" sz="2000" dirty="0"/>
          </a:p>
        </p:txBody>
      </p:sp>
      <p:sp>
        <p:nvSpPr>
          <p:cNvPr id="10" name="TextBox 9"/>
          <p:cNvSpPr txBox="1"/>
          <p:nvPr/>
        </p:nvSpPr>
        <p:spPr>
          <a:xfrm>
            <a:off x="-387403" y="565104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F2</a:t>
            </a:r>
          </a:p>
        </p:txBody>
      </p:sp>
      <p:sp>
        <p:nvSpPr>
          <p:cNvPr id="4" name="Slide Number Placeholder 3"/>
          <p:cNvSpPr>
            <a:spLocks noGrp="1"/>
          </p:cNvSpPr>
          <p:nvPr>
            <p:ph type="sldNum" sz="quarter" idx="12"/>
          </p:nvPr>
        </p:nvSpPr>
        <p:spPr/>
        <p:txBody>
          <a:bodyPr/>
          <a:lstStyle/>
          <a:p>
            <a:fld id="{1A86A500-0691-47EB-B918-D336B6CBF90A}" type="slidenum">
              <a:rPr lang="en-US" smtClean="0"/>
              <a:t>58</a:t>
            </a:fld>
            <a:endParaRPr lang="en-US"/>
          </a:p>
        </p:txBody>
      </p:sp>
    </p:spTree>
    <p:extLst>
      <p:ext uri="{BB962C8B-B14F-4D97-AF65-F5344CB8AC3E}">
        <p14:creationId xmlns:p14="http://schemas.microsoft.com/office/powerpoint/2010/main" val="672290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Trucking Recordkeeping</a:t>
            </a:r>
          </a:p>
        </p:txBody>
      </p:sp>
      <p:sp>
        <p:nvSpPr>
          <p:cNvPr id="3" name="Content Placeholder 2"/>
          <p:cNvSpPr>
            <a:spLocks noGrp="1"/>
          </p:cNvSpPr>
          <p:nvPr>
            <p:ph idx="1"/>
          </p:nvPr>
        </p:nvSpPr>
        <p:spPr>
          <a:xfrm>
            <a:off x="1075944" y="1231643"/>
            <a:ext cx="10515600" cy="4351338"/>
          </a:xfrm>
        </p:spPr>
        <p:txBody>
          <a:bodyPr>
            <a:noAutofit/>
          </a:bodyPr>
          <a:lstStyle/>
          <a:p>
            <a:pPr marL="257175" indent="-257175">
              <a:lnSpc>
                <a:spcPct val="100000"/>
              </a:lnSpc>
              <a:spcBef>
                <a:spcPts val="600"/>
              </a:spcBef>
              <a:spcAft>
                <a:spcPts val="600"/>
              </a:spcAft>
              <a:buAutoNum type="arabicPeriod"/>
            </a:pPr>
            <a:r>
              <a:rPr lang="en-US" sz="2400" dirty="0">
                <a:solidFill>
                  <a:srgbClr val="C00000"/>
                </a:solidFill>
              </a:rPr>
              <a:t>Contractual Documents – Off Site DBE Hauling </a:t>
            </a:r>
          </a:p>
          <a:p>
            <a:pPr marL="557213" lvl="1" indent="-214313">
              <a:lnSpc>
                <a:spcPct val="100000"/>
              </a:lnSpc>
              <a:spcBef>
                <a:spcPts val="600"/>
              </a:spcBef>
              <a:spcAft>
                <a:spcPts val="600"/>
              </a:spcAft>
            </a:pPr>
            <a:r>
              <a:rPr lang="en-US" dirty="0">
                <a:solidFill>
                  <a:srgbClr val="002060"/>
                </a:solidFill>
              </a:rPr>
              <a:t>Sublet, Subcontract, Rental Agreement – including scope of trucking operations, commissions/fee rate</a:t>
            </a:r>
          </a:p>
          <a:p>
            <a:pPr marL="0" indent="0">
              <a:lnSpc>
                <a:spcPct val="100000"/>
              </a:lnSpc>
              <a:spcBef>
                <a:spcPts val="600"/>
              </a:spcBef>
              <a:spcAft>
                <a:spcPts val="600"/>
              </a:spcAft>
              <a:buNone/>
            </a:pPr>
            <a:r>
              <a:rPr lang="en-US" sz="2400" dirty="0">
                <a:solidFill>
                  <a:srgbClr val="C00000"/>
                </a:solidFill>
              </a:rPr>
              <a:t>2. Trucker’s Observation &amp; Verification </a:t>
            </a:r>
            <a:r>
              <a:rPr lang="en-US" sz="1600" i="1" dirty="0">
                <a:solidFill>
                  <a:srgbClr val="FFC000"/>
                </a:solidFill>
              </a:rPr>
              <a:t>(FDOT Form No. 700-010-610)</a:t>
            </a:r>
          </a:p>
          <a:p>
            <a:pPr marL="600075" lvl="1" indent="-257175">
              <a:lnSpc>
                <a:spcPct val="100000"/>
              </a:lnSpc>
              <a:spcBef>
                <a:spcPts val="600"/>
              </a:spcBef>
              <a:spcAft>
                <a:spcPts val="600"/>
              </a:spcAft>
            </a:pPr>
            <a:r>
              <a:rPr lang="en-US" dirty="0">
                <a:solidFill>
                  <a:srgbClr val="002060"/>
                </a:solidFill>
              </a:rPr>
              <a:t>Performed to verify the owner operator and DBE status of individual trucks</a:t>
            </a:r>
          </a:p>
          <a:p>
            <a:pPr marL="0" indent="0">
              <a:lnSpc>
                <a:spcPct val="100000"/>
              </a:lnSpc>
              <a:spcBef>
                <a:spcPts val="600"/>
              </a:spcBef>
              <a:spcAft>
                <a:spcPts val="600"/>
              </a:spcAft>
              <a:buNone/>
            </a:pPr>
            <a:r>
              <a:rPr lang="en-US" sz="2400" dirty="0">
                <a:solidFill>
                  <a:srgbClr val="C00000"/>
                </a:solidFill>
              </a:rPr>
              <a:t>3. DBE Trucking Certification </a:t>
            </a:r>
            <a:r>
              <a:rPr lang="en-US" sz="1600" i="1" dirty="0">
                <a:solidFill>
                  <a:srgbClr val="FFC000"/>
                </a:solidFill>
              </a:rPr>
              <a:t>(FDOT Form No. 275-030-14)</a:t>
            </a:r>
          </a:p>
          <a:p>
            <a:pPr marL="557213" lvl="1" indent="-214313">
              <a:lnSpc>
                <a:spcPct val="100000"/>
              </a:lnSpc>
              <a:spcBef>
                <a:spcPts val="600"/>
              </a:spcBef>
              <a:spcAft>
                <a:spcPts val="600"/>
              </a:spcAft>
            </a:pPr>
            <a:r>
              <a:rPr lang="en-US" dirty="0">
                <a:solidFill>
                  <a:srgbClr val="002060"/>
                </a:solidFill>
              </a:rPr>
              <a:t>Prime Contractors submit EACH month</a:t>
            </a:r>
          </a:p>
          <a:p>
            <a:pPr marL="557213" lvl="1" indent="-214313">
              <a:lnSpc>
                <a:spcPct val="100000"/>
              </a:lnSpc>
              <a:spcBef>
                <a:spcPts val="600"/>
              </a:spcBef>
              <a:spcAft>
                <a:spcPts val="600"/>
              </a:spcAft>
            </a:pPr>
            <a:r>
              <a:rPr lang="en-US" dirty="0">
                <a:solidFill>
                  <a:srgbClr val="002060"/>
                </a:solidFill>
              </a:rPr>
              <a:t>Due beginning with 1</a:t>
            </a:r>
            <a:r>
              <a:rPr lang="en-US" baseline="30000" dirty="0">
                <a:solidFill>
                  <a:srgbClr val="002060"/>
                </a:solidFill>
              </a:rPr>
              <a:t>st</a:t>
            </a:r>
            <a:r>
              <a:rPr lang="en-US" dirty="0">
                <a:solidFill>
                  <a:srgbClr val="002060"/>
                </a:solidFill>
              </a:rPr>
              <a:t> month</a:t>
            </a:r>
          </a:p>
          <a:p>
            <a:pPr marL="557213" lvl="1" indent="-214313">
              <a:lnSpc>
                <a:spcPct val="100000"/>
              </a:lnSpc>
              <a:spcBef>
                <a:spcPts val="600"/>
              </a:spcBef>
              <a:spcAft>
                <a:spcPts val="600"/>
              </a:spcAft>
            </a:pPr>
            <a:r>
              <a:rPr lang="en-US" dirty="0">
                <a:solidFill>
                  <a:srgbClr val="002060"/>
                </a:solidFill>
              </a:rPr>
              <a:t>Ending with last month</a:t>
            </a:r>
          </a:p>
          <a:p>
            <a:pPr marL="557213" lvl="1" indent="-214313">
              <a:lnSpc>
                <a:spcPct val="100000"/>
              </a:lnSpc>
              <a:spcBef>
                <a:spcPts val="600"/>
              </a:spcBef>
              <a:spcAft>
                <a:spcPts val="600"/>
              </a:spcAft>
            </a:pPr>
            <a:r>
              <a:rPr lang="en-US" dirty="0">
                <a:solidFill>
                  <a:srgbClr val="002060"/>
                </a:solidFill>
              </a:rPr>
              <a:t>Inactive months reported as such</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7" name="TextBox 6"/>
          <p:cNvSpPr txBox="1"/>
          <p:nvPr/>
        </p:nvSpPr>
        <p:spPr>
          <a:xfrm>
            <a:off x="9050882" y="558298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F2</a:t>
            </a:r>
          </a:p>
        </p:txBody>
      </p:sp>
      <p:sp>
        <p:nvSpPr>
          <p:cNvPr id="4" name="Slide Number Placeholder 3"/>
          <p:cNvSpPr>
            <a:spLocks noGrp="1"/>
          </p:cNvSpPr>
          <p:nvPr>
            <p:ph type="sldNum" sz="quarter" idx="12"/>
          </p:nvPr>
        </p:nvSpPr>
        <p:spPr/>
        <p:txBody>
          <a:bodyPr/>
          <a:lstStyle/>
          <a:p>
            <a:fld id="{1A86A500-0691-47EB-B918-D336B6CBF90A}" type="slidenum">
              <a:rPr lang="en-US" smtClean="0"/>
              <a:t>59</a:t>
            </a:fld>
            <a:endParaRPr lang="en-US"/>
          </a:p>
        </p:txBody>
      </p:sp>
    </p:spTree>
    <p:extLst>
      <p:ext uri="{BB962C8B-B14F-4D97-AF65-F5344CB8AC3E}">
        <p14:creationId xmlns:p14="http://schemas.microsoft.com/office/powerpoint/2010/main" val="301913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FHWA 1273 – Requirements for the State of Florida </a:t>
            </a:r>
          </a:p>
        </p:txBody>
      </p:sp>
      <p:sp>
        <p:nvSpPr>
          <p:cNvPr id="3" name="Content Placeholder 2"/>
          <p:cNvSpPr>
            <a:spLocks noGrp="1"/>
          </p:cNvSpPr>
          <p:nvPr>
            <p:ph idx="1"/>
          </p:nvPr>
        </p:nvSpPr>
        <p:spPr>
          <a:xfrm>
            <a:off x="1369541" y="1356067"/>
            <a:ext cx="10515600" cy="4351338"/>
          </a:xfrm>
        </p:spPr>
        <p:txBody>
          <a:bodyPr/>
          <a:lstStyle/>
          <a:p>
            <a:pPr marL="0" indent="0">
              <a:buNone/>
            </a:pPr>
            <a:r>
              <a:rPr lang="en-US" b="1" dirty="0">
                <a:solidFill>
                  <a:srgbClr val="002060"/>
                </a:solidFill>
              </a:rPr>
              <a:t>Noncompliance could result in FHWA  removing federal funds from:</a:t>
            </a:r>
          </a:p>
          <a:p>
            <a:pPr marL="0" indent="0">
              <a:buNone/>
            </a:pPr>
            <a:endParaRPr lang="en-US" dirty="0">
              <a:solidFill>
                <a:srgbClr val="002060"/>
              </a:solidFill>
            </a:endParaRPr>
          </a:p>
          <a:p>
            <a:pPr lvl="1"/>
            <a:r>
              <a:rPr lang="en-US" dirty="0">
                <a:solidFill>
                  <a:srgbClr val="002060"/>
                </a:solidFill>
              </a:rPr>
              <a:t>The Project</a:t>
            </a:r>
          </a:p>
          <a:p>
            <a:pPr lvl="1"/>
            <a:r>
              <a:rPr lang="en-US" dirty="0">
                <a:solidFill>
                  <a:srgbClr val="002060"/>
                </a:solidFill>
              </a:rPr>
              <a:t>The entire District</a:t>
            </a:r>
          </a:p>
          <a:p>
            <a:pPr lvl="1"/>
            <a:r>
              <a:rPr lang="en-US" dirty="0">
                <a:solidFill>
                  <a:srgbClr val="002060"/>
                </a:solidFill>
              </a:rPr>
              <a:t>The entire State of Florida!!!</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199" y="1929962"/>
            <a:ext cx="5867400" cy="4362450"/>
          </a:xfrm>
          <a:prstGeom prst="rect">
            <a:avLst/>
          </a:prstGeom>
        </p:spPr>
      </p:pic>
      <p:sp>
        <p:nvSpPr>
          <p:cNvPr id="4" name="Slide Number Placeholder 3"/>
          <p:cNvSpPr>
            <a:spLocks noGrp="1"/>
          </p:cNvSpPr>
          <p:nvPr>
            <p:ph type="sldNum" sz="quarter" idx="12"/>
          </p:nvPr>
        </p:nvSpPr>
        <p:spPr/>
        <p:txBody>
          <a:bodyPr/>
          <a:lstStyle/>
          <a:p>
            <a:fld id="{1A86A500-0691-47EB-B918-D336B6CBF90A}" type="slidenum">
              <a:rPr lang="en-US" smtClean="0"/>
              <a:t>6</a:t>
            </a:fld>
            <a:endParaRPr lang="en-US"/>
          </a:p>
        </p:txBody>
      </p:sp>
    </p:spTree>
    <p:extLst>
      <p:ext uri="{BB962C8B-B14F-4D97-AF65-F5344CB8AC3E}">
        <p14:creationId xmlns:p14="http://schemas.microsoft.com/office/powerpoint/2010/main" val="3784849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Trucking Certification </a:t>
            </a:r>
          </a:p>
        </p:txBody>
      </p:sp>
      <p:sp>
        <p:nvSpPr>
          <p:cNvPr id="3" name="Content Placeholder 2"/>
          <p:cNvSpPr>
            <a:spLocks noGrp="1"/>
          </p:cNvSpPr>
          <p:nvPr>
            <p:ph idx="1"/>
          </p:nvPr>
        </p:nvSpPr>
        <p:spPr/>
        <p:txBody>
          <a:bodyPr/>
          <a:lstStyle/>
          <a:p>
            <a:r>
              <a:rPr lang="en-US" dirty="0">
                <a:solidFill>
                  <a:srgbClr val="C00000"/>
                </a:solidFill>
              </a:rPr>
              <a:t>LAP Manual 2.7.7.1 - </a:t>
            </a:r>
            <a:r>
              <a:rPr lang="en-US" dirty="0">
                <a:solidFill>
                  <a:srgbClr val="002060"/>
                </a:solidFill>
              </a:rPr>
              <a:t>FDOT requires prime contractors reporting commitments for DBE trucking to submit each month a DBE Trucking Certification </a:t>
            </a:r>
            <a:r>
              <a:rPr lang="en-US" dirty="0">
                <a:solidFill>
                  <a:srgbClr val="FFC000"/>
                </a:solidFill>
              </a:rPr>
              <a:t>(FDOT Form 275-030-14) </a:t>
            </a:r>
            <a:r>
              <a:rPr lang="en-US" dirty="0">
                <a:solidFill>
                  <a:srgbClr val="002060"/>
                </a:solidFill>
              </a:rPr>
              <a:t>reflecting actual trucking operations. The report is due beginning with the first month of the contract and ending with the last month of the contract; inactive months will be reported as such</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60</a:t>
            </a:fld>
            <a:endParaRPr lang="en-US"/>
          </a:p>
        </p:txBody>
      </p:sp>
    </p:spTree>
    <p:extLst>
      <p:ext uri="{BB962C8B-B14F-4D97-AF65-F5344CB8AC3E}">
        <p14:creationId xmlns:p14="http://schemas.microsoft.com/office/powerpoint/2010/main" val="163869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DBE Manufactures and Suppliers</a:t>
            </a:r>
          </a:p>
        </p:txBody>
      </p:sp>
      <p:sp>
        <p:nvSpPr>
          <p:cNvPr id="3" name="Content Placeholder 2"/>
          <p:cNvSpPr>
            <a:spLocks noGrp="1"/>
          </p:cNvSpPr>
          <p:nvPr>
            <p:ph idx="1"/>
          </p:nvPr>
        </p:nvSpPr>
        <p:spPr>
          <a:xfrm>
            <a:off x="838200" y="1410896"/>
            <a:ext cx="10515600" cy="4766067"/>
          </a:xfrm>
        </p:spPr>
        <p:txBody>
          <a:bodyPr>
            <a:normAutofit fontScale="85000" lnSpcReduction="20000"/>
          </a:bodyPr>
          <a:lstStyle/>
          <a:p>
            <a:pPr marL="257175" indent="-257175">
              <a:lnSpc>
                <a:spcPct val="110000"/>
              </a:lnSpc>
              <a:spcBef>
                <a:spcPts val="600"/>
              </a:spcBef>
              <a:spcAft>
                <a:spcPts val="600"/>
              </a:spcAft>
              <a:buAutoNum type="arabicPeriod"/>
            </a:pPr>
            <a:r>
              <a:rPr lang="en-US" dirty="0">
                <a:solidFill>
                  <a:srgbClr val="C00000"/>
                </a:solidFill>
              </a:rPr>
              <a:t>DBE Manufacturer </a:t>
            </a:r>
            <a:r>
              <a:rPr lang="en-US" dirty="0">
                <a:solidFill>
                  <a:srgbClr val="C00000"/>
                </a:solidFill>
                <a:sym typeface="Wingdings" pitchFamily="2" charset="2"/>
              </a:rPr>
              <a:t> Count 100%</a:t>
            </a:r>
          </a:p>
          <a:p>
            <a:pPr marL="257175" indent="-257175">
              <a:lnSpc>
                <a:spcPct val="110000"/>
              </a:lnSpc>
              <a:spcBef>
                <a:spcPts val="600"/>
              </a:spcBef>
              <a:spcAft>
                <a:spcPts val="600"/>
              </a:spcAft>
              <a:buAutoNum type="arabicPeriod"/>
            </a:pPr>
            <a:endParaRPr lang="en-US" dirty="0">
              <a:solidFill>
                <a:srgbClr val="C00000"/>
              </a:solidFill>
              <a:sym typeface="Wingdings" pitchFamily="2" charset="2"/>
            </a:endParaRPr>
          </a:p>
          <a:p>
            <a:pPr marL="257175" indent="-257175">
              <a:lnSpc>
                <a:spcPct val="110000"/>
              </a:lnSpc>
              <a:spcBef>
                <a:spcPts val="600"/>
              </a:spcBef>
              <a:spcAft>
                <a:spcPts val="600"/>
              </a:spcAft>
              <a:buAutoNum type="arabicPeriod"/>
            </a:pPr>
            <a:r>
              <a:rPr lang="en-US" dirty="0">
                <a:solidFill>
                  <a:srgbClr val="C00000"/>
                </a:solidFill>
                <a:sym typeface="Wingdings" pitchFamily="2" charset="2"/>
              </a:rPr>
              <a:t>DBE Regular Dealer  Count 60%</a:t>
            </a:r>
          </a:p>
          <a:p>
            <a:pPr marL="257175" indent="-257175">
              <a:lnSpc>
                <a:spcPct val="110000"/>
              </a:lnSpc>
              <a:spcBef>
                <a:spcPts val="600"/>
              </a:spcBef>
              <a:spcAft>
                <a:spcPts val="600"/>
              </a:spcAft>
              <a:buAutoNum type="arabicPeriod"/>
            </a:pPr>
            <a:endParaRPr lang="en-US" dirty="0">
              <a:solidFill>
                <a:srgbClr val="C00000"/>
              </a:solidFill>
              <a:sym typeface="Wingdings" pitchFamily="2" charset="2"/>
            </a:endParaRPr>
          </a:p>
          <a:p>
            <a:pPr marL="257175" indent="-257175">
              <a:lnSpc>
                <a:spcPct val="110000"/>
              </a:lnSpc>
              <a:spcBef>
                <a:spcPts val="600"/>
              </a:spcBef>
              <a:spcAft>
                <a:spcPts val="600"/>
              </a:spcAft>
              <a:buAutoNum type="arabicPeriod"/>
            </a:pPr>
            <a:r>
              <a:rPr lang="en-US" dirty="0">
                <a:solidFill>
                  <a:srgbClr val="C00000"/>
                </a:solidFill>
                <a:sym typeface="Wingdings" pitchFamily="2" charset="2"/>
              </a:rPr>
              <a:t>DBE not a Manufacturer or Regular Dealer  Count 100% of Commissions/Fees</a:t>
            </a:r>
          </a:p>
          <a:p>
            <a:pPr>
              <a:lnSpc>
                <a:spcPct val="110000"/>
              </a:lnSpc>
              <a:spcBef>
                <a:spcPts val="600"/>
              </a:spcBef>
              <a:spcAft>
                <a:spcPts val="600"/>
              </a:spcAft>
            </a:pPr>
            <a:endParaRPr lang="en-US" dirty="0">
              <a:solidFill>
                <a:srgbClr val="FFFF00"/>
              </a:solidFill>
              <a:sym typeface="Wingdings" pitchFamily="2" charset="2"/>
            </a:endParaRPr>
          </a:p>
          <a:p>
            <a:pPr marL="0" indent="0">
              <a:lnSpc>
                <a:spcPct val="110000"/>
              </a:lnSpc>
              <a:spcBef>
                <a:spcPts val="600"/>
              </a:spcBef>
              <a:spcAft>
                <a:spcPts val="600"/>
              </a:spcAft>
              <a:buNone/>
            </a:pPr>
            <a:r>
              <a:rPr lang="en-US" i="1" u="sng" dirty="0">
                <a:solidFill>
                  <a:srgbClr val="002060"/>
                </a:solidFill>
                <a:sym typeface="Wingdings" pitchFamily="2" charset="2"/>
              </a:rPr>
              <a:t>Definition of Regular Dealer </a:t>
            </a:r>
            <a:r>
              <a:rPr lang="en-US" dirty="0">
                <a:solidFill>
                  <a:srgbClr val="002060"/>
                </a:solidFill>
                <a:sym typeface="Wingdings" pitchFamily="2" charset="2"/>
              </a:rPr>
              <a:t> Established, regular business that engages as its principal business in the purchase and sale or lease of products.</a:t>
            </a:r>
          </a:p>
          <a:p>
            <a:pPr marL="0" indent="0">
              <a:lnSpc>
                <a:spcPct val="110000"/>
              </a:lnSpc>
              <a:spcBef>
                <a:spcPts val="600"/>
              </a:spcBef>
              <a:spcAft>
                <a:spcPts val="600"/>
              </a:spcAft>
              <a:buNone/>
            </a:pPr>
            <a:r>
              <a:rPr lang="en-US" i="1" u="sng" dirty="0">
                <a:solidFill>
                  <a:srgbClr val="002060"/>
                </a:solidFill>
                <a:sym typeface="Wingdings" pitchFamily="2" charset="2"/>
              </a:rPr>
              <a:t>NOTE:</a:t>
            </a:r>
            <a:r>
              <a:rPr lang="en-US" dirty="0">
                <a:solidFill>
                  <a:srgbClr val="002060"/>
                </a:solidFill>
                <a:sym typeface="Wingdings" pitchFamily="2" charset="2"/>
              </a:rPr>
              <a:t> Packagers, brokers, manufacturer’s representatives or other persons who arrange or expedite transactions are not regular dealers.</a:t>
            </a:r>
            <a:endParaRPr lang="en-US" dirty="0">
              <a:solidFill>
                <a:srgbClr val="002060"/>
              </a:solidFill>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4" name="Slide Number Placeholder 3"/>
          <p:cNvSpPr>
            <a:spLocks noGrp="1"/>
          </p:cNvSpPr>
          <p:nvPr>
            <p:ph type="sldNum" sz="quarter" idx="12"/>
          </p:nvPr>
        </p:nvSpPr>
        <p:spPr/>
        <p:txBody>
          <a:bodyPr/>
          <a:lstStyle/>
          <a:p>
            <a:fld id="{1A86A500-0691-47EB-B918-D336B6CBF90A}" type="slidenum">
              <a:rPr lang="en-US" smtClean="0"/>
              <a:t>61</a:t>
            </a:fld>
            <a:endParaRPr lang="en-US"/>
          </a:p>
        </p:txBody>
      </p:sp>
    </p:spTree>
    <p:extLst>
      <p:ext uri="{BB962C8B-B14F-4D97-AF65-F5344CB8AC3E}">
        <p14:creationId xmlns:p14="http://schemas.microsoft.com/office/powerpoint/2010/main" val="3637562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2.7</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Commercially Useful Function (CUF)</a:t>
            </a:r>
          </a:p>
        </p:txBody>
      </p:sp>
      <p:sp>
        <p:nvSpPr>
          <p:cNvPr id="3" name="Content Placeholder 2"/>
          <p:cNvSpPr>
            <a:spLocks noGrp="1"/>
          </p:cNvSpPr>
          <p:nvPr>
            <p:ph idx="1"/>
          </p:nvPr>
        </p:nvSpPr>
        <p:spPr>
          <a:xfrm>
            <a:off x="865632" y="2029180"/>
            <a:ext cx="10515600" cy="4351338"/>
          </a:xfrm>
        </p:spPr>
        <p:txBody>
          <a:bodyPr/>
          <a:lstStyle/>
          <a:p>
            <a:pPr marL="257175" indent="-257175">
              <a:lnSpc>
                <a:spcPct val="100000"/>
              </a:lnSpc>
              <a:spcBef>
                <a:spcPts val="600"/>
              </a:spcBef>
              <a:spcAft>
                <a:spcPts val="600"/>
              </a:spcAft>
              <a:buAutoNum type="arabicPeriod"/>
            </a:pPr>
            <a:r>
              <a:rPr lang="en-US" sz="2400" dirty="0">
                <a:solidFill>
                  <a:srgbClr val="002060"/>
                </a:solidFill>
              </a:rPr>
              <a:t>Contracts, Subcontracts, Rental Agreements</a:t>
            </a:r>
          </a:p>
          <a:p>
            <a:pPr marL="257175" indent="-257175">
              <a:lnSpc>
                <a:spcPct val="100000"/>
              </a:lnSpc>
              <a:spcBef>
                <a:spcPts val="600"/>
              </a:spcBef>
              <a:spcAft>
                <a:spcPts val="600"/>
              </a:spcAft>
              <a:buAutoNum type="arabicPeriod"/>
            </a:pPr>
            <a:r>
              <a:rPr lang="en-US" sz="2400" dirty="0">
                <a:solidFill>
                  <a:srgbClr val="002060"/>
                </a:solidFill>
              </a:rPr>
              <a:t>Invoices in lieu of CUF forms:</a:t>
            </a:r>
          </a:p>
          <a:p>
            <a:pPr lvl="1" indent="-342900">
              <a:lnSpc>
                <a:spcPct val="100000"/>
              </a:lnSpc>
              <a:spcBef>
                <a:spcPts val="600"/>
              </a:spcBef>
              <a:spcAft>
                <a:spcPts val="600"/>
              </a:spcAft>
              <a:buFont typeface="+mj-lt"/>
              <a:buAutoNum type="alphaLcParenR"/>
            </a:pPr>
            <a:r>
              <a:rPr lang="en-US" sz="2000" dirty="0">
                <a:solidFill>
                  <a:srgbClr val="002060"/>
                </a:solidFill>
              </a:rPr>
              <a:t>Material Suppliers</a:t>
            </a:r>
          </a:p>
          <a:p>
            <a:pPr lvl="1" indent="-342900">
              <a:lnSpc>
                <a:spcPct val="100000"/>
              </a:lnSpc>
              <a:spcBef>
                <a:spcPts val="600"/>
              </a:spcBef>
              <a:spcAft>
                <a:spcPts val="600"/>
              </a:spcAft>
              <a:buFont typeface="+mj-lt"/>
              <a:buAutoNum type="alphaLcParenR"/>
            </a:pPr>
            <a:r>
              <a:rPr lang="en-US" sz="2000" dirty="0">
                <a:solidFill>
                  <a:srgbClr val="002060"/>
                </a:solidFill>
              </a:rPr>
              <a:t>Professional Services</a:t>
            </a:r>
          </a:p>
          <a:p>
            <a:pPr marL="257175" indent="-257175">
              <a:lnSpc>
                <a:spcPct val="100000"/>
              </a:lnSpc>
              <a:spcBef>
                <a:spcPts val="600"/>
              </a:spcBef>
              <a:spcAft>
                <a:spcPts val="600"/>
              </a:spcAft>
              <a:buAutoNum type="arabicPeriod"/>
            </a:pPr>
            <a:r>
              <a:rPr lang="en-US" sz="2400" dirty="0">
                <a:solidFill>
                  <a:srgbClr val="002060"/>
                </a:solidFill>
              </a:rPr>
              <a:t>DBE Trucking Certification</a:t>
            </a:r>
          </a:p>
          <a:p>
            <a:pPr marL="257175" indent="-257175">
              <a:lnSpc>
                <a:spcPct val="100000"/>
              </a:lnSpc>
              <a:spcBef>
                <a:spcPts val="600"/>
              </a:spcBef>
              <a:spcAft>
                <a:spcPts val="600"/>
              </a:spcAft>
              <a:buAutoNum type="arabicPeriod"/>
            </a:pPr>
            <a:r>
              <a:rPr lang="en-US" sz="2400" dirty="0">
                <a:solidFill>
                  <a:srgbClr val="002060"/>
                </a:solidFill>
              </a:rPr>
              <a:t>Material/Supply Agreements</a:t>
            </a:r>
          </a:p>
          <a:p>
            <a:pPr marL="257175" indent="-257175">
              <a:lnSpc>
                <a:spcPct val="100000"/>
              </a:lnSpc>
              <a:spcBef>
                <a:spcPts val="600"/>
              </a:spcBef>
              <a:spcAft>
                <a:spcPts val="600"/>
              </a:spcAft>
              <a:buAutoNum type="arabicPeriod"/>
            </a:pPr>
            <a:r>
              <a:rPr lang="en-US" sz="2400" dirty="0">
                <a:solidFill>
                  <a:srgbClr val="002060"/>
                </a:solidFill>
              </a:rPr>
              <a:t>Payroll Records</a:t>
            </a:r>
          </a:p>
          <a:p>
            <a:endParaRPr lang="en-US" dirty="0"/>
          </a:p>
        </p:txBody>
      </p:sp>
      <p:sp>
        <p:nvSpPr>
          <p:cNvPr id="7" name="TextBox 6"/>
          <p:cNvSpPr txBox="1"/>
          <p:nvPr/>
        </p:nvSpPr>
        <p:spPr>
          <a:xfrm>
            <a:off x="828759" y="1548112"/>
            <a:ext cx="11253513" cy="423899"/>
          </a:xfrm>
          <a:prstGeom prst="rect">
            <a:avLst/>
          </a:prstGeom>
          <a:noFill/>
        </p:spPr>
        <p:txBody>
          <a:bodyPr wrap="square" rtlCol="0">
            <a:spAutoFit/>
          </a:bodyPr>
          <a:lstStyle/>
          <a:p>
            <a:pPr>
              <a:lnSpc>
                <a:spcPct val="65000"/>
              </a:lnSpc>
              <a:spcAft>
                <a:spcPts val="750"/>
              </a:spcAft>
            </a:pPr>
            <a:r>
              <a:rPr lang="en-US" sz="3200" u="sng" dirty="0">
                <a:ln w="11430"/>
                <a:solidFill>
                  <a:srgbClr val="C00000"/>
                </a:solidFill>
                <a:latin typeface="Arial Narrow" panose="020B0606020202030204" pitchFamily="34" charset="0"/>
                <a:cs typeface="Tahoma" pitchFamily="34" charset="0"/>
              </a:rPr>
              <a:t>Records for Verification of Performing CUF may be requested:</a:t>
            </a:r>
          </a:p>
        </p:txBody>
      </p:sp>
      <p:sp>
        <p:nvSpPr>
          <p:cNvPr id="11" name="TextBox 10"/>
          <p:cNvSpPr txBox="1"/>
          <p:nvPr/>
        </p:nvSpPr>
        <p:spPr>
          <a:xfrm>
            <a:off x="-332974" y="562927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III: DBE</a:t>
            </a:r>
          </a:p>
          <a:p>
            <a:pPr algn="ctr"/>
            <a:r>
              <a:rPr lang="en-US" sz="1400" b="1" dirty="0">
                <a:solidFill>
                  <a:srgbClr val="002060"/>
                </a:solidFill>
              </a:rPr>
              <a:t>I1-I6</a:t>
            </a:r>
          </a:p>
        </p:txBody>
      </p:sp>
      <p:sp>
        <p:nvSpPr>
          <p:cNvPr id="4" name="Slide Number Placeholder 3"/>
          <p:cNvSpPr>
            <a:spLocks noGrp="1"/>
          </p:cNvSpPr>
          <p:nvPr>
            <p:ph type="sldNum" sz="quarter" idx="12"/>
          </p:nvPr>
        </p:nvSpPr>
        <p:spPr/>
        <p:txBody>
          <a:bodyPr/>
          <a:lstStyle/>
          <a:p>
            <a:fld id="{1A86A500-0691-47EB-B918-D336B6CBF90A}" type="slidenum">
              <a:rPr lang="en-US" smtClean="0"/>
              <a:t>62</a:t>
            </a:fld>
            <a:endParaRPr lang="en-US"/>
          </a:p>
        </p:txBody>
      </p:sp>
    </p:spTree>
    <p:extLst>
      <p:ext uri="{BB962C8B-B14F-4D97-AF65-F5344CB8AC3E}">
        <p14:creationId xmlns:p14="http://schemas.microsoft.com/office/powerpoint/2010/main" val="3371607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5480265"/>
            <a:ext cx="9144000" cy="1655762"/>
          </a:xfrm>
        </p:spPr>
        <p:txBody>
          <a:bodyPr/>
          <a:lstStyle/>
          <a:p>
            <a:r>
              <a:rPr lang="en-US" dirty="0">
                <a:solidFill>
                  <a:srgbClr val="002060"/>
                </a:solidFill>
              </a:rPr>
              <a:t>10:15 – 10:30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135" y="1656718"/>
            <a:ext cx="3289729" cy="3643687"/>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1A86A500-0691-47EB-B918-D336B6CBF90A}" type="slidenum">
              <a:rPr lang="en-US" smtClean="0"/>
              <a:t>63</a:t>
            </a:fld>
            <a:endParaRPr lang="en-US"/>
          </a:p>
        </p:txBody>
      </p:sp>
    </p:spTree>
    <p:extLst>
      <p:ext uri="{BB962C8B-B14F-4D97-AF65-F5344CB8AC3E}">
        <p14:creationId xmlns:p14="http://schemas.microsoft.com/office/powerpoint/2010/main" val="3226648051"/>
      </p:ext>
    </p:extLst>
  </p:cSld>
  <p:clrMapOvr>
    <a:masterClrMapping/>
  </p:clrMapOvr>
  <mc:AlternateContent xmlns:mc="http://schemas.openxmlformats.org/markup-compatibility/2006" xmlns:p14="http://schemas.microsoft.com/office/powerpoint/2010/main">
    <mc:Choice Requires="p14">
      <p:transition spd="slow" p14:dur="1500">
        <p14:warp dir="in"/>
        <p:sndAc>
          <p:stSnd>
            <p:snd r:embed="rId2" name="applause.wav"/>
          </p:stSnd>
        </p:sndAc>
      </p:transition>
    </mc:Choice>
    <mc:Fallback xmlns="">
      <p:transition spd="slow">
        <p:fade/>
        <p:sndAc>
          <p:stSnd>
            <p:snd r:embed="rId4" name="applause.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262491"/>
          </a:xfrm>
        </p:spPr>
        <p:txBody>
          <a:bodyPr/>
          <a:lstStyle/>
          <a:p>
            <a:r>
              <a:rPr lang="en-US" dirty="0">
                <a:solidFill>
                  <a:srgbClr val="C00000"/>
                </a:solidFill>
              </a:rPr>
              <a:t>Company EEO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733" y="2501213"/>
            <a:ext cx="4403639" cy="2935759"/>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1A86A500-0691-47EB-B918-D336B6CBF90A}" type="slidenum">
              <a:rPr lang="en-US" smtClean="0"/>
              <a:t>64</a:t>
            </a:fld>
            <a:endParaRPr lang="en-US"/>
          </a:p>
        </p:txBody>
      </p:sp>
    </p:spTree>
    <p:extLst>
      <p:ext uri="{BB962C8B-B14F-4D97-AF65-F5344CB8AC3E}">
        <p14:creationId xmlns:p14="http://schemas.microsoft.com/office/powerpoint/2010/main" val="333235608"/>
      </p:ext>
    </p:extLst>
  </p:cSld>
  <p:clrMapOvr>
    <a:masterClrMapping/>
  </p:clrMapOvr>
  <mc:AlternateContent xmlns:mc="http://schemas.openxmlformats.org/markup-compatibility/2006" xmlns:p14="http://schemas.microsoft.com/office/powerpoint/2010/main">
    <mc:Choice Requires="p14">
      <p:transition spd="slow" p14:dur="4000">
        <p14:doors dir="vert"/>
        <p:sndAc>
          <p:stSnd>
            <p:snd r:embed="rId2" name="arrow.wav"/>
          </p:stSnd>
        </p:sndAc>
      </p:transition>
    </mc:Choice>
    <mc:Fallback xmlns="">
      <p:transition spd="slow">
        <p:fade/>
        <p:sndAc>
          <p:stSnd>
            <p:snd r:embed="rId4" name="arrow.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 Employment Opportunity</a:t>
            </a:r>
          </a:p>
        </p:txBody>
      </p:sp>
      <p:sp>
        <p:nvSpPr>
          <p:cNvPr id="3" name="Content Placeholder 2"/>
          <p:cNvSpPr>
            <a:spLocks noGrp="1"/>
          </p:cNvSpPr>
          <p:nvPr>
            <p:ph idx="1"/>
          </p:nvPr>
        </p:nvSpPr>
        <p:spPr>
          <a:xfrm>
            <a:off x="660400" y="2140199"/>
            <a:ext cx="10515600" cy="4351338"/>
          </a:xfrm>
        </p:spPr>
        <p:txBody>
          <a:bodyPr/>
          <a:lstStyle/>
          <a:p>
            <a:pPr marL="0" indent="0" algn="ctr">
              <a:lnSpc>
                <a:spcPct val="100000"/>
              </a:lnSpc>
              <a:spcBef>
                <a:spcPts val="600"/>
              </a:spcBef>
              <a:spcAft>
                <a:spcPts val="600"/>
              </a:spcAft>
              <a:buNone/>
            </a:pPr>
            <a:r>
              <a:rPr lang="en-US" dirty="0">
                <a:solidFill>
                  <a:srgbClr val="002060"/>
                </a:solidFill>
              </a:rPr>
              <a:t>Applicable to all Federal Aid Construction Contracts of $10,000 or more                                       (for both prime contractor and subcontractors)</a:t>
            </a:r>
          </a:p>
          <a:p>
            <a:endParaRPr lang="en-US" dirty="0"/>
          </a:p>
        </p:txBody>
      </p:sp>
      <p:sp>
        <p:nvSpPr>
          <p:cNvPr id="4" name="Rectangle 4"/>
          <p:cNvSpPr>
            <a:spLocks noChangeArrowheads="1"/>
          </p:cNvSpPr>
          <p:nvPr/>
        </p:nvSpPr>
        <p:spPr bwMode="auto">
          <a:xfrm>
            <a:off x="2910482" y="3390900"/>
            <a:ext cx="5634435" cy="1200329"/>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eaLnBrk="0" hangingPunct="0">
              <a:spcBef>
                <a:spcPts val="0"/>
              </a:spcBef>
              <a:buClr>
                <a:schemeClr val="accent6">
                  <a:lumMod val="20000"/>
                  <a:lumOff val="80000"/>
                </a:schemeClr>
              </a:buClr>
            </a:pPr>
            <a:r>
              <a:rPr lang="en-US" sz="7200" b="1" dirty="0">
                <a:solidFill>
                  <a:srgbClr val="C00000"/>
                </a:solidFill>
                <a:effectLst>
                  <a:outerShdw blurRad="50800" dist="76200" dir="2700000" algn="tl" rotWithShape="0">
                    <a:prstClr val="black">
                      <a:alpha val="40000"/>
                    </a:prstClr>
                  </a:outerShdw>
                </a:effectLst>
              </a:rPr>
              <a:t>$10,000</a:t>
            </a:r>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3</a:t>
              </a:r>
              <a:endParaRPr lang="en-US" sz="2800" dirty="0">
                <a:solidFill>
                  <a:schemeClr val="accent5">
                    <a:lumMod val="50000"/>
                  </a:schemeClr>
                </a:solidFill>
              </a:endParaRPr>
            </a:p>
          </p:txBody>
        </p:sp>
      </p:grpSp>
      <p:sp>
        <p:nvSpPr>
          <p:cNvPr id="5" name="Slide Number Placeholder 4"/>
          <p:cNvSpPr>
            <a:spLocks noGrp="1"/>
          </p:cNvSpPr>
          <p:nvPr>
            <p:ph type="sldNum" sz="quarter" idx="12"/>
          </p:nvPr>
        </p:nvSpPr>
        <p:spPr/>
        <p:txBody>
          <a:bodyPr/>
          <a:lstStyle/>
          <a:p>
            <a:fld id="{1A86A500-0691-47EB-B918-D336B6CBF90A}" type="slidenum">
              <a:rPr lang="en-US" smtClean="0"/>
              <a:t>65</a:t>
            </a:fld>
            <a:endParaRPr lang="en-US"/>
          </a:p>
        </p:txBody>
      </p:sp>
    </p:spTree>
    <p:extLst>
      <p:ext uri="{BB962C8B-B14F-4D97-AF65-F5344CB8AC3E}">
        <p14:creationId xmlns:p14="http://schemas.microsoft.com/office/powerpoint/2010/main" val="21038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EEO</a:t>
            </a:r>
          </a:p>
        </p:txBody>
      </p:sp>
      <p:sp>
        <p:nvSpPr>
          <p:cNvPr id="3" name="Content Placeholder 2"/>
          <p:cNvSpPr>
            <a:spLocks noGrp="1"/>
          </p:cNvSpPr>
          <p:nvPr>
            <p:ph idx="1"/>
          </p:nvPr>
        </p:nvSpPr>
        <p:spPr>
          <a:xfrm>
            <a:off x="614916" y="1594925"/>
            <a:ext cx="10515600" cy="4351338"/>
          </a:xfrm>
        </p:spPr>
        <p:txBody>
          <a:bodyPr>
            <a:normAutofit/>
          </a:bodyPr>
          <a:lstStyle/>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EEO/AA Plan</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EEO Officer</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Supervisory and Personnel EEO Meetings</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Company-Wide EEO Reports (OJT Projects)</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Contractor Recruitment Program</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Non Segregated Facilities</a:t>
            </a:r>
          </a:p>
          <a:p>
            <a:pPr eaLnBrk="0" hangingPunct="0">
              <a:lnSpc>
                <a:spcPct val="110000"/>
              </a:lnSpc>
              <a:spcBef>
                <a:spcPts val="600"/>
              </a:spcBef>
              <a:spcAft>
                <a:spcPts val="600"/>
              </a:spcAft>
              <a:buClr>
                <a:srgbClr val="C00000"/>
              </a:buClr>
              <a:tabLst>
                <a:tab pos="347663" algn="l"/>
                <a:tab pos="685800" algn="l"/>
              </a:tabLst>
            </a:pPr>
            <a:r>
              <a:rPr lang="en-US" dirty="0">
                <a:solidFill>
                  <a:srgbClr val="002060"/>
                </a:solidFill>
                <a:sym typeface="Wingdings"/>
              </a:rPr>
              <a:t>Analysis for Nondiscrimination</a:t>
            </a:r>
          </a:p>
        </p:txBody>
      </p:sp>
      <p:sp>
        <p:nvSpPr>
          <p:cNvPr id="8" name="TextBox 7"/>
          <p:cNvSpPr txBox="1"/>
          <p:nvPr/>
        </p:nvSpPr>
        <p:spPr>
          <a:xfrm>
            <a:off x="1877568" y="5910311"/>
            <a:ext cx="9084538" cy="369332"/>
          </a:xfrm>
          <a:prstGeom prst="rect">
            <a:avLst/>
          </a:prstGeom>
          <a:noFill/>
        </p:spPr>
        <p:txBody>
          <a:bodyPr wrap="none" rtlCol="0">
            <a:spAutoFit/>
          </a:bodyPr>
          <a:lstStyle/>
          <a:p>
            <a:r>
              <a:rPr lang="en-US" dirty="0">
                <a:solidFill>
                  <a:srgbClr val="C00000"/>
                </a:solidFill>
              </a:rPr>
              <a:t>NOTE: </a:t>
            </a:r>
            <a:r>
              <a:rPr lang="en-US" dirty="0">
                <a:solidFill>
                  <a:srgbClr val="002060"/>
                </a:solidFill>
              </a:rPr>
              <a:t>Required to be on file by Contractor and can be requested at any time by FDOT</a:t>
            </a:r>
          </a:p>
        </p:txBody>
      </p:sp>
      <p:grpSp>
        <p:nvGrpSpPr>
          <p:cNvPr id="9" name="Group 8"/>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3.2-3.7</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935" y="1741985"/>
            <a:ext cx="5544065" cy="3758155"/>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1A86A500-0691-47EB-B918-D336B6CBF90A}" type="slidenum">
              <a:rPr lang="en-US" smtClean="0"/>
              <a:t>66</a:t>
            </a:fld>
            <a:endParaRPr lang="en-US"/>
          </a:p>
        </p:txBody>
      </p:sp>
    </p:spTree>
    <p:extLst>
      <p:ext uri="{BB962C8B-B14F-4D97-AF65-F5344CB8AC3E}">
        <p14:creationId xmlns:p14="http://schemas.microsoft.com/office/powerpoint/2010/main" val="676770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146" y="1433383"/>
            <a:ext cx="9144000" cy="1125109"/>
          </a:xfrm>
        </p:spPr>
        <p:txBody>
          <a:bodyPr/>
          <a:lstStyle/>
          <a:p>
            <a:r>
              <a:rPr lang="en-US" dirty="0">
                <a:solidFill>
                  <a:srgbClr val="C00000"/>
                </a:solidFill>
              </a:rPr>
              <a:t>Project EEO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566" y="2792626"/>
            <a:ext cx="6009160" cy="1934347"/>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67</a:t>
            </a:fld>
            <a:endParaRPr lang="en-US"/>
          </a:p>
        </p:txBody>
      </p:sp>
    </p:spTree>
    <p:extLst>
      <p:ext uri="{BB962C8B-B14F-4D97-AF65-F5344CB8AC3E}">
        <p14:creationId xmlns:p14="http://schemas.microsoft.com/office/powerpoint/2010/main" val="1511076891"/>
      </p:ext>
    </p:extLst>
  </p:cSld>
  <p:clrMapOvr>
    <a:masterClrMapping/>
  </p:clrMapOvr>
  <mc:AlternateContent xmlns:mc="http://schemas.openxmlformats.org/markup-compatibility/2006" xmlns:p14="http://schemas.microsoft.com/office/powerpoint/2010/main">
    <mc:Choice Requires="p14">
      <p:transition spd="slow" p14:dur="4250">
        <p14:vortex dir="r"/>
        <p:sndAc>
          <p:stSnd>
            <p:snd r:embed="rId2" name="breeze.wav"/>
          </p:stSnd>
        </p:sndAc>
      </p:transition>
    </mc:Choice>
    <mc:Fallback xmlns="">
      <p:transition spd="slow">
        <p:fade/>
        <p:sndAc>
          <p:stSnd>
            <p:snd r:embed="rId4" name="breeze.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EEO</a:t>
            </a:r>
          </a:p>
        </p:txBody>
      </p:sp>
      <p:sp>
        <p:nvSpPr>
          <p:cNvPr id="3" name="Content Placeholder 2"/>
          <p:cNvSpPr>
            <a:spLocks noGrp="1"/>
          </p:cNvSpPr>
          <p:nvPr>
            <p:ph idx="1"/>
          </p:nvPr>
        </p:nvSpPr>
        <p:spPr/>
        <p:txBody>
          <a:bodyPr/>
          <a:lstStyle/>
          <a:p>
            <a:pPr eaLnBrk="0" hangingPunct="0">
              <a:lnSpc>
                <a:spcPct val="100000"/>
              </a:lnSpc>
              <a:spcBef>
                <a:spcPts val="600"/>
              </a:spcBef>
              <a:spcAft>
                <a:spcPts val="600"/>
              </a:spcAft>
              <a:buClr>
                <a:srgbClr val="C00000"/>
              </a:buClr>
            </a:pPr>
            <a:r>
              <a:rPr lang="en-US" dirty="0">
                <a:solidFill>
                  <a:srgbClr val="002060"/>
                </a:solidFill>
                <a:sym typeface="Wingdings"/>
              </a:rPr>
              <a:t>Jobsite Bulletin Board</a:t>
            </a:r>
          </a:p>
          <a:p>
            <a:pPr eaLnBrk="0" hangingPunct="0">
              <a:lnSpc>
                <a:spcPct val="100000"/>
              </a:lnSpc>
              <a:spcBef>
                <a:spcPts val="600"/>
              </a:spcBef>
              <a:spcAft>
                <a:spcPts val="600"/>
              </a:spcAft>
              <a:buClr>
                <a:srgbClr val="C00000"/>
              </a:buClr>
            </a:pPr>
            <a:r>
              <a:rPr lang="en-US" dirty="0">
                <a:solidFill>
                  <a:srgbClr val="002060"/>
                </a:solidFill>
                <a:sym typeface="Wingdings"/>
              </a:rPr>
              <a:t>EEO Officer (</a:t>
            </a:r>
            <a:r>
              <a:rPr lang="en-US" b="1" i="1" dirty="0">
                <a:solidFill>
                  <a:srgbClr val="002060"/>
                </a:solidFill>
                <a:sym typeface="Wingdings"/>
              </a:rPr>
              <a:t>Check FDOT EEO Officer Directory</a:t>
            </a:r>
            <a:r>
              <a:rPr lang="en-US" dirty="0">
                <a:solidFill>
                  <a:srgbClr val="002060"/>
                </a:solidFill>
                <a:sym typeface="Wingdings"/>
              </a:rPr>
              <a:t>)</a:t>
            </a:r>
          </a:p>
          <a:p>
            <a:pPr eaLnBrk="0" hangingPunct="0">
              <a:lnSpc>
                <a:spcPct val="100000"/>
              </a:lnSpc>
              <a:spcBef>
                <a:spcPts val="600"/>
              </a:spcBef>
              <a:spcAft>
                <a:spcPts val="600"/>
              </a:spcAft>
              <a:buClr>
                <a:srgbClr val="C00000"/>
              </a:buClr>
            </a:pPr>
            <a:r>
              <a:rPr lang="en-US" dirty="0">
                <a:solidFill>
                  <a:srgbClr val="002060"/>
                </a:solidFill>
                <a:sym typeface="Wingdings"/>
              </a:rPr>
              <a:t>EEO Project Personnel Meetings</a:t>
            </a:r>
          </a:p>
          <a:p>
            <a:pPr eaLnBrk="0" hangingPunct="0">
              <a:lnSpc>
                <a:spcPct val="100000"/>
              </a:lnSpc>
              <a:spcBef>
                <a:spcPts val="600"/>
              </a:spcBef>
              <a:spcAft>
                <a:spcPts val="600"/>
              </a:spcAft>
              <a:buClr>
                <a:srgbClr val="C00000"/>
              </a:buClr>
            </a:pPr>
            <a:r>
              <a:rPr lang="en-US" dirty="0">
                <a:solidFill>
                  <a:srgbClr val="002060"/>
                </a:solidFill>
                <a:sym typeface="Wingdings"/>
              </a:rPr>
              <a:t>Annual July EEO Report</a:t>
            </a:r>
          </a:p>
          <a:p>
            <a:pPr eaLnBrk="0" hangingPunct="0">
              <a:lnSpc>
                <a:spcPct val="100000"/>
              </a:lnSpc>
              <a:spcBef>
                <a:spcPts val="600"/>
              </a:spcBef>
              <a:spcAft>
                <a:spcPts val="600"/>
              </a:spcAft>
              <a:buClr>
                <a:srgbClr val="C00000"/>
              </a:buClr>
            </a:pPr>
            <a:r>
              <a:rPr lang="en-US" dirty="0">
                <a:solidFill>
                  <a:srgbClr val="002060"/>
                </a:solidFill>
                <a:sym typeface="Wingdings"/>
              </a:rPr>
              <a:t>Training Assessments </a:t>
            </a:r>
            <a:r>
              <a:rPr lang="en-US" b="1" dirty="0">
                <a:solidFill>
                  <a:srgbClr val="C00000"/>
                </a:solidFill>
                <a:sym typeface="Wingdings"/>
              </a:rPr>
              <a:t>(NEW!!)</a:t>
            </a:r>
          </a:p>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sz="3600" dirty="0">
                <a:solidFill>
                  <a:schemeClr val="bg1"/>
                </a:solidFill>
              </a:rPr>
              <a:t>				</a:t>
            </a:r>
            <a:r>
              <a:rPr lang="en-US" sz="3600" dirty="0">
                <a:solidFill>
                  <a:srgbClr val="002060"/>
                </a:solidFill>
              </a:rPr>
              <a:t>ALL Monitored by Local Agency –RCS!!!</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a:t>
              </a:r>
              <a:endParaRPr lang="en-US" sz="2800" dirty="0">
                <a:solidFill>
                  <a:schemeClr val="accent5">
                    <a:lumMod val="50000"/>
                  </a:schemeClr>
                </a:solidFill>
              </a:endParaRPr>
            </a:p>
          </p:txBody>
        </p:sp>
      </p:grpSp>
      <p:sp>
        <p:nvSpPr>
          <p:cNvPr id="10" name="TextBox 9"/>
          <p:cNvSpPr txBox="1"/>
          <p:nvPr/>
        </p:nvSpPr>
        <p:spPr>
          <a:xfrm>
            <a:off x="-410110" y="5815892"/>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p:txBody>
      </p:sp>
      <p:sp>
        <p:nvSpPr>
          <p:cNvPr id="4" name="Slide Number Placeholder 3"/>
          <p:cNvSpPr>
            <a:spLocks noGrp="1"/>
          </p:cNvSpPr>
          <p:nvPr>
            <p:ph type="sldNum" sz="quarter" idx="12"/>
          </p:nvPr>
        </p:nvSpPr>
        <p:spPr/>
        <p:txBody>
          <a:bodyPr/>
          <a:lstStyle/>
          <a:p>
            <a:fld id="{1A86A500-0691-47EB-B918-D336B6CBF90A}" type="slidenum">
              <a:rPr lang="en-US" smtClean="0"/>
              <a:t>68</a:t>
            </a:fld>
            <a:endParaRPr lang="en-US"/>
          </a:p>
        </p:txBody>
      </p:sp>
    </p:spTree>
    <p:extLst>
      <p:ext uri="{BB962C8B-B14F-4D97-AF65-F5344CB8AC3E}">
        <p14:creationId xmlns:p14="http://schemas.microsoft.com/office/powerpoint/2010/main" val="1780009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838200" y="1845807"/>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pPr>
            <a:r>
              <a:rPr lang="en-US" dirty="0">
                <a:solidFill>
                  <a:srgbClr val="C00000"/>
                </a:solidFill>
                <a:sym typeface="Wingdings"/>
              </a:rPr>
              <a:t>Inspection Report for Job Site Bulletin Board </a:t>
            </a:r>
            <a:r>
              <a:rPr lang="en-US" sz="1600" dirty="0">
                <a:solidFill>
                  <a:srgbClr val="FFC000"/>
                </a:solidFill>
                <a:sym typeface="Wingdings"/>
              </a:rPr>
              <a:t>(</a:t>
            </a:r>
            <a:r>
              <a:rPr lang="en-US" sz="1600" i="1" dirty="0">
                <a:solidFill>
                  <a:srgbClr val="FFC000"/>
                </a:solidFill>
                <a:sym typeface="Wingdings"/>
              </a:rPr>
              <a:t>FDOT Form No. 275-021-10)</a:t>
            </a:r>
            <a:r>
              <a:rPr lang="en-US" sz="1600" dirty="0">
                <a:solidFill>
                  <a:srgbClr val="FFC000"/>
                </a:solidFill>
                <a:sym typeface="Wingdings"/>
              </a:rPr>
              <a:t> </a:t>
            </a:r>
          </a:p>
          <a:p>
            <a:pPr eaLnBrk="0" hangingPunct="0">
              <a:lnSpc>
                <a:spcPct val="100000"/>
              </a:lnSpc>
              <a:spcBef>
                <a:spcPts val="600"/>
              </a:spcBef>
              <a:spcAft>
                <a:spcPts val="600"/>
              </a:spcAft>
              <a:buClr>
                <a:srgbClr val="C00000"/>
              </a:buClr>
            </a:pPr>
            <a:r>
              <a:rPr lang="en-US" u="sng" dirty="0">
                <a:solidFill>
                  <a:srgbClr val="002060"/>
                </a:solidFill>
                <a:sym typeface="Wingdings"/>
              </a:rPr>
              <a:t>PRIME</a:t>
            </a:r>
            <a:r>
              <a:rPr lang="en-US" dirty="0">
                <a:solidFill>
                  <a:srgbClr val="002060"/>
                </a:solidFill>
                <a:sym typeface="Wingdings"/>
              </a:rPr>
              <a:t> Contractors (only) are responsible to maintain</a:t>
            </a:r>
          </a:p>
          <a:p>
            <a:pPr eaLnBrk="0" hangingPunct="0">
              <a:lnSpc>
                <a:spcPct val="100000"/>
              </a:lnSpc>
              <a:spcBef>
                <a:spcPts val="600"/>
              </a:spcBef>
              <a:spcAft>
                <a:spcPts val="600"/>
              </a:spcAft>
              <a:buClr>
                <a:srgbClr val="C00000"/>
              </a:buClr>
            </a:pPr>
            <a:r>
              <a:rPr lang="en-US" dirty="0">
                <a:solidFill>
                  <a:srgbClr val="002060"/>
                </a:solidFill>
                <a:sym typeface="Wingdings"/>
              </a:rPr>
              <a:t>Install and maintain a fixture displaying information on various rights, protections, and appeals</a:t>
            </a:r>
          </a:p>
          <a:p>
            <a:pPr eaLnBrk="0" hangingPunct="0">
              <a:lnSpc>
                <a:spcPct val="100000"/>
              </a:lnSpc>
              <a:spcBef>
                <a:spcPts val="600"/>
              </a:spcBef>
              <a:spcAft>
                <a:spcPts val="600"/>
              </a:spcAft>
              <a:buClr>
                <a:srgbClr val="C00000"/>
              </a:buClr>
            </a:pPr>
            <a:r>
              <a:rPr lang="en-US" dirty="0">
                <a:solidFill>
                  <a:srgbClr val="002060"/>
                </a:solidFill>
                <a:sym typeface="Wingdings"/>
              </a:rPr>
              <a:t>Physically located where it is accessible to all workers and the public 24/7</a:t>
            </a:r>
          </a:p>
          <a:p>
            <a:pPr eaLnBrk="0" hangingPunct="0">
              <a:lnSpc>
                <a:spcPct val="100000"/>
              </a:lnSpc>
              <a:spcBef>
                <a:spcPts val="600"/>
              </a:spcBef>
              <a:spcAft>
                <a:spcPts val="600"/>
              </a:spcAft>
              <a:buClr>
                <a:srgbClr val="C00000"/>
              </a:buClr>
            </a:pPr>
            <a:r>
              <a:rPr lang="en-US" dirty="0">
                <a:solidFill>
                  <a:srgbClr val="002060"/>
                </a:solidFill>
                <a:sym typeface="Wingdings"/>
              </a:rPr>
              <a:t>Install before work begins</a:t>
            </a:r>
            <a:endParaRPr lang="en-US" dirty="0">
              <a:solidFill>
                <a:srgbClr val="002060"/>
              </a:solidFill>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sp>
        <p:nvSpPr>
          <p:cNvPr id="10" name="TextBox 9"/>
          <p:cNvSpPr txBox="1"/>
          <p:nvPr/>
        </p:nvSpPr>
        <p:spPr>
          <a:xfrm>
            <a:off x="-358624" y="555529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
        <p:nvSpPr>
          <p:cNvPr id="4" name="Slide Number Placeholder 3"/>
          <p:cNvSpPr>
            <a:spLocks noGrp="1"/>
          </p:cNvSpPr>
          <p:nvPr>
            <p:ph type="sldNum" sz="quarter" idx="12"/>
          </p:nvPr>
        </p:nvSpPr>
        <p:spPr/>
        <p:txBody>
          <a:bodyPr/>
          <a:lstStyle/>
          <a:p>
            <a:fld id="{1A86A500-0691-47EB-B918-D336B6CBF90A}" type="slidenum">
              <a:rPr lang="en-US" smtClean="0"/>
              <a:t>69</a:t>
            </a:fld>
            <a:endParaRPr lang="en-US"/>
          </a:p>
        </p:txBody>
      </p:sp>
    </p:spTree>
    <p:extLst>
      <p:ext uri="{BB962C8B-B14F-4D97-AF65-F5344CB8AC3E}">
        <p14:creationId xmlns:p14="http://schemas.microsoft.com/office/powerpoint/2010/main" val="333593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FDOT Construction Contract Compliance Manual</a:t>
            </a:r>
          </a:p>
        </p:txBody>
      </p:sp>
      <p:sp>
        <p:nvSpPr>
          <p:cNvPr id="3" name="Content Placeholder 2"/>
          <p:cNvSpPr>
            <a:spLocks noGrp="1"/>
          </p:cNvSpPr>
          <p:nvPr>
            <p:ph idx="1"/>
          </p:nvPr>
        </p:nvSpPr>
        <p:spPr>
          <a:xfrm>
            <a:off x="949411" y="1590847"/>
            <a:ext cx="10515600" cy="4351338"/>
          </a:xfrm>
        </p:spPr>
        <p:txBody>
          <a:bodyPr>
            <a:normAutofit fontScale="92500" lnSpcReduction="10000"/>
          </a:bodyPr>
          <a:lstStyle/>
          <a:p>
            <a:pPr marL="0" indent="0">
              <a:buNone/>
            </a:pPr>
            <a:r>
              <a:rPr lang="en-US" sz="3200" dirty="0">
                <a:solidFill>
                  <a:srgbClr val="002060"/>
                </a:solidFill>
              </a:rPr>
              <a:t>FDOT Construction Contract Compliance Manual  (CCM) </a:t>
            </a:r>
          </a:p>
          <a:p>
            <a:pPr marL="0" indent="0">
              <a:buNone/>
            </a:pPr>
            <a:r>
              <a:rPr lang="en-US" sz="2400" i="1" dirty="0">
                <a:solidFill>
                  <a:srgbClr val="002060"/>
                </a:solidFill>
              </a:rPr>
              <a:t>effective as of August 17, 2016</a:t>
            </a:r>
          </a:p>
          <a:p>
            <a:pPr marL="0" indent="0">
              <a:buNone/>
            </a:pPr>
            <a:endParaRPr lang="en-US" sz="3200" dirty="0">
              <a:solidFill>
                <a:srgbClr val="002060"/>
              </a:solidFill>
            </a:endParaRPr>
          </a:p>
          <a:p>
            <a:pPr lvl="1">
              <a:lnSpc>
                <a:spcPct val="110000"/>
              </a:lnSpc>
              <a:spcBef>
                <a:spcPts val="600"/>
              </a:spcBef>
              <a:spcAft>
                <a:spcPts val="600"/>
              </a:spcAft>
            </a:pPr>
            <a:r>
              <a:rPr lang="en-US" sz="2800" dirty="0">
                <a:solidFill>
                  <a:srgbClr val="002060"/>
                </a:solidFill>
              </a:rPr>
              <a:t>Topic 275-020-005</a:t>
            </a:r>
          </a:p>
          <a:p>
            <a:pPr lvl="1">
              <a:lnSpc>
                <a:spcPct val="110000"/>
              </a:lnSpc>
              <a:spcBef>
                <a:spcPts val="600"/>
              </a:spcBef>
              <a:spcAft>
                <a:spcPts val="600"/>
              </a:spcAft>
            </a:pPr>
            <a:r>
              <a:rPr lang="en-US" sz="2800" dirty="0">
                <a:solidFill>
                  <a:srgbClr val="002060"/>
                </a:solidFill>
              </a:rPr>
              <a:t>FDOT’s approved program for contractor compliance reporting and monitoring to achieve a consistent predictable and repeatable (CPR) compliance program</a:t>
            </a:r>
          </a:p>
          <a:p>
            <a:pPr lvl="1">
              <a:lnSpc>
                <a:spcPct val="110000"/>
              </a:lnSpc>
              <a:spcBef>
                <a:spcPts val="600"/>
              </a:spcBef>
              <a:spcAft>
                <a:spcPts val="600"/>
              </a:spcAft>
            </a:pPr>
            <a:r>
              <a:rPr lang="en-US" sz="2800" dirty="0">
                <a:solidFill>
                  <a:srgbClr val="002060"/>
                </a:solidFill>
              </a:rPr>
              <a:t>It provides a detailed explanation of the general compliance requirements forms, record keeping and analytical tools for reporting and monitoring compliance on construction and design build contracts</a:t>
            </a:r>
          </a:p>
        </p:txBody>
      </p:sp>
      <p:sp>
        <p:nvSpPr>
          <p:cNvPr id="4" name="Slide Number Placeholder 3"/>
          <p:cNvSpPr>
            <a:spLocks noGrp="1"/>
          </p:cNvSpPr>
          <p:nvPr>
            <p:ph type="sldNum" sz="quarter" idx="12"/>
          </p:nvPr>
        </p:nvSpPr>
        <p:spPr/>
        <p:txBody>
          <a:bodyPr/>
          <a:lstStyle/>
          <a:p>
            <a:fld id="{1A86A500-0691-47EB-B918-D336B6CBF90A}" type="slidenum">
              <a:rPr lang="en-US" smtClean="0"/>
              <a:t>7</a:t>
            </a:fld>
            <a:endParaRPr lang="en-US"/>
          </a:p>
        </p:txBody>
      </p:sp>
    </p:spTree>
    <p:extLst>
      <p:ext uri="{BB962C8B-B14F-4D97-AF65-F5344CB8AC3E}">
        <p14:creationId xmlns:p14="http://schemas.microsoft.com/office/powerpoint/2010/main" val="1215893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1566672" y="1780228"/>
            <a:ext cx="10515600" cy="4351338"/>
          </a:xfrm>
        </p:spPr>
        <p:txBody>
          <a:bodyPr/>
          <a:lstStyle/>
          <a:p>
            <a:pPr marL="0" lvl="1" indent="0" eaLnBrk="0" hangingPunct="0">
              <a:lnSpc>
                <a:spcPct val="100000"/>
              </a:lnSpc>
              <a:spcBef>
                <a:spcPts val="600"/>
              </a:spcBef>
              <a:spcAft>
                <a:spcPts val="600"/>
              </a:spcAft>
              <a:buClr>
                <a:schemeClr val="accent6">
                  <a:lumMod val="20000"/>
                  <a:lumOff val="80000"/>
                </a:schemeClr>
              </a:buClr>
              <a:buNone/>
              <a:tabLst>
                <a:tab pos="432197" algn="l"/>
              </a:tabLst>
            </a:pPr>
            <a:r>
              <a:rPr lang="en-US" sz="2800" dirty="0">
                <a:solidFill>
                  <a:srgbClr val="C00000"/>
                </a:solidFill>
                <a:sym typeface="Wingdings"/>
              </a:rPr>
              <a:t>What should be on the Board?</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(5) FDOT required posters</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(3) USDOL required posters</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Wage Decision  (ALL pages clearly displayed)</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Additional Wage Classifications</a:t>
            </a:r>
          </a:p>
          <a:p>
            <a:pPr lvl="1" indent="-3429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EEO Officers (Prime and ALL subs over $10,000)</a:t>
            </a:r>
          </a:p>
          <a:p>
            <a:pPr marL="690563" lvl="1" indent="-347663" eaLnBrk="0" hangingPunct="0">
              <a:spcBef>
                <a:spcPts val="1125"/>
              </a:spcBef>
              <a:buClr>
                <a:schemeClr val="accent6">
                  <a:lumMod val="20000"/>
                  <a:lumOff val="80000"/>
                </a:schemeClr>
              </a:buClr>
              <a:tabLst>
                <a:tab pos="347663" algn="l"/>
              </a:tabLst>
            </a:pPr>
            <a:endParaRPr lang="en-US" sz="1800" dirty="0">
              <a:solidFill>
                <a:schemeClr val="bg1"/>
              </a:solidFill>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sp>
        <p:nvSpPr>
          <p:cNvPr id="10" name="TextBox 9"/>
          <p:cNvSpPr txBox="1"/>
          <p:nvPr/>
        </p:nvSpPr>
        <p:spPr>
          <a:xfrm>
            <a:off x="-389210" y="5623828"/>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
        <p:nvSpPr>
          <p:cNvPr id="4" name="Slide Number Placeholder 3"/>
          <p:cNvSpPr>
            <a:spLocks noGrp="1"/>
          </p:cNvSpPr>
          <p:nvPr>
            <p:ph type="sldNum" sz="quarter" idx="12"/>
          </p:nvPr>
        </p:nvSpPr>
        <p:spPr/>
        <p:txBody>
          <a:bodyPr/>
          <a:lstStyle/>
          <a:p>
            <a:fld id="{1A86A500-0691-47EB-B918-D336B6CBF90A}" type="slidenum">
              <a:rPr lang="en-US" smtClean="0"/>
              <a:t>70</a:t>
            </a:fld>
            <a:endParaRPr lang="en-US"/>
          </a:p>
        </p:txBody>
      </p:sp>
    </p:spTree>
    <p:extLst>
      <p:ext uri="{BB962C8B-B14F-4D97-AF65-F5344CB8AC3E}">
        <p14:creationId xmlns:p14="http://schemas.microsoft.com/office/powerpoint/2010/main" val="751680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966216" y="1521373"/>
            <a:ext cx="10515600" cy="2037373"/>
          </a:xfrm>
        </p:spPr>
        <p:txBody>
          <a:bodyPr>
            <a:normAutofit/>
          </a:bodyPr>
          <a:lstStyle/>
          <a:p>
            <a:pPr marL="0" lvl="1" indent="0" eaLnBrk="0" hangingPunct="0">
              <a:lnSpc>
                <a:spcPct val="100000"/>
              </a:lnSpc>
              <a:spcBef>
                <a:spcPts val="600"/>
              </a:spcBef>
              <a:spcAft>
                <a:spcPts val="600"/>
              </a:spcAft>
              <a:buClr>
                <a:schemeClr val="accent6">
                  <a:lumMod val="20000"/>
                  <a:lumOff val="80000"/>
                </a:schemeClr>
              </a:buClr>
              <a:buNone/>
              <a:tabLst>
                <a:tab pos="432197" algn="l"/>
              </a:tabLst>
            </a:pPr>
            <a:r>
              <a:rPr lang="en-US" sz="2800" dirty="0">
                <a:solidFill>
                  <a:srgbClr val="C00000"/>
                </a:solidFill>
                <a:sym typeface="Wingdings"/>
              </a:rPr>
              <a:t>Be Sure………………..</a:t>
            </a:r>
          </a:p>
          <a:p>
            <a:pPr marL="690563" lvl="1" indent="-347663" eaLnBrk="0" hangingPunct="0">
              <a:lnSpc>
                <a:spcPct val="100000"/>
              </a:lnSpc>
              <a:spcBef>
                <a:spcPts val="600"/>
              </a:spcBef>
              <a:spcAft>
                <a:spcPts val="600"/>
              </a:spcAft>
              <a:buClr>
                <a:srgbClr val="C00000"/>
              </a:buClr>
              <a:buFont typeface="+mj-lt"/>
              <a:buAutoNum type="alphaUcPeriod"/>
              <a:tabLst>
                <a:tab pos="347663" algn="l"/>
              </a:tabLst>
            </a:pPr>
            <a:r>
              <a:rPr lang="en-US" sz="2800" dirty="0">
                <a:solidFill>
                  <a:srgbClr val="002060"/>
                </a:solidFill>
                <a:sym typeface="Wingdings"/>
              </a:rPr>
              <a:t>Documents are maintained to withstand weather</a:t>
            </a:r>
          </a:p>
          <a:p>
            <a:pPr marL="690563" lvl="1" indent="-347663" eaLnBrk="0" hangingPunct="0">
              <a:lnSpc>
                <a:spcPct val="100000"/>
              </a:lnSpc>
              <a:spcBef>
                <a:spcPts val="600"/>
              </a:spcBef>
              <a:spcAft>
                <a:spcPts val="600"/>
              </a:spcAft>
              <a:buClr>
                <a:srgbClr val="C00000"/>
              </a:buClr>
              <a:buFont typeface="+mj-lt"/>
              <a:buAutoNum type="alphaUcPeriod"/>
              <a:tabLst>
                <a:tab pos="347663" algn="l"/>
              </a:tabLst>
            </a:pPr>
            <a:r>
              <a:rPr lang="en-US" sz="2800" u="sng" dirty="0">
                <a:solidFill>
                  <a:srgbClr val="002060"/>
                </a:solidFill>
                <a:sym typeface="Wingdings"/>
              </a:rPr>
              <a:t>DO NOT</a:t>
            </a:r>
            <a:r>
              <a:rPr lang="en-US" sz="2800" dirty="0">
                <a:solidFill>
                  <a:srgbClr val="002060"/>
                </a:solidFill>
                <a:sym typeface="Wingdings"/>
              </a:rPr>
              <a:t> remove board until final acceptance!!</a:t>
            </a:r>
          </a:p>
          <a:p>
            <a:endParaRPr lang="en-US" sz="3200"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43657"/>
            <a:ext cx="5772665" cy="3203829"/>
          </a:xfrm>
          <a:prstGeom prst="rect">
            <a:avLst/>
          </a:prstGeom>
          <a:ln>
            <a:noFill/>
          </a:ln>
          <a:effectLst>
            <a:softEdge rad="112500"/>
          </a:effectLst>
        </p:spPr>
      </p:pic>
      <p:sp>
        <p:nvSpPr>
          <p:cNvPr id="10" name="TextBox 9"/>
          <p:cNvSpPr txBox="1"/>
          <p:nvPr/>
        </p:nvSpPr>
        <p:spPr>
          <a:xfrm>
            <a:off x="-396475" y="560882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
        <p:nvSpPr>
          <p:cNvPr id="4" name="Slide Number Placeholder 3"/>
          <p:cNvSpPr>
            <a:spLocks noGrp="1"/>
          </p:cNvSpPr>
          <p:nvPr>
            <p:ph type="sldNum" sz="quarter" idx="12"/>
          </p:nvPr>
        </p:nvSpPr>
        <p:spPr/>
        <p:txBody>
          <a:bodyPr/>
          <a:lstStyle/>
          <a:p>
            <a:fld id="{1A86A500-0691-47EB-B918-D336B6CBF90A}" type="slidenum">
              <a:rPr lang="en-US" smtClean="0"/>
              <a:t>71</a:t>
            </a:fld>
            <a:endParaRPr lang="en-US"/>
          </a:p>
        </p:txBody>
      </p:sp>
    </p:spTree>
    <p:extLst>
      <p:ext uri="{BB962C8B-B14F-4D97-AF65-F5344CB8AC3E}">
        <p14:creationId xmlns:p14="http://schemas.microsoft.com/office/powerpoint/2010/main" val="146539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Site Bulletin Board</a:t>
            </a:r>
          </a:p>
        </p:txBody>
      </p:sp>
      <p:sp>
        <p:nvSpPr>
          <p:cNvPr id="3" name="Content Placeholder 2"/>
          <p:cNvSpPr>
            <a:spLocks noGrp="1"/>
          </p:cNvSpPr>
          <p:nvPr>
            <p:ph idx="1"/>
          </p:nvPr>
        </p:nvSpPr>
        <p:spPr>
          <a:xfrm>
            <a:off x="838200" y="1521373"/>
            <a:ext cx="10515600" cy="4655590"/>
          </a:xfrm>
        </p:spPr>
        <p:txBody>
          <a:bodyPr>
            <a:normAutofit lnSpcReduction="10000"/>
          </a:bodyPr>
          <a:lstStyle/>
          <a:p>
            <a:pPr marL="0" indent="0" eaLnBrk="0" hangingPunct="0">
              <a:lnSpc>
                <a:spcPct val="100000"/>
              </a:lnSpc>
              <a:spcBef>
                <a:spcPts val="600"/>
              </a:spcBef>
              <a:spcAft>
                <a:spcPts val="600"/>
              </a:spcAft>
              <a:buClr>
                <a:schemeClr val="accent6">
                  <a:lumMod val="20000"/>
                  <a:lumOff val="80000"/>
                </a:schemeClr>
              </a:buClr>
              <a:buNone/>
              <a:tabLst>
                <a:tab pos="432197" algn="l"/>
              </a:tabLst>
            </a:pPr>
            <a:r>
              <a:rPr lang="en-US" sz="3200" dirty="0">
                <a:solidFill>
                  <a:srgbClr val="002060"/>
                </a:solidFill>
                <a:sym typeface="Wingdings"/>
              </a:rPr>
              <a:t>When do I inspect the Board?</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At the </a:t>
            </a:r>
            <a:r>
              <a:rPr lang="en-US" sz="2400" dirty="0">
                <a:solidFill>
                  <a:srgbClr val="C00000"/>
                </a:solidFill>
                <a:sym typeface="Wingdings"/>
              </a:rPr>
              <a:t>START</a:t>
            </a:r>
            <a:r>
              <a:rPr lang="en-US" sz="2400" dirty="0">
                <a:solidFill>
                  <a:srgbClr val="FFFF00"/>
                </a:solidFill>
                <a:sym typeface="Wingdings"/>
              </a:rPr>
              <a:t> </a:t>
            </a:r>
            <a:r>
              <a:rPr lang="en-US" sz="2400" dirty="0">
                <a:solidFill>
                  <a:srgbClr val="002060"/>
                </a:solidFill>
                <a:sym typeface="Wingdings"/>
              </a:rPr>
              <a:t>of the project</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Subsequent</a:t>
            </a:r>
            <a:r>
              <a:rPr lang="en-US" sz="2400" dirty="0">
                <a:solidFill>
                  <a:srgbClr val="66FFFF"/>
                </a:solidFill>
                <a:sym typeface="Wingdings"/>
              </a:rPr>
              <a:t> </a:t>
            </a:r>
            <a:r>
              <a:rPr lang="en-US" sz="2400" dirty="0">
                <a:solidFill>
                  <a:srgbClr val="C00000"/>
                </a:solidFill>
                <a:sym typeface="Wingdings"/>
              </a:rPr>
              <a:t>QUARTERLY</a:t>
            </a:r>
            <a:r>
              <a:rPr lang="en-US" sz="2400" dirty="0">
                <a:solidFill>
                  <a:srgbClr val="002060"/>
                </a:solidFill>
                <a:sym typeface="Wingdings"/>
              </a:rPr>
              <a:t> inspections (at a minimum)</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Re-inspect for </a:t>
            </a:r>
            <a:r>
              <a:rPr lang="en-US" sz="2400" dirty="0">
                <a:solidFill>
                  <a:srgbClr val="C00000"/>
                </a:solidFill>
                <a:sym typeface="Wingdings"/>
              </a:rPr>
              <a:t>CORRECTING NONCOMPLIANCE</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Re-Inspect if:</a:t>
            </a:r>
          </a:p>
          <a:p>
            <a:pPr marL="600075" lvl="1" indent="-257175" eaLnBrk="0" hangingPunct="0">
              <a:lnSpc>
                <a:spcPct val="100000"/>
              </a:lnSpc>
              <a:spcBef>
                <a:spcPts val="600"/>
              </a:spcBef>
              <a:spcAft>
                <a:spcPts val="600"/>
              </a:spcAft>
              <a:tabLst>
                <a:tab pos="347663" algn="l"/>
              </a:tabLst>
            </a:pPr>
            <a:r>
              <a:rPr lang="en-US" dirty="0">
                <a:solidFill>
                  <a:srgbClr val="C00000"/>
                </a:solidFill>
                <a:sym typeface="Wingdings"/>
              </a:rPr>
              <a:t>ADDING SUBCONTRACTOR </a:t>
            </a:r>
            <a:r>
              <a:rPr lang="en-US" sz="2000" i="1" dirty="0">
                <a:solidFill>
                  <a:srgbClr val="002060"/>
                </a:solidFill>
                <a:sym typeface="Wingdings"/>
              </a:rPr>
              <a:t>(for posting of EEO Officer information)</a:t>
            </a:r>
          </a:p>
          <a:p>
            <a:pPr marL="600075" lvl="1" indent="-257175" eaLnBrk="0" hangingPunct="0">
              <a:lnSpc>
                <a:spcPct val="100000"/>
              </a:lnSpc>
              <a:spcBef>
                <a:spcPts val="600"/>
              </a:spcBef>
              <a:spcAft>
                <a:spcPts val="600"/>
              </a:spcAft>
              <a:tabLst>
                <a:tab pos="347663" algn="l"/>
              </a:tabLst>
            </a:pPr>
            <a:r>
              <a:rPr lang="en-US" dirty="0">
                <a:solidFill>
                  <a:srgbClr val="C00000"/>
                </a:solidFill>
                <a:sym typeface="Wingdings"/>
              </a:rPr>
              <a:t>ADDITIONAL WAGE CLASSIFICATION APPROVAL</a:t>
            </a:r>
          </a:p>
          <a:p>
            <a:pPr marL="0" indent="0" eaLnBrk="0" hangingPunct="0">
              <a:lnSpc>
                <a:spcPct val="100000"/>
              </a:lnSpc>
              <a:spcBef>
                <a:spcPts val="600"/>
              </a:spcBef>
              <a:spcAft>
                <a:spcPts val="600"/>
              </a:spcAft>
              <a:buClr>
                <a:schemeClr val="bg1"/>
              </a:buClr>
              <a:buNone/>
              <a:tabLst>
                <a:tab pos="347663" algn="l"/>
              </a:tabLst>
            </a:pPr>
            <a:r>
              <a:rPr lang="en-US" sz="2400" dirty="0">
                <a:solidFill>
                  <a:srgbClr val="002060"/>
                </a:solidFill>
                <a:sym typeface="Wingdings"/>
              </a:rPr>
              <a:t>                            	</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sz="2000" dirty="0">
                <a:solidFill>
                  <a:schemeClr val="bg1"/>
                </a:solidFill>
                <a:sym typeface="Wingdings"/>
              </a:rPr>
              <a:t>							</a:t>
            </a:r>
            <a:r>
              <a:rPr lang="en-US" b="1" dirty="0">
                <a:solidFill>
                  <a:srgbClr val="C00000"/>
                </a:solidFill>
                <a:sym typeface="Wingdings"/>
              </a:rPr>
              <a:t>TAKE PICTURES!!!!!</a:t>
            </a:r>
          </a:p>
          <a:p>
            <a:pPr marL="432197" indent="-432197" eaLnBrk="0" hangingPunct="0">
              <a:spcBef>
                <a:spcPts val="1875"/>
              </a:spcBef>
              <a:buClr>
                <a:schemeClr val="accent6">
                  <a:lumMod val="20000"/>
                  <a:lumOff val="80000"/>
                </a:schemeClr>
              </a:buClr>
              <a:tabLst>
                <a:tab pos="432197" algn="l"/>
              </a:tabLst>
            </a:pPr>
            <a:endParaRPr lang="en-US" sz="3600" dirty="0">
              <a:solidFill>
                <a:srgbClr val="ABFFAB"/>
              </a:solidFill>
              <a:effectLst>
                <a:outerShdw blurRad="50800" dist="76200" dir="2700000" algn="tl" rotWithShape="0">
                  <a:prstClr val="black">
                    <a:alpha val="40000"/>
                  </a:prstClr>
                </a:outerShdw>
              </a:effectLst>
              <a:sym typeface="Wingdings"/>
            </a:endParaRPr>
          </a:p>
          <a:p>
            <a:endParaRPr lang="en-US" sz="3600"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4.2</a:t>
              </a:r>
              <a:endParaRPr lang="en-US" sz="2800" dirty="0">
                <a:solidFill>
                  <a:schemeClr val="accent5">
                    <a:lumMod val="50000"/>
                  </a:schemeClr>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666" y="3547008"/>
            <a:ext cx="2713595" cy="2713595"/>
          </a:xfrm>
          <a:prstGeom prst="rect">
            <a:avLst/>
          </a:prstGeom>
          <a:effectLst>
            <a:softEdge rad="127000"/>
          </a:effectLst>
        </p:spPr>
      </p:pic>
      <p:sp>
        <p:nvSpPr>
          <p:cNvPr id="10" name="TextBox 9"/>
          <p:cNvSpPr txBox="1"/>
          <p:nvPr/>
        </p:nvSpPr>
        <p:spPr>
          <a:xfrm>
            <a:off x="-387403" y="561466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G1-G4</a:t>
            </a:r>
          </a:p>
        </p:txBody>
      </p:sp>
      <p:sp>
        <p:nvSpPr>
          <p:cNvPr id="4" name="Slide Number Placeholder 3"/>
          <p:cNvSpPr>
            <a:spLocks noGrp="1"/>
          </p:cNvSpPr>
          <p:nvPr>
            <p:ph type="sldNum" sz="quarter" idx="12"/>
          </p:nvPr>
        </p:nvSpPr>
        <p:spPr/>
        <p:txBody>
          <a:bodyPr/>
          <a:lstStyle/>
          <a:p>
            <a:fld id="{1A86A500-0691-47EB-B918-D336B6CBF90A}" type="slidenum">
              <a:rPr lang="en-US" smtClean="0"/>
              <a:t>72</a:t>
            </a:fld>
            <a:endParaRPr lang="en-US"/>
          </a:p>
        </p:txBody>
      </p:sp>
    </p:spTree>
    <p:extLst>
      <p:ext uri="{BB962C8B-B14F-4D97-AF65-F5344CB8AC3E}">
        <p14:creationId xmlns:p14="http://schemas.microsoft.com/office/powerpoint/2010/main" val="834349611"/>
      </p:ext>
    </p:extLst>
  </p:cSld>
  <p:clrMapOvr>
    <a:masterClrMapping/>
  </p:clrMapOvr>
  <mc:AlternateContent xmlns:mc="http://schemas.openxmlformats.org/markup-compatibility/2006" xmlns:p14="http://schemas.microsoft.com/office/powerpoint/2010/main">
    <mc:Choice Requires="p14">
      <p:transition spd="med" p14:dur="600">
        <p:sndAc>
          <p:stSnd>
            <p:snd r:embed="rId2" name="camera.wav"/>
          </p:stSnd>
        </p:sndAc>
      </p:transition>
    </mc:Choice>
    <mc:Fallback xmlns="">
      <p:transition spd="med">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3000" tmFilter="0, 0; .2, .5; .8, .5; 1, 0"/>
                                        <p:tgtEl>
                                          <p:spTgt spid="5"/>
                                        </p:tgtEl>
                                      </p:cBhvr>
                                    </p:animEffect>
                                    <p:animScale>
                                      <p:cBhvr>
                                        <p:cTn id="7"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July Report</a:t>
            </a:r>
          </a:p>
        </p:txBody>
      </p:sp>
      <p:sp>
        <p:nvSpPr>
          <p:cNvPr id="3" name="Content Placeholder 2"/>
          <p:cNvSpPr>
            <a:spLocks noGrp="1"/>
          </p:cNvSpPr>
          <p:nvPr>
            <p:ph idx="1"/>
          </p:nvPr>
        </p:nvSpPr>
        <p:spPr>
          <a:xfrm>
            <a:off x="164592" y="1521372"/>
            <a:ext cx="10515600" cy="4708831"/>
          </a:xfrm>
        </p:spPr>
        <p:txBody>
          <a:bodyPr>
            <a:normAutofit fontScale="77500" lnSpcReduction="20000"/>
          </a:bodyPr>
          <a:lstStyle/>
          <a:p>
            <a:pPr marL="0" lvl="1" indent="0" eaLnBrk="0" hangingPunct="0">
              <a:lnSpc>
                <a:spcPct val="100000"/>
              </a:lnSpc>
              <a:spcBef>
                <a:spcPts val="600"/>
              </a:spcBef>
              <a:spcAft>
                <a:spcPts val="600"/>
              </a:spcAft>
              <a:buClr>
                <a:schemeClr val="accent6">
                  <a:lumMod val="20000"/>
                  <a:lumOff val="80000"/>
                </a:schemeClr>
              </a:buClr>
              <a:buNone/>
              <a:tabLst>
                <a:tab pos="347663" algn="l"/>
              </a:tabLst>
            </a:pPr>
            <a:r>
              <a:rPr lang="en-US" sz="3600" dirty="0">
                <a:solidFill>
                  <a:srgbClr val="C00000"/>
                </a:solidFill>
                <a:sym typeface="Wingdings"/>
              </a:rPr>
              <a:t>Contractor’s Annual July EEO Report</a:t>
            </a:r>
          </a:p>
          <a:p>
            <a:pPr marL="342900" lvl="1" indent="0" eaLnBrk="0" hangingPunct="0">
              <a:lnSpc>
                <a:spcPct val="100000"/>
              </a:lnSpc>
              <a:spcBef>
                <a:spcPts val="600"/>
              </a:spcBef>
              <a:spcAft>
                <a:spcPts val="600"/>
              </a:spcAft>
              <a:buClr>
                <a:srgbClr val="C00000"/>
              </a:buClr>
              <a:buNone/>
              <a:tabLst>
                <a:tab pos="347663" algn="l"/>
              </a:tabLst>
            </a:pPr>
            <a:r>
              <a:rPr lang="en-US" sz="2800" dirty="0">
                <a:solidFill>
                  <a:srgbClr val="002060"/>
                </a:solidFill>
                <a:sym typeface="Wingdings"/>
              </a:rPr>
              <a:t>One (1) report from FDOT :</a:t>
            </a:r>
          </a:p>
          <a:p>
            <a:pPr marL="342900" lvl="1" indent="0" eaLnBrk="0" hangingPunct="0">
              <a:lnSpc>
                <a:spcPct val="100000"/>
              </a:lnSpc>
              <a:spcBef>
                <a:spcPts val="600"/>
              </a:spcBef>
              <a:spcAft>
                <a:spcPts val="600"/>
              </a:spcAft>
              <a:buClr>
                <a:srgbClr val="C00000"/>
              </a:buClr>
              <a:buNone/>
              <a:tabLst>
                <a:tab pos="347663" algn="l"/>
              </a:tabLst>
            </a:pPr>
            <a:endParaRPr lang="en-US" sz="1400" dirty="0">
              <a:solidFill>
                <a:schemeClr val="bg1"/>
              </a:solidFill>
              <a:sym typeface="Wingdings"/>
            </a:endParaRPr>
          </a:p>
          <a:p>
            <a:pPr marL="461963" lvl="2" indent="0" eaLnBrk="0" hangingPunct="0">
              <a:lnSpc>
                <a:spcPct val="100000"/>
              </a:lnSpc>
              <a:spcBef>
                <a:spcPts val="600"/>
              </a:spcBef>
              <a:spcAft>
                <a:spcPts val="600"/>
              </a:spcAft>
              <a:buClr>
                <a:schemeClr val="accent6">
                  <a:lumMod val="20000"/>
                  <a:lumOff val="80000"/>
                </a:schemeClr>
              </a:buClr>
              <a:buNone/>
              <a:tabLst>
                <a:tab pos="347663" algn="l"/>
                <a:tab pos="516731" algn="l"/>
              </a:tabLst>
            </a:pPr>
            <a:r>
              <a:rPr lang="en-US" sz="2400" dirty="0">
                <a:solidFill>
                  <a:srgbClr val="C00000"/>
                </a:solidFill>
                <a:latin typeface="Arial"/>
                <a:cs typeface="Arial"/>
                <a:sym typeface="Wingdings"/>
              </a:rPr>
              <a:t>→</a:t>
            </a:r>
            <a:r>
              <a:rPr lang="en-US" sz="2400" dirty="0">
                <a:solidFill>
                  <a:schemeClr val="bg1"/>
                </a:solidFill>
                <a:latin typeface="Arial"/>
                <a:cs typeface="Arial"/>
                <a:sym typeface="Wingdings"/>
              </a:rPr>
              <a:t>  </a:t>
            </a:r>
            <a:r>
              <a:rPr lang="en-US" sz="2400" dirty="0">
                <a:solidFill>
                  <a:srgbClr val="002060"/>
                </a:solidFill>
                <a:sym typeface="Wingdings"/>
              </a:rPr>
              <a:t>FHWA</a:t>
            </a:r>
          </a:p>
          <a:p>
            <a:pPr marL="461963" lvl="3" indent="0" eaLnBrk="0" hangingPunct="0">
              <a:lnSpc>
                <a:spcPct val="100000"/>
              </a:lnSpc>
              <a:spcBef>
                <a:spcPts val="600"/>
              </a:spcBef>
              <a:spcAft>
                <a:spcPts val="600"/>
              </a:spcAft>
              <a:buClr>
                <a:schemeClr val="accent6">
                  <a:lumMod val="20000"/>
                  <a:lumOff val="80000"/>
                </a:schemeClr>
              </a:buClr>
              <a:buNone/>
              <a:tabLst>
                <a:tab pos="347663" algn="l"/>
                <a:tab pos="516731" algn="l"/>
              </a:tabLst>
            </a:pPr>
            <a:r>
              <a:rPr lang="en-US" sz="2400" dirty="0">
                <a:solidFill>
                  <a:srgbClr val="C00000"/>
                </a:solidFill>
                <a:latin typeface="Arial"/>
                <a:cs typeface="Arial"/>
                <a:sym typeface="Wingdings"/>
              </a:rPr>
              <a:t>→</a:t>
            </a:r>
            <a:r>
              <a:rPr lang="en-US" sz="2400" dirty="0">
                <a:solidFill>
                  <a:schemeClr val="bg1"/>
                </a:solidFill>
                <a:latin typeface="Arial"/>
                <a:cs typeface="Arial"/>
                <a:sym typeface="Wingdings"/>
              </a:rPr>
              <a:t>  </a:t>
            </a:r>
            <a:r>
              <a:rPr lang="en-US" sz="2400" dirty="0">
                <a:solidFill>
                  <a:srgbClr val="002060"/>
                </a:solidFill>
                <a:sym typeface="Wingdings"/>
              </a:rPr>
              <a:t>U.S. Senate</a:t>
            </a:r>
          </a:p>
          <a:p>
            <a:pPr marL="342900" lvl="1" indent="0" eaLnBrk="0" hangingPunct="0">
              <a:lnSpc>
                <a:spcPct val="100000"/>
              </a:lnSpc>
              <a:spcBef>
                <a:spcPts val="600"/>
              </a:spcBef>
              <a:spcAft>
                <a:spcPts val="600"/>
              </a:spcAft>
              <a:buClr>
                <a:schemeClr val="accent6">
                  <a:lumMod val="20000"/>
                  <a:lumOff val="80000"/>
                </a:schemeClr>
              </a:buClr>
              <a:buNone/>
              <a:tabLst>
                <a:tab pos="347663" algn="l"/>
              </a:tabLst>
            </a:pPr>
            <a:endParaRPr lang="en-US" dirty="0">
              <a:solidFill>
                <a:srgbClr val="002060"/>
              </a:solidFill>
              <a:sym typeface="Wingdings"/>
            </a:endParaRP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Total employment on all Federal Aid highway projects</a:t>
            </a: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Why July? - Good weather month nationwide</a:t>
            </a: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Memo sent to Prime for 8/20 submittal</a:t>
            </a:r>
          </a:p>
          <a:p>
            <a:pPr marL="806958" lvl="1" indent="-457200" eaLnBrk="0" hangingPunct="0">
              <a:lnSpc>
                <a:spcPct val="100000"/>
              </a:lnSpc>
              <a:spcBef>
                <a:spcPts val="600"/>
              </a:spcBef>
              <a:spcAft>
                <a:spcPts val="600"/>
              </a:spcAft>
              <a:buClr>
                <a:srgbClr val="C00000"/>
              </a:buClr>
              <a:tabLst>
                <a:tab pos="347663" algn="l"/>
              </a:tabLst>
            </a:pPr>
            <a:r>
              <a:rPr lang="en-US" sz="2800" dirty="0">
                <a:solidFill>
                  <a:srgbClr val="002060"/>
                </a:solidFill>
                <a:sym typeface="Wingdings"/>
              </a:rPr>
              <a:t>Compiled for submittal to D7 DCCM by 9/1</a:t>
            </a:r>
            <a:endParaRPr lang="en-US" sz="2800" dirty="0">
              <a:solidFill>
                <a:srgbClr val="002060"/>
              </a:solidFill>
            </a:endParaRPr>
          </a:p>
          <a:p>
            <a:pPr marL="347663" indent="-347663" eaLnBrk="0" hangingPunct="0">
              <a:spcBef>
                <a:spcPts val="0"/>
              </a:spcBef>
              <a:buClr>
                <a:schemeClr val="accent6">
                  <a:lumMod val="20000"/>
                  <a:lumOff val="80000"/>
                </a:schemeClr>
              </a:buClr>
              <a:tabLst>
                <a:tab pos="347663" algn="l"/>
                <a:tab pos="685800" algn="l"/>
              </a:tabLst>
            </a:pPr>
            <a:endParaRPr lang="en-US" sz="1800" dirty="0">
              <a:solidFill>
                <a:srgbClr val="ABFFAB"/>
              </a:solidFill>
              <a:effectLst>
                <a:outerShdw blurRad="50800" dist="76200" dir="2700000" algn="tl" rotWithShape="0">
                  <a:prstClr val="black">
                    <a:alpha val="40000"/>
                  </a:prstClr>
                </a:outerShdw>
              </a:effectLst>
              <a:sym typeface="Wingdings"/>
            </a:endParaRPr>
          </a:p>
          <a:p>
            <a:pPr marL="0" indent="0" eaLnBrk="0" hangingPunct="0">
              <a:spcBef>
                <a:spcPts val="1125"/>
              </a:spcBef>
              <a:buClr>
                <a:schemeClr val="accent6">
                  <a:lumMod val="20000"/>
                  <a:lumOff val="80000"/>
                </a:schemeClr>
              </a:buClr>
              <a:buNone/>
              <a:tabLst>
                <a:tab pos="347663" algn="l"/>
                <a:tab pos="685800" algn="l"/>
              </a:tabLst>
            </a:pPr>
            <a:r>
              <a:rPr lang="en-US" sz="1800" dirty="0">
                <a:solidFill>
                  <a:schemeClr val="bg1"/>
                </a:solidFill>
                <a:effectLst>
                  <a:outerShdw blurRad="50800" dist="76200" dir="2700000" algn="tl" rotWithShape="0">
                    <a:prstClr val="black">
                      <a:alpha val="40000"/>
                    </a:prstClr>
                  </a:outerShdw>
                </a:effectLst>
                <a:sym typeface="Wingdings"/>
              </a:rPr>
              <a:t>	</a:t>
            </a:r>
            <a:endParaRPr lang="en-US" sz="1800" dirty="0">
              <a:solidFill>
                <a:schemeClr val="bg1"/>
              </a:solidFill>
              <a:effectLst>
                <a:outerShdw blurRad="50800" dist="76200" dir="2700000" algn="tl" rotWithShape="0">
                  <a:prstClr val="black">
                    <a:alpha val="40000"/>
                  </a:prstClr>
                </a:outerShdw>
              </a:effectLst>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4.4</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697" y="2040354"/>
            <a:ext cx="3907535" cy="4189849"/>
          </a:xfrm>
          <a:prstGeom prst="rect">
            <a:avLst/>
          </a:prstGeom>
          <a:ln>
            <a:noFill/>
          </a:ln>
          <a:effectLst>
            <a:softEdge rad="112500"/>
          </a:effectLst>
        </p:spPr>
      </p:pic>
      <p:sp>
        <p:nvSpPr>
          <p:cNvPr id="10" name="TextBox 9"/>
          <p:cNvSpPr txBox="1"/>
          <p:nvPr/>
        </p:nvSpPr>
        <p:spPr>
          <a:xfrm>
            <a:off x="-408804" y="5555290"/>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II: EEO</a:t>
            </a:r>
          </a:p>
          <a:p>
            <a:pPr algn="ctr"/>
            <a:r>
              <a:rPr lang="en-US" sz="1400" b="1" dirty="0">
                <a:solidFill>
                  <a:srgbClr val="002060"/>
                </a:solidFill>
              </a:rPr>
              <a:t>D1</a:t>
            </a:r>
          </a:p>
        </p:txBody>
      </p:sp>
      <p:sp>
        <p:nvSpPr>
          <p:cNvPr id="4" name="Slide Number Placeholder 3"/>
          <p:cNvSpPr>
            <a:spLocks noGrp="1"/>
          </p:cNvSpPr>
          <p:nvPr>
            <p:ph type="sldNum" sz="quarter" idx="12"/>
          </p:nvPr>
        </p:nvSpPr>
        <p:spPr/>
        <p:txBody>
          <a:bodyPr/>
          <a:lstStyle/>
          <a:p>
            <a:fld id="{1A86A500-0691-47EB-B918-D336B6CBF90A}" type="slidenum">
              <a:rPr lang="en-US" smtClean="0"/>
              <a:t>73</a:t>
            </a:fld>
            <a:endParaRPr lang="en-US"/>
          </a:p>
        </p:txBody>
      </p:sp>
    </p:spTree>
    <p:extLst>
      <p:ext uri="{BB962C8B-B14F-4D97-AF65-F5344CB8AC3E}">
        <p14:creationId xmlns:p14="http://schemas.microsoft.com/office/powerpoint/2010/main" val="204136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Assessments </a:t>
            </a:r>
          </a:p>
        </p:txBody>
      </p:sp>
      <p:sp>
        <p:nvSpPr>
          <p:cNvPr id="3" name="Content Placeholder 2"/>
          <p:cNvSpPr>
            <a:spLocks noGrp="1"/>
          </p:cNvSpPr>
          <p:nvPr>
            <p:ph idx="1"/>
          </p:nvPr>
        </p:nvSpPr>
        <p:spPr>
          <a:xfrm>
            <a:off x="838200" y="1741985"/>
            <a:ext cx="10515600" cy="4351338"/>
          </a:xfrm>
        </p:spPr>
        <p:txBody>
          <a:bodyPr>
            <a:normAutofit/>
          </a:bodyPr>
          <a:lstStyle/>
          <a:p>
            <a:pPr marL="0" indent="0">
              <a:lnSpc>
                <a:spcPct val="100000"/>
              </a:lnSpc>
              <a:spcBef>
                <a:spcPts val="600"/>
              </a:spcBef>
              <a:spcAft>
                <a:spcPts val="600"/>
              </a:spcAft>
              <a:buNone/>
            </a:pPr>
            <a:r>
              <a:rPr lang="en-US" sz="3600" dirty="0">
                <a:solidFill>
                  <a:srgbClr val="C00000"/>
                </a:solidFill>
              </a:rPr>
              <a:t>Purpose:</a:t>
            </a:r>
          </a:p>
          <a:p>
            <a:pPr marL="457200" lvl="1" indent="0">
              <a:lnSpc>
                <a:spcPct val="100000"/>
              </a:lnSpc>
              <a:spcBef>
                <a:spcPts val="600"/>
              </a:spcBef>
              <a:spcAft>
                <a:spcPts val="600"/>
              </a:spcAft>
              <a:buNone/>
            </a:pPr>
            <a:r>
              <a:rPr lang="en-US" sz="3200" dirty="0">
                <a:solidFill>
                  <a:srgbClr val="002060"/>
                </a:solidFill>
              </a:rPr>
              <a:t>To assess the level of experience and comprehension of a Contractor’s EEO compliance staff with the requirements of FHWA 1273 for federal aid contracts. The training assessment is to identify areas where the EEO Officer of Contractor may need additional training and may be used as one factor in determining the schedule for official Contract Compliance Reviews as described in Section 4.6.</a:t>
            </a:r>
          </a:p>
        </p:txBody>
      </p:sp>
      <p:grpSp>
        <p:nvGrpSpPr>
          <p:cNvPr id="4" name="Group 3"/>
          <p:cNvGrpSpPr/>
          <p:nvPr/>
        </p:nvGrpSpPr>
        <p:grpSpPr>
          <a:xfrm>
            <a:off x="10570464" y="620321"/>
            <a:ext cx="1621536" cy="1159907"/>
            <a:chOff x="10570464" y="926592"/>
            <a:chExt cx="1621536" cy="1159907"/>
          </a:xfrm>
        </p:grpSpPr>
        <p:sp>
          <p:nvSpPr>
            <p:cNvPr id="5" name="Rounded Rectangle 4"/>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4.5</a:t>
              </a:r>
              <a:endParaRPr lang="en-US" sz="2800" dirty="0">
                <a:solidFill>
                  <a:schemeClr val="accent5">
                    <a:lumMod val="50000"/>
                  </a:schemeClr>
                </a:solidFill>
              </a:endParaRPr>
            </a:p>
          </p:txBody>
        </p:sp>
      </p:grpSp>
      <p:sp>
        <p:nvSpPr>
          <p:cNvPr id="7" name="TextBox 6"/>
          <p:cNvSpPr txBox="1"/>
          <p:nvPr/>
        </p:nvSpPr>
        <p:spPr>
          <a:xfrm>
            <a:off x="10455216" y="6346763"/>
            <a:ext cx="1423358" cy="369332"/>
          </a:xfrm>
          <a:prstGeom prst="rect">
            <a:avLst/>
          </a:prstGeom>
          <a:noFill/>
        </p:spPr>
        <p:txBody>
          <a:bodyPr wrap="square" rtlCol="0">
            <a:spAutoFit/>
          </a:bodyPr>
          <a:lstStyle/>
          <a:p>
            <a:r>
              <a:rPr lang="en-US" dirty="0"/>
              <a:t>Handout #3</a:t>
            </a:r>
          </a:p>
        </p:txBody>
      </p:sp>
      <p:sp>
        <p:nvSpPr>
          <p:cNvPr id="8" name="Slide Number Placeholder 7"/>
          <p:cNvSpPr>
            <a:spLocks noGrp="1"/>
          </p:cNvSpPr>
          <p:nvPr>
            <p:ph type="sldNum" sz="quarter" idx="12"/>
          </p:nvPr>
        </p:nvSpPr>
        <p:spPr/>
        <p:txBody>
          <a:bodyPr/>
          <a:lstStyle/>
          <a:p>
            <a:fld id="{1A86A500-0691-47EB-B918-D336B6CBF90A}" type="slidenum">
              <a:rPr lang="en-US" smtClean="0"/>
              <a:t>74</a:t>
            </a:fld>
            <a:endParaRPr lang="en-US"/>
          </a:p>
        </p:txBody>
      </p:sp>
    </p:spTree>
    <p:extLst>
      <p:ext uri="{BB962C8B-B14F-4D97-AF65-F5344CB8AC3E}">
        <p14:creationId xmlns:p14="http://schemas.microsoft.com/office/powerpoint/2010/main" val="1558493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Assessments </a:t>
            </a:r>
          </a:p>
        </p:txBody>
      </p:sp>
      <p:sp>
        <p:nvSpPr>
          <p:cNvPr id="3" name="Content Placeholder 2"/>
          <p:cNvSpPr>
            <a:spLocks noGrp="1"/>
          </p:cNvSpPr>
          <p:nvPr>
            <p:ph idx="1"/>
          </p:nvPr>
        </p:nvSpPr>
        <p:spPr>
          <a:xfrm>
            <a:off x="321128" y="1518274"/>
            <a:ext cx="11549743" cy="4607755"/>
          </a:xfrm>
        </p:spPr>
        <p:txBody>
          <a:bodyPr>
            <a:normAutofit lnSpcReduction="10000"/>
          </a:bodyPr>
          <a:lstStyle/>
          <a:p>
            <a:pPr marL="0" indent="0">
              <a:lnSpc>
                <a:spcPct val="110000"/>
              </a:lnSpc>
              <a:spcBef>
                <a:spcPts val="600"/>
              </a:spcBef>
              <a:spcAft>
                <a:spcPts val="600"/>
              </a:spcAft>
              <a:buNone/>
            </a:pPr>
            <a:r>
              <a:rPr lang="en-US" dirty="0">
                <a:solidFill>
                  <a:srgbClr val="C00000"/>
                </a:solidFill>
              </a:rPr>
              <a:t>EEO Checklist:</a:t>
            </a:r>
          </a:p>
          <a:p>
            <a:pPr lvl="1">
              <a:lnSpc>
                <a:spcPct val="110000"/>
              </a:lnSpc>
              <a:spcBef>
                <a:spcPts val="600"/>
              </a:spcBef>
              <a:spcAft>
                <a:spcPts val="600"/>
              </a:spcAft>
            </a:pPr>
            <a:r>
              <a:rPr lang="en-US" dirty="0">
                <a:solidFill>
                  <a:srgbClr val="002060"/>
                </a:solidFill>
              </a:rPr>
              <a:t>Part A can be found in Chapter 4 of the CCM Reference Guide and will be completed during the training assessment meeting</a:t>
            </a:r>
          </a:p>
          <a:p>
            <a:pPr lvl="1">
              <a:lnSpc>
                <a:spcPct val="110000"/>
              </a:lnSpc>
              <a:spcBef>
                <a:spcPts val="600"/>
              </a:spcBef>
              <a:spcAft>
                <a:spcPts val="600"/>
              </a:spcAft>
            </a:pPr>
            <a:r>
              <a:rPr lang="en-US" dirty="0">
                <a:solidFill>
                  <a:srgbClr val="002060"/>
                </a:solidFill>
              </a:rPr>
              <a:t>Part B will be completed during an on-site review of the job site. The on-site review will include an inspection of the Jobsite Bulletin Board and 5 employee interviews (if available) </a:t>
            </a:r>
          </a:p>
          <a:p>
            <a:pPr marL="0" indent="0">
              <a:lnSpc>
                <a:spcPct val="110000"/>
              </a:lnSpc>
              <a:spcBef>
                <a:spcPts val="600"/>
              </a:spcBef>
              <a:spcAft>
                <a:spcPts val="600"/>
              </a:spcAft>
              <a:buNone/>
            </a:pPr>
            <a:r>
              <a:rPr lang="en-US" dirty="0">
                <a:solidFill>
                  <a:srgbClr val="C00000"/>
                </a:solidFill>
              </a:rPr>
              <a:t>Database for checklist:</a:t>
            </a:r>
          </a:p>
          <a:p>
            <a:pPr lvl="1">
              <a:lnSpc>
                <a:spcPct val="110000"/>
              </a:lnSpc>
              <a:spcBef>
                <a:spcPts val="600"/>
              </a:spcBef>
              <a:spcAft>
                <a:spcPts val="600"/>
              </a:spcAft>
            </a:pPr>
            <a:r>
              <a:rPr lang="en-US" dirty="0">
                <a:solidFill>
                  <a:srgbClr val="002060"/>
                </a:solidFill>
              </a:rPr>
              <a:t>When the checklist has been completed, the RCS will enter the results of the checklist (the rating percentage) in the Contract Compliance database along with other required information, such as the company being addressed, the date, person conducting the assessment, etc. within five (5) working days of completing the assessment</a:t>
            </a:r>
          </a:p>
        </p:txBody>
      </p:sp>
      <p:grpSp>
        <p:nvGrpSpPr>
          <p:cNvPr id="4" name="Group 3"/>
          <p:cNvGrpSpPr/>
          <p:nvPr/>
        </p:nvGrpSpPr>
        <p:grpSpPr>
          <a:xfrm>
            <a:off x="10570464" y="620321"/>
            <a:ext cx="1621536" cy="1159907"/>
            <a:chOff x="10570464" y="926592"/>
            <a:chExt cx="1621536" cy="1159907"/>
          </a:xfrm>
        </p:grpSpPr>
        <p:sp>
          <p:nvSpPr>
            <p:cNvPr id="5" name="Rounded Rectangle 4"/>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4.5</a:t>
              </a:r>
              <a:endParaRPr lang="en-US" sz="2800" dirty="0">
                <a:solidFill>
                  <a:schemeClr val="accent5">
                    <a:lumMod val="50000"/>
                  </a:schemeClr>
                </a:solidFill>
              </a:endParaRPr>
            </a:p>
          </p:txBody>
        </p:sp>
      </p:grpSp>
      <p:sp>
        <p:nvSpPr>
          <p:cNvPr id="7" name="Slide Number Placeholder 6"/>
          <p:cNvSpPr>
            <a:spLocks noGrp="1"/>
          </p:cNvSpPr>
          <p:nvPr>
            <p:ph type="sldNum" sz="quarter" idx="12"/>
          </p:nvPr>
        </p:nvSpPr>
        <p:spPr/>
        <p:txBody>
          <a:bodyPr/>
          <a:lstStyle/>
          <a:p>
            <a:fld id="{1A86A500-0691-47EB-B918-D336B6CBF90A}" type="slidenum">
              <a:rPr lang="en-US" smtClean="0"/>
              <a:t>75</a:t>
            </a:fld>
            <a:endParaRPr lang="en-US"/>
          </a:p>
        </p:txBody>
      </p:sp>
    </p:spTree>
    <p:extLst>
      <p:ext uri="{BB962C8B-B14F-4D97-AF65-F5344CB8AC3E}">
        <p14:creationId xmlns:p14="http://schemas.microsoft.com/office/powerpoint/2010/main" val="3096006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570464" y="620321"/>
            <a:ext cx="1621536" cy="1159907"/>
            <a:chOff x="10570464" y="926592"/>
            <a:chExt cx="1621536" cy="1159907"/>
          </a:xfrm>
        </p:grpSpPr>
        <p:sp>
          <p:nvSpPr>
            <p:cNvPr id="5" name="Rounded Rectangle 4"/>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4.6</a:t>
              </a:r>
              <a:endParaRPr lang="en-US" sz="2800" dirty="0">
                <a:solidFill>
                  <a:schemeClr val="accent5">
                    <a:lumMod val="50000"/>
                  </a:schemeClr>
                </a:solidFill>
              </a:endParaRPr>
            </a:p>
          </p:txBody>
        </p:sp>
      </p:grpSp>
      <p:sp>
        <p:nvSpPr>
          <p:cNvPr id="2" name="Title 1"/>
          <p:cNvSpPr>
            <a:spLocks noGrp="1"/>
          </p:cNvSpPr>
          <p:nvPr>
            <p:ph type="title"/>
          </p:nvPr>
        </p:nvSpPr>
        <p:spPr/>
        <p:txBody>
          <a:bodyPr/>
          <a:lstStyle/>
          <a:p>
            <a:r>
              <a:rPr lang="en-US" dirty="0"/>
              <a:t>Project Contractor Compliance Reviews</a:t>
            </a:r>
          </a:p>
        </p:txBody>
      </p:sp>
      <p:sp>
        <p:nvSpPr>
          <p:cNvPr id="3" name="Content Placeholder 2"/>
          <p:cNvSpPr>
            <a:spLocks noGrp="1"/>
          </p:cNvSpPr>
          <p:nvPr>
            <p:ph idx="1"/>
          </p:nvPr>
        </p:nvSpPr>
        <p:spPr>
          <a:xfrm>
            <a:off x="598715" y="1410896"/>
            <a:ext cx="10961914" cy="4766067"/>
          </a:xfrm>
        </p:spPr>
        <p:txBody>
          <a:bodyPr/>
          <a:lstStyle/>
          <a:p>
            <a:pPr marL="0" indent="0">
              <a:lnSpc>
                <a:spcPct val="100000"/>
              </a:lnSpc>
              <a:spcBef>
                <a:spcPts val="600"/>
              </a:spcBef>
              <a:spcAft>
                <a:spcPts val="600"/>
              </a:spcAft>
              <a:buNone/>
            </a:pPr>
            <a:r>
              <a:rPr lang="en-US" dirty="0">
                <a:solidFill>
                  <a:srgbClr val="C00000"/>
                </a:solidFill>
              </a:rPr>
              <a:t>Purpose:</a:t>
            </a:r>
          </a:p>
          <a:p>
            <a:pPr lvl="1">
              <a:lnSpc>
                <a:spcPct val="100000"/>
              </a:lnSpc>
              <a:spcBef>
                <a:spcPts val="600"/>
              </a:spcBef>
              <a:spcAft>
                <a:spcPts val="600"/>
              </a:spcAft>
            </a:pPr>
            <a:r>
              <a:rPr lang="en-US" dirty="0">
                <a:solidFill>
                  <a:srgbClr val="002060"/>
                </a:solidFill>
              </a:rPr>
              <a:t>The Federal Highway Administration (FHWA) requires the Florida Department of Transportation (FDOT) as a contracting agency to assure compliance of contractors with the requirements of federal-aid construction agency to assure compliance of contractors with the requirements of federal-aid construction contracts including the Equal Employment Opportunity (EEO), Disadvantaged Business Enterprise (DBE), and On-the-Job Training (OJT) requirements</a:t>
            </a:r>
          </a:p>
          <a:p>
            <a:pPr marL="0" indent="0">
              <a:lnSpc>
                <a:spcPct val="100000"/>
              </a:lnSpc>
              <a:spcBef>
                <a:spcPts val="600"/>
              </a:spcBef>
              <a:spcAft>
                <a:spcPts val="600"/>
              </a:spcAft>
              <a:buNone/>
            </a:pPr>
            <a:r>
              <a:rPr lang="en-US" dirty="0">
                <a:solidFill>
                  <a:srgbClr val="002060"/>
                </a:solidFill>
              </a:rPr>
              <a:t>For a project review, the DCCO shall hold the prime contractor responsible for ensuring that all active subcontractors are present at the on-site meeting and have supplied the required documentation.</a:t>
            </a:r>
          </a:p>
        </p:txBody>
      </p:sp>
      <p:sp>
        <p:nvSpPr>
          <p:cNvPr id="7" name="Slide Number Placeholder 6"/>
          <p:cNvSpPr>
            <a:spLocks noGrp="1"/>
          </p:cNvSpPr>
          <p:nvPr>
            <p:ph type="sldNum" sz="quarter" idx="12"/>
          </p:nvPr>
        </p:nvSpPr>
        <p:spPr/>
        <p:txBody>
          <a:bodyPr/>
          <a:lstStyle/>
          <a:p>
            <a:fld id="{1A86A500-0691-47EB-B918-D336B6CBF90A}" type="slidenum">
              <a:rPr lang="en-US" smtClean="0"/>
              <a:t>76</a:t>
            </a:fld>
            <a:endParaRPr lang="en-US"/>
          </a:p>
        </p:txBody>
      </p:sp>
    </p:spTree>
    <p:extLst>
      <p:ext uri="{BB962C8B-B14F-4D97-AF65-F5344CB8AC3E}">
        <p14:creationId xmlns:p14="http://schemas.microsoft.com/office/powerpoint/2010/main" val="195484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425843"/>
            <a:ext cx="9144000" cy="1061231"/>
          </a:xfrm>
        </p:spPr>
        <p:txBody>
          <a:bodyPr/>
          <a:lstStyle/>
          <a:p>
            <a:r>
              <a:rPr lang="en-US" dirty="0">
                <a:solidFill>
                  <a:srgbClr val="C00000"/>
                </a:solidFill>
              </a:rPr>
              <a:t>On-the-Job Training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164" y="2628461"/>
            <a:ext cx="5742660" cy="1822353"/>
          </a:xfrm>
          <a:prstGeom prst="rect">
            <a:avLst/>
          </a:prstGeom>
        </p:spPr>
      </p:pic>
      <p:sp>
        <p:nvSpPr>
          <p:cNvPr id="2" name="Slide Number Placeholder 1"/>
          <p:cNvSpPr>
            <a:spLocks noGrp="1"/>
          </p:cNvSpPr>
          <p:nvPr>
            <p:ph type="sldNum" sz="quarter" idx="12"/>
          </p:nvPr>
        </p:nvSpPr>
        <p:spPr/>
        <p:txBody>
          <a:bodyPr/>
          <a:lstStyle/>
          <a:p>
            <a:fld id="{1A86A500-0691-47EB-B918-D336B6CBF90A}" type="slidenum">
              <a:rPr lang="en-US" smtClean="0"/>
              <a:t>77</a:t>
            </a:fld>
            <a:endParaRPr lang="en-US"/>
          </a:p>
        </p:txBody>
      </p:sp>
    </p:spTree>
    <p:extLst>
      <p:ext uri="{BB962C8B-B14F-4D97-AF65-F5344CB8AC3E}">
        <p14:creationId xmlns:p14="http://schemas.microsoft.com/office/powerpoint/2010/main" val="225998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sndAc>
          <p:stSnd>
            <p:snd r:embed="rId2" name="wind.wav"/>
          </p:stSnd>
        </p:sndAc>
      </p:transition>
    </mc:Choice>
    <mc:Fallback xmlns="">
      <p:transition spd="slow">
        <p:fade/>
        <p:sndAc>
          <p:stSnd>
            <p:snd r:embed="rId4" name="wind.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On-the-Job Training</a:t>
            </a:r>
          </a:p>
        </p:txBody>
      </p:sp>
      <p:sp>
        <p:nvSpPr>
          <p:cNvPr id="3" name="Content Placeholder 2"/>
          <p:cNvSpPr>
            <a:spLocks noGrp="1"/>
          </p:cNvSpPr>
          <p:nvPr>
            <p:ph idx="1"/>
          </p:nvPr>
        </p:nvSpPr>
        <p:spPr>
          <a:xfrm>
            <a:off x="838200" y="1825625"/>
            <a:ext cx="10515600" cy="2529399"/>
          </a:xfrm>
        </p:spPr>
        <p:txBody>
          <a:bodyPr/>
          <a:lstStyle/>
          <a:p>
            <a:pPr marL="0" indent="0" eaLnBrk="0" hangingPunct="0">
              <a:spcBef>
                <a:spcPts val="1500"/>
              </a:spcBef>
              <a:buClr>
                <a:schemeClr val="accent6">
                  <a:lumMod val="20000"/>
                  <a:lumOff val="80000"/>
                </a:schemeClr>
              </a:buClr>
              <a:buNone/>
              <a:tabLst>
                <a:tab pos="342900" algn="l"/>
                <a:tab pos="685800" algn="l"/>
              </a:tabLst>
            </a:pPr>
            <a:r>
              <a:rPr lang="en-US" dirty="0">
                <a:solidFill>
                  <a:srgbClr val="002060"/>
                </a:solidFill>
              </a:rPr>
              <a:t>When is it required? </a:t>
            </a:r>
          </a:p>
          <a:p>
            <a:pPr marL="0" indent="0" eaLnBrk="0" hangingPunct="0">
              <a:spcBef>
                <a:spcPts val="1500"/>
              </a:spcBef>
              <a:buNone/>
              <a:tabLst>
                <a:tab pos="342900" algn="l"/>
                <a:tab pos="685800" algn="l"/>
              </a:tabLst>
            </a:pPr>
            <a:r>
              <a:rPr lang="en-US" dirty="0">
                <a:solidFill>
                  <a:srgbClr val="C00000"/>
                </a:solidFill>
              </a:rPr>
              <a:t>Construction dollar amount is equal to or above 2 million 	</a:t>
            </a:r>
          </a:p>
          <a:p>
            <a:pPr marL="0" indent="0" eaLnBrk="0" hangingPunct="0">
              <a:spcBef>
                <a:spcPts val="1500"/>
              </a:spcBef>
              <a:buNone/>
              <a:tabLst>
                <a:tab pos="342900" algn="l"/>
                <a:tab pos="685800" algn="l"/>
              </a:tabLst>
            </a:pPr>
            <a:r>
              <a:rPr lang="en-US" b="1" i="1" dirty="0">
                <a:solidFill>
                  <a:srgbClr val="C00000"/>
                </a:solidFill>
              </a:rPr>
              <a:t>AND</a:t>
            </a:r>
          </a:p>
          <a:p>
            <a:pPr marL="0" indent="0" eaLnBrk="0" hangingPunct="0">
              <a:spcBef>
                <a:spcPts val="1500"/>
              </a:spcBef>
              <a:buNone/>
              <a:tabLst>
                <a:tab pos="342900" algn="l"/>
                <a:tab pos="685800" algn="l"/>
              </a:tabLst>
            </a:pPr>
            <a:r>
              <a:rPr lang="en-US" dirty="0">
                <a:solidFill>
                  <a:srgbClr val="C00000"/>
                </a:solidFill>
              </a:rPr>
              <a:t>Contract time is 275 calendar days or more</a:t>
            </a:r>
            <a:endParaRPr lang="en-US" sz="2400" dirty="0">
              <a:solidFill>
                <a:srgbClr val="C00000"/>
              </a:solidFill>
            </a:endParaRPr>
          </a:p>
          <a:p>
            <a:pPr>
              <a:buClr>
                <a:schemeClr val="bg1"/>
              </a:buClr>
            </a:pPr>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5</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180" y="3632771"/>
            <a:ext cx="4010831" cy="2386445"/>
          </a:xfrm>
          <a:prstGeom prst="rect">
            <a:avLst/>
          </a:prstGeom>
          <a:ln>
            <a:noFill/>
          </a:ln>
          <a:effectLst>
            <a:softEdge rad="112500"/>
          </a:effectLst>
        </p:spPr>
      </p:pic>
      <p:sp>
        <p:nvSpPr>
          <p:cNvPr id="10" name="TextBox 9"/>
          <p:cNvSpPr txBox="1"/>
          <p:nvPr/>
        </p:nvSpPr>
        <p:spPr>
          <a:xfrm>
            <a:off x="-383868" y="5757606"/>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IV: OJT</a:t>
            </a:r>
          </a:p>
        </p:txBody>
      </p:sp>
      <p:sp>
        <p:nvSpPr>
          <p:cNvPr id="4" name="Slide Number Placeholder 3"/>
          <p:cNvSpPr>
            <a:spLocks noGrp="1"/>
          </p:cNvSpPr>
          <p:nvPr>
            <p:ph type="sldNum" sz="quarter" idx="12"/>
          </p:nvPr>
        </p:nvSpPr>
        <p:spPr/>
        <p:txBody>
          <a:bodyPr/>
          <a:lstStyle/>
          <a:p>
            <a:fld id="{1A86A500-0691-47EB-B918-D336B6CBF90A}" type="slidenum">
              <a:rPr lang="en-US" smtClean="0"/>
              <a:t>78</a:t>
            </a:fld>
            <a:endParaRPr lang="en-US"/>
          </a:p>
        </p:txBody>
      </p:sp>
    </p:spTree>
    <p:extLst>
      <p:ext uri="{BB962C8B-B14F-4D97-AF65-F5344CB8AC3E}">
        <p14:creationId xmlns:p14="http://schemas.microsoft.com/office/powerpoint/2010/main" val="1235520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On-the-Job Training</a:t>
            </a:r>
          </a:p>
        </p:txBody>
      </p:sp>
      <p:sp>
        <p:nvSpPr>
          <p:cNvPr id="3" name="Content Placeholder 2"/>
          <p:cNvSpPr>
            <a:spLocks noGrp="1"/>
          </p:cNvSpPr>
          <p:nvPr>
            <p:ph idx="1"/>
          </p:nvPr>
        </p:nvSpPr>
        <p:spPr>
          <a:xfrm>
            <a:off x="685800"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2900" algn="l"/>
                <a:tab pos="685800" algn="l"/>
              </a:tabLst>
            </a:pPr>
            <a:r>
              <a:rPr lang="en-US" u="sng" dirty="0">
                <a:solidFill>
                  <a:srgbClr val="C00000"/>
                </a:solidFill>
              </a:rPr>
              <a:t>OJT Required Actions / Forms:</a:t>
            </a:r>
          </a:p>
          <a:p>
            <a:pPr eaLnBrk="0" hangingPunct="0">
              <a:lnSpc>
                <a:spcPct val="100000"/>
              </a:lnSpc>
              <a:spcBef>
                <a:spcPts val="600"/>
              </a:spcBef>
              <a:spcAft>
                <a:spcPts val="600"/>
              </a:spcAft>
              <a:tabLst>
                <a:tab pos="342900" algn="l"/>
                <a:tab pos="685800" algn="l"/>
              </a:tabLst>
            </a:pPr>
            <a:r>
              <a:rPr lang="en-US" dirty="0">
                <a:solidFill>
                  <a:srgbClr val="002060"/>
                </a:solidFill>
              </a:rPr>
              <a:t>Training Evaluation Meeting</a:t>
            </a:r>
          </a:p>
          <a:p>
            <a:pPr eaLnBrk="0" hangingPunct="0">
              <a:lnSpc>
                <a:spcPct val="100000"/>
              </a:lnSpc>
              <a:spcBef>
                <a:spcPts val="600"/>
              </a:spcBef>
              <a:spcAft>
                <a:spcPts val="600"/>
              </a:spcAft>
              <a:tabLst>
                <a:tab pos="342900" algn="l"/>
                <a:tab pos="685800" algn="l"/>
              </a:tabLst>
            </a:pPr>
            <a:r>
              <a:rPr lang="en-US" dirty="0">
                <a:solidFill>
                  <a:srgbClr val="002060"/>
                </a:solidFill>
              </a:rPr>
              <a:t>OJT Schedule</a:t>
            </a:r>
          </a:p>
          <a:p>
            <a:pPr eaLnBrk="0" hangingPunct="0">
              <a:lnSpc>
                <a:spcPct val="100000"/>
              </a:lnSpc>
              <a:spcBef>
                <a:spcPts val="600"/>
              </a:spcBef>
              <a:spcAft>
                <a:spcPts val="600"/>
              </a:spcAft>
              <a:tabLst>
                <a:tab pos="342900" algn="l"/>
                <a:tab pos="685800" algn="l"/>
              </a:tabLst>
            </a:pPr>
            <a:r>
              <a:rPr lang="en-US" dirty="0">
                <a:solidFill>
                  <a:srgbClr val="002060"/>
                </a:solidFill>
              </a:rPr>
              <a:t>Trainee Enrollment</a:t>
            </a:r>
          </a:p>
          <a:p>
            <a:pPr eaLnBrk="0" hangingPunct="0">
              <a:lnSpc>
                <a:spcPct val="100000"/>
              </a:lnSpc>
              <a:spcBef>
                <a:spcPts val="600"/>
              </a:spcBef>
              <a:spcAft>
                <a:spcPts val="600"/>
              </a:spcAft>
              <a:tabLst>
                <a:tab pos="342900" algn="l"/>
                <a:tab pos="685800" algn="l"/>
              </a:tabLst>
            </a:pPr>
            <a:r>
              <a:rPr lang="en-US" dirty="0">
                <a:solidFill>
                  <a:srgbClr val="002060"/>
                </a:solidFill>
              </a:rPr>
              <a:t>Proficiencies</a:t>
            </a:r>
          </a:p>
          <a:p>
            <a:pPr eaLnBrk="0" hangingPunct="0">
              <a:lnSpc>
                <a:spcPct val="100000"/>
              </a:lnSpc>
              <a:spcBef>
                <a:spcPts val="600"/>
              </a:spcBef>
              <a:spcAft>
                <a:spcPts val="600"/>
              </a:spcAft>
              <a:tabLst>
                <a:tab pos="342900" algn="l"/>
                <a:tab pos="685800" algn="l"/>
              </a:tabLst>
            </a:pPr>
            <a:r>
              <a:rPr lang="en-US" dirty="0">
                <a:solidFill>
                  <a:srgbClr val="002060"/>
                </a:solidFill>
              </a:rPr>
              <a:t>Trainee Interview</a:t>
            </a:r>
          </a:p>
          <a:p>
            <a:pPr eaLnBrk="0" hangingPunct="0">
              <a:lnSpc>
                <a:spcPct val="100000"/>
              </a:lnSpc>
              <a:spcBef>
                <a:spcPts val="600"/>
              </a:spcBef>
              <a:spcAft>
                <a:spcPts val="600"/>
              </a:spcAft>
              <a:tabLst>
                <a:tab pos="342900" algn="l"/>
                <a:tab pos="685800" algn="l"/>
              </a:tabLst>
            </a:pPr>
            <a:r>
              <a:rPr lang="en-US" dirty="0">
                <a:solidFill>
                  <a:srgbClr val="002060"/>
                </a:solidFill>
              </a:rPr>
              <a:t>Monthly Time Reports (MTR)</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5</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179" y="2128838"/>
            <a:ext cx="2886075" cy="4048125"/>
          </a:xfrm>
          <a:prstGeom prst="rect">
            <a:avLst/>
          </a:prstGeom>
        </p:spPr>
      </p:pic>
      <p:sp>
        <p:nvSpPr>
          <p:cNvPr id="10" name="TextBox 9"/>
          <p:cNvSpPr txBox="1"/>
          <p:nvPr/>
        </p:nvSpPr>
        <p:spPr>
          <a:xfrm>
            <a:off x="-351211" y="5813914"/>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IV: OJT</a:t>
            </a:r>
          </a:p>
        </p:txBody>
      </p:sp>
      <p:sp>
        <p:nvSpPr>
          <p:cNvPr id="4" name="Slide Number Placeholder 3"/>
          <p:cNvSpPr>
            <a:spLocks noGrp="1"/>
          </p:cNvSpPr>
          <p:nvPr>
            <p:ph type="sldNum" sz="quarter" idx="12"/>
          </p:nvPr>
        </p:nvSpPr>
        <p:spPr/>
        <p:txBody>
          <a:bodyPr/>
          <a:lstStyle/>
          <a:p>
            <a:fld id="{1A86A500-0691-47EB-B918-D336B6CBF90A}" type="slidenum">
              <a:rPr lang="en-US" smtClean="0"/>
              <a:t>79</a:t>
            </a:fld>
            <a:endParaRPr lang="en-US"/>
          </a:p>
        </p:txBody>
      </p:sp>
    </p:spTree>
    <p:extLst>
      <p:ext uri="{BB962C8B-B14F-4D97-AF65-F5344CB8AC3E}">
        <p14:creationId xmlns:p14="http://schemas.microsoft.com/office/powerpoint/2010/main" val="317779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FDOT Construction Contract Compliance Manual</a:t>
            </a:r>
          </a:p>
        </p:txBody>
      </p:sp>
      <p:sp>
        <p:nvSpPr>
          <p:cNvPr id="3" name="Content Placeholder 2"/>
          <p:cNvSpPr>
            <a:spLocks noGrp="1"/>
          </p:cNvSpPr>
          <p:nvPr>
            <p:ph idx="1"/>
          </p:nvPr>
        </p:nvSpPr>
        <p:spPr/>
        <p:txBody>
          <a:bodyPr>
            <a:normAutofit/>
          </a:bodyPr>
          <a:lstStyle/>
          <a:p>
            <a:pPr marL="0" indent="0">
              <a:lnSpc>
                <a:spcPct val="100000"/>
              </a:lnSpc>
              <a:spcBef>
                <a:spcPts val="600"/>
              </a:spcBef>
              <a:spcAft>
                <a:spcPts val="600"/>
              </a:spcAft>
              <a:buNone/>
            </a:pPr>
            <a:r>
              <a:rPr lang="en-US" sz="3200" dirty="0">
                <a:solidFill>
                  <a:srgbClr val="002060"/>
                </a:solidFill>
              </a:rPr>
              <a:t>This manual reflects the compliance monitoring program approved by the Federal Highway Administration (FHWA) for FDOT. Any deviation from the policy outlined in the CCM including additional requirements, requires prior approval from the State Construction Office (SCO) and the Equal Opportunity Office (EOO). The requests must include a compelling justification by the District Construction Engineer (DCE).</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fld id="{1A86A500-0691-47EB-B918-D336B6CBF90A}" type="slidenum">
              <a:rPr lang="en-US" smtClean="0"/>
              <a:t>8</a:t>
            </a:fld>
            <a:endParaRPr lang="en-US"/>
          </a:p>
        </p:txBody>
      </p:sp>
    </p:spTree>
    <p:extLst>
      <p:ext uri="{BB962C8B-B14F-4D97-AF65-F5344CB8AC3E}">
        <p14:creationId xmlns:p14="http://schemas.microsoft.com/office/powerpoint/2010/main" val="3677119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On-the-Job Training</a:t>
            </a:r>
          </a:p>
        </p:txBody>
      </p:sp>
      <p:sp>
        <p:nvSpPr>
          <p:cNvPr id="3" name="Content Placeholder 2"/>
          <p:cNvSpPr>
            <a:spLocks noGrp="1"/>
          </p:cNvSpPr>
          <p:nvPr>
            <p:ph idx="1"/>
          </p:nvPr>
        </p:nvSpPr>
        <p:spPr>
          <a:xfrm>
            <a:off x="993183" y="1909265"/>
            <a:ext cx="10515600" cy="778090"/>
          </a:xfrm>
        </p:spPr>
        <p:txBody>
          <a:bodyPr/>
          <a:lstStyle/>
          <a:p>
            <a:pPr marL="0" indent="0" eaLnBrk="0" hangingPunct="0">
              <a:spcBef>
                <a:spcPts val="1500"/>
              </a:spcBef>
              <a:buClr>
                <a:schemeClr val="accent6">
                  <a:lumMod val="20000"/>
                  <a:lumOff val="80000"/>
                </a:schemeClr>
              </a:buClr>
              <a:buNone/>
              <a:tabLst>
                <a:tab pos="342900" algn="l"/>
                <a:tab pos="685800" algn="l"/>
              </a:tabLst>
            </a:pPr>
            <a:r>
              <a:rPr lang="en-US" dirty="0">
                <a:solidFill>
                  <a:srgbClr val="002060"/>
                </a:solidFill>
              </a:rPr>
              <a:t>D7 DCCM will assist during the preparation of the OJT Evaluation Meeting</a:t>
            </a: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5</a:t>
              </a:r>
              <a:endParaRPr lang="en-US" sz="2800" dirty="0">
                <a:solidFill>
                  <a:schemeClr val="accent5">
                    <a:lumMod val="50000"/>
                  </a:schemeClr>
                </a:solidFill>
              </a:endParaRP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077" y="2687355"/>
            <a:ext cx="4413985" cy="3310489"/>
          </a:xfrm>
          <a:prstGeom prst="rect">
            <a:avLst/>
          </a:prstGeom>
          <a:effectLst>
            <a:softEdge rad="63500"/>
          </a:effectLst>
        </p:spPr>
      </p:pic>
      <p:sp>
        <p:nvSpPr>
          <p:cNvPr id="10" name="TextBox 9"/>
          <p:cNvSpPr txBox="1"/>
          <p:nvPr/>
        </p:nvSpPr>
        <p:spPr>
          <a:xfrm>
            <a:off x="-374582" y="5736234"/>
            <a:ext cx="3258619" cy="523220"/>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IV: OJT</a:t>
            </a:r>
          </a:p>
        </p:txBody>
      </p:sp>
      <p:sp>
        <p:nvSpPr>
          <p:cNvPr id="4" name="Slide Number Placeholder 3"/>
          <p:cNvSpPr>
            <a:spLocks noGrp="1"/>
          </p:cNvSpPr>
          <p:nvPr>
            <p:ph type="sldNum" sz="quarter" idx="12"/>
          </p:nvPr>
        </p:nvSpPr>
        <p:spPr/>
        <p:txBody>
          <a:bodyPr/>
          <a:lstStyle/>
          <a:p>
            <a:fld id="{1A86A500-0691-47EB-B918-D336B6CBF90A}" type="slidenum">
              <a:rPr lang="en-US" smtClean="0"/>
              <a:t>80</a:t>
            </a:fld>
            <a:endParaRPr lang="en-US"/>
          </a:p>
        </p:txBody>
      </p:sp>
    </p:spTree>
    <p:extLst>
      <p:ext uri="{BB962C8B-B14F-4D97-AF65-F5344CB8AC3E}">
        <p14:creationId xmlns:p14="http://schemas.microsoft.com/office/powerpoint/2010/main" val="45385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18482"/>
            <a:ext cx="9144000" cy="1655762"/>
          </a:xfrm>
        </p:spPr>
        <p:txBody>
          <a:bodyPr/>
          <a:lstStyle/>
          <a:p>
            <a:r>
              <a:rPr lang="en-US" dirty="0">
                <a:solidFill>
                  <a:srgbClr val="002060"/>
                </a:solidFill>
              </a:rPr>
              <a:t>11:30 – 1:00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575" y="794951"/>
            <a:ext cx="4462849" cy="4462849"/>
          </a:xfrm>
          <a:prstGeom prst="rect">
            <a:avLst/>
          </a:prstGeom>
        </p:spPr>
      </p:pic>
      <p:sp>
        <p:nvSpPr>
          <p:cNvPr id="2" name="Slide Number Placeholder 1"/>
          <p:cNvSpPr>
            <a:spLocks noGrp="1"/>
          </p:cNvSpPr>
          <p:nvPr>
            <p:ph type="sldNum" sz="quarter" idx="12"/>
          </p:nvPr>
        </p:nvSpPr>
        <p:spPr/>
        <p:txBody>
          <a:bodyPr/>
          <a:lstStyle/>
          <a:p>
            <a:fld id="{1A86A500-0691-47EB-B918-D336B6CBF90A}" type="slidenum">
              <a:rPr lang="en-US" smtClean="0"/>
              <a:t>81</a:t>
            </a:fld>
            <a:endParaRPr lang="en-US"/>
          </a:p>
        </p:txBody>
      </p:sp>
    </p:spTree>
    <p:extLst>
      <p:ext uri="{BB962C8B-B14F-4D97-AF65-F5344CB8AC3E}">
        <p14:creationId xmlns:p14="http://schemas.microsoft.com/office/powerpoint/2010/main" val="3621801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allOver"/>
        <p:sndAc>
          <p:stSnd>
            <p:snd r:embed="rId2" name="applause.wav"/>
          </p:stSnd>
        </p:sndAc>
      </p:transition>
    </mc:Choice>
    <mc:Fallback xmlns="">
      <p:transition spd="slow">
        <p:fade/>
        <p:sndAc>
          <p:stSnd>
            <p:snd r:embed="rId4" name="applause.wav"/>
          </p:stSnd>
        </p:sndAc>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678" y="1596325"/>
            <a:ext cx="9144000" cy="921746"/>
          </a:xfrm>
        </p:spPr>
        <p:txBody>
          <a:bodyPr/>
          <a:lstStyle/>
          <a:p>
            <a:r>
              <a:rPr lang="en-US" dirty="0">
                <a:solidFill>
                  <a:srgbClr val="C00000"/>
                </a:solidFill>
              </a:rPr>
              <a:t>Wages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75" y="2518071"/>
            <a:ext cx="4099405" cy="3495110"/>
          </a:xfrm>
          <a:prstGeom prst="rect">
            <a:avLst/>
          </a:prstGeom>
        </p:spPr>
      </p:pic>
      <p:sp>
        <p:nvSpPr>
          <p:cNvPr id="3" name="Slide Number Placeholder 2"/>
          <p:cNvSpPr>
            <a:spLocks noGrp="1"/>
          </p:cNvSpPr>
          <p:nvPr>
            <p:ph type="sldNum" sz="quarter" idx="12"/>
          </p:nvPr>
        </p:nvSpPr>
        <p:spPr/>
        <p:txBody>
          <a:bodyPr/>
          <a:lstStyle/>
          <a:p>
            <a:fld id="{1A86A500-0691-47EB-B918-D336B6CBF90A}" type="slidenum">
              <a:rPr lang="en-US" smtClean="0"/>
              <a:t>82</a:t>
            </a:fld>
            <a:endParaRPr lang="en-US"/>
          </a:p>
        </p:txBody>
      </p:sp>
    </p:spTree>
    <p:extLst>
      <p:ext uri="{BB962C8B-B14F-4D97-AF65-F5344CB8AC3E}">
        <p14:creationId xmlns:p14="http://schemas.microsoft.com/office/powerpoint/2010/main" val="1017035877"/>
      </p:ext>
    </p:extLst>
  </p:cSld>
  <p:clrMapOvr>
    <a:masterClrMapping/>
  </p:clrMapOvr>
  <mc:AlternateContent xmlns:mc="http://schemas.openxmlformats.org/markup-compatibility/2006" xmlns:p14="http://schemas.microsoft.com/office/powerpoint/2010/main">
    <mc:Choice Requires="p14">
      <p:transition spd="slow" p14:dur="4250">
        <p14:glitter pattern="hexagon"/>
        <p:sndAc>
          <p:stSnd>
            <p:snd r:embed="rId2" name="cashreg.wav"/>
          </p:stSnd>
        </p:sndAc>
      </p:transition>
    </mc:Choice>
    <mc:Fallback xmlns="">
      <p:transition spd="slow">
        <p:fade/>
        <p:sndAc>
          <p:stSnd>
            <p:snd r:embed="rId4" name="cashreg.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pic>
        <p:nvPicPr>
          <p:cNvPr id="8" name="Content Placeholder 7"/>
          <p:cNvPicPr>
            <a:picLocks noGrp="1" noChangeAspect="1"/>
          </p:cNvPicPr>
          <p:nvPr>
            <p:ph idx="1"/>
          </p:nvPr>
        </p:nvPicPr>
        <p:blipFill>
          <a:blip r:embed="rId2"/>
          <a:stretch>
            <a:fillRect/>
          </a:stretch>
        </p:blipFill>
        <p:spPr>
          <a:xfrm>
            <a:off x="2402030" y="1200807"/>
            <a:ext cx="7125029" cy="454416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30194" y="1741985"/>
            <a:ext cx="4250381" cy="461665"/>
          </a:xfrm>
          <a:prstGeom prst="rect">
            <a:avLst/>
          </a:prstGeom>
          <a:noFill/>
        </p:spPr>
        <p:txBody>
          <a:bodyPr wrap="square" rtlCol="0">
            <a:spAutoFit/>
          </a:bodyPr>
          <a:lstStyle/>
          <a:p>
            <a:r>
              <a:rPr lang="en-US" sz="2400" dirty="0">
                <a:solidFill>
                  <a:srgbClr val="C00000"/>
                </a:solidFill>
                <a:sym typeface="Wingdings"/>
              </a:rPr>
              <a:t>CORRECT WAGE TABLE</a:t>
            </a:r>
            <a:endParaRPr lang="en-US" sz="2400" dirty="0">
              <a:solidFill>
                <a:srgbClr val="C00000"/>
              </a:solidFill>
            </a:endParaRPr>
          </a:p>
        </p:txBody>
      </p:sp>
      <p:sp>
        <p:nvSpPr>
          <p:cNvPr id="10" name="TextBox 9"/>
          <p:cNvSpPr txBox="1"/>
          <p:nvPr/>
        </p:nvSpPr>
        <p:spPr>
          <a:xfrm>
            <a:off x="6550454" y="5560306"/>
            <a:ext cx="5336746" cy="369332"/>
          </a:xfrm>
          <a:prstGeom prst="rect">
            <a:avLst/>
          </a:prstGeom>
          <a:noFill/>
        </p:spPr>
        <p:txBody>
          <a:bodyPr wrap="square" rtlCol="0">
            <a:spAutoFit/>
          </a:bodyPr>
          <a:lstStyle/>
          <a:p>
            <a:pPr marL="347663" indent="-347663" eaLnBrk="0" hangingPunct="0">
              <a:spcBef>
                <a:spcPts val="1500"/>
              </a:spcBef>
              <a:buClr>
                <a:schemeClr val="accent6">
                  <a:lumMod val="20000"/>
                  <a:lumOff val="80000"/>
                </a:schemeClr>
              </a:buClr>
              <a:tabLst>
                <a:tab pos="347663" algn="l"/>
              </a:tabLst>
            </a:pPr>
            <a:r>
              <a:rPr lang="en-US" b="1" i="1" u="sng" dirty="0">
                <a:solidFill>
                  <a:srgbClr val="002060"/>
                </a:solidFill>
                <a:sym typeface="Wingdings"/>
              </a:rPr>
              <a:t>Wage table is valid for the life of the contract</a:t>
            </a:r>
          </a:p>
        </p:txBody>
      </p:sp>
      <p:grpSp>
        <p:nvGrpSpPr>
          <p:cNvPr id="11" name="Group 10"/>
          <p:cNvGrpSpPr/>
          <p:nvPr/>
        </p:nvGrpSpPr>
        <p:grpSpPr>
          <a:xfrm>
            <a:off x="10570464" y="620321"/>
            <a:ext cx="1621536" cy="1159907"/>
            <a:chOff x="10570464" y="926592"/>
            <a:chExt cx="1621536" cy="1159907"/>
          </a:xfrm>
        </p:grpSpPr>
        <p:sp>
          <p:nvSpPr>
            <p:cNvPr id="12" name="Rounded Rectangle 11"/>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6.2</a:t>
              </a:r>
              <a:endParaRPr lang="en-US" sz="2800" dirty="0">
                <a:solidFill>
                  <a:schemeClr val="accent5">
                    <a:lumMod val="50000"/>
                  </a:schemeClr>
                </a:solidFill>
              </a:endParaRPr>
            </a:p>
          </p:txBody>
        </p:sp>
      </p:grpSp>
      <p:sp>
        <p:nvSpPr>
          <p:cNvPr id="14" name="TextBox 13"/>
          <p:cNvSpPr txBox="1"/>
          <p:nvPr/>
        </p:nvSpPr>
        <p:spPr>
          <a:xfrm>
            <a:off x="-380413" y="556030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
        <p:nvSpPr>
          <p:cNvPr id="3" name="Slide Number Placeholder 2"/>
          <p:cNvSpPr>
            <a:spLocks noGrp="1"/>
          </p:cNvSpPr>
          <p:nvPr>
            <p:ph type="sldNum" sz="quarter" idx="12"/>
          </p:nvPr>
        </p:nvSpPr>
        <p:spPr/>
        <p:txBody>
          <a:bodyPr/>
          <a:lstStyle/>
          <a:p>
            <a:fld id="{1A86A500-0691-47EB-B918-D336B6CBF90A}" type="slidenum">
              <a:rPr lang="en-US" smtClean="0"/>
              <a:t>83</a:t>
            </a:fld>
            <a:endParaRPr lang="en-US"/>
          </a:p>
        </p:txBody>
      </p:sp>
    </p:spTree>
    <p:extLst>
      <p:ext uri="{BB962C8B-B14F-4D97-AF65-F5344CB8AC3E}">
        <p14:creationId xmlns:p14="http://schemas.microsoft.com/office/powerpoint/2010/main" val="16356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sp>
        <p:nvSpPr>
          <p:cNvPr id="3" name="Content Placeholder 2"/>
          <p:cNvSpPr>
            <a:spLocks noGrp="1"/>
          </p:cNvSpPr>
          <p:nvPr>
            <p:ph idx="1"/>
          </p:nvPr>
        </p:nvSpPr>
        <p:spPr>
          <a:xfrm>
            <a:off x="751114" y="1521373"/>
            <a:ext cx="10515600" cy="4351338"/>
          </a:xfrm>
        </p:spPr>
        <p:txBody>
          <a:bodyPr>
            <a:normAutofit lnSpcReduction="10000"/>
          </a:bodyPr>
          <a:lstStyle/>
          <a:p>
            <a:pPr marL="0" indent="0" eaLnBrk="0" hangingPunct="0">
              <a:lnSpc>
                <a:spcPct val="100000"/>
              </a:lnSpc>
              <a:spcBef>
                <a:spcPts val="600"/>
              </a:spcBef>
              <a:spcAft>
                <a:spcPts val="600"/>
              </a:spcAft>
              <a:buClr>
                <a:srgbClr val="C00000"/>
              </a:buClr>
              <a:buNone/>
              <a:tabLst>
                <a:tab pos="347663" algn="l"/>
              </a:tabLst>
            </a:pPr>
            <a:r>
              <a:rPr lang="en-US" dirty="0">
                <a:solidFill>
                  <a:srgbClr val="C00000"/>
                </a:solidFill>
                <a:sym typeface="Wingdings"/>
              </a:rPr>
              <a:t>1) </a:t>
            </a:r>
            <a:r>
              <a:rPr lang="en-US" dirty="0">
                <a:solidFill>
                  <a:srgbClr val="002060"/>
                </a:solidFill>
                <a:sym typeface="Wingdings"/>
              </a:rPr>
              <a:t>A listing of wage rates and fringe benefit rates                     </a:t>
            </a:r>
          </a:p>
          <a:p>
            <a:pPr marL="0" indent="0" eaLnBrk="0" hangingPunct="0">
              <a:lnSpc>
                <a:spcPct val="100000"/>
              </a:lnSpc>
              <a:spcBef>
                <a:spcPts val="600"/>
              </a:spcBef>
              <a:spcAft>
                <a:spcPts val="600"/>
              </a:spcAft>
              <a:buClr>
                <a:srgbClr val="C00000"/>
              </a:buClr>
              <a:buNone/>
              <a:tabLst>
                <a:tab pos="347663" algn="l"/>
              </a:tabLst>
            </a:pPr>
            <a:r>
              <a:rPr lang="en-US" dirty="0">
                <a:solidFill>
                  <a:srgbClr val="C00000"/>
                </a:solidFill>
                <a:sym typeface="Wingdings"/>
              </a:rPr>
              <a:t>2) </a:t>
            </a:r>
            <a:r>
              <a:rPr lang="en-US" dirty="0">
                <a:solidFill>
                  <a:srgbClr val="002060"/>
                </a:solidFill>
                <a:sym typeface="Wingdings"/>
              </a:rPr>
              <a:t>By classification of laborers and mechanics        </a:t>
            </a:r>
          </a:p>
          <a:p>
            <a:pPr marL="0" indent="0" eaLnBrk="0" hangingPunct="0">
              <a:lnSpc>
                <a:spcPct val="100000"/>
              </a:lnSpc>
              <a:spcBef>
                <a:spcPts val="600"/>
              </a:spcBef>
              <a:spcAft>
                <a:spcPts val="600"/>
              </a:spcAft>
              <a:buClr>
                <a:srgbClr val="C00000"/>
              </a:buClr>
              <a:buNone/>
              <a:tabLst>
                <a:tab pos="347663" algn="l"/>
              </a:tabLst>
            </a:pPr>
            <a:r>
              <a:rPr lang="en-US" dirty="0">
                <a:solidFill>
                  <a:srgbClr val="C00000"/>
                </a:solidFill>
                <a:sym typeface="Wingdings"/>
              </a:rPr>
              <a:t>3) </a:t>
            </a:r>
            <a:r>
              <a:rPr lang="en-US" dirty="0">
                <a:solidFill>
                  <a:srgbClr val="002060"/>
                </a:solidFill>
                <a:sym typeface="Wingdings"/>
              </a:rPr>
              <a:t>For a given area (county)</a:t>
            </a:r>
          </a:p>
          <a:p>
            <a:pPr eaLnBrk="0" hangingPunct="0">
              <a:lnSpc>
                <a:spcPct val="100000"/>
              </a:lnSpc>
              <a:spcBef>
                <a:spcPts val="600"/>
              </a:spcBef>
              <a:spcAft>
                <a:spcPts val="600"/>
              </a:spcAft>
              <a:buClr>
                <a:srgbClr val="C00000"/>
              </a:buClr>
              <a:tabLst>
                <a:tab pos="347663" algn="l"/>
              </a:tabLst>
            </a:pPr>
            <a:r>
              <a:rPr lang="en-US" dirty="0">
                <a:solidFill>
                  <a:srgbClr val="C00000"/>
                </a:solidFill>
                <a:sym typeface="Wingdings"/>
              </a:rPr>
              <a:t>Link to USDOL Wage Decisions:</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chemeClr val="bg1"/>
                </a:solidFill>
                <a:sym typeface="Wingdings"/>
              </a:rPr>
              <a:t>	</a:t>
            </a:r>
            <a:r>
              <a:rPr lang="en-US" sz="2400" dirty="0">
                <a:solidFill>
                  <a:schemeClr val="bg1"/>
                </a:solidFill>
                <a:sym typeface="Wingdings"/>
                <a:hlinkClick r:id="rId2"/>
              </a:rPr>
              <a:t>http://www.wdol.gov/dba.aspx#0</a:t>
            </a:r>
            <a:endParaRPr lang="en-US" sz="2400" dirty="0">
              <a:solidFill>
                <a:schemeClr val="bg1"/>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C00000"/>
                </a:solidFill>
                <a:sym typeface="Wingdings"/>
              </a:rPr>
              <a:t>Link to Summary of Wage Determinations by County:</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chemeClr val="bg1"/>
                </a:solidFill>
                <a:sym typeface="Wingdings"/>
              </a:rPr>
              <a:t>	</a:t>
            </a:r>
            <a:r>
              <a:rPr lang="en-US" sz="2400" dirty="0">
                <a:solidFill>
                  <a:schemeClr val="bg1"/>
                </a:solidFill>
                <a:sym typeface="Wingdings"/>
                <a:hlinkClick r:id="rId3"/>
              </a:rPr>
              <a:t>http://www.dot.state.fl.us/construction/wagerate/2012_USDOL_Wage_Tables.pdf</a:t>
            </a:r>
            <a:endParaRPr lang="en-US" sz="2400" dirty="0">
              <a:solidFill>
                <a:schemeClr val="bg1"/>
              </a:solidFill>
              <a:sym typeface="Wingdings"/>
            </a:endParaRPr>
          </a:p>
          <a:p>
            <a:pPr marL="0" indent="0" eaLnBrk="0" hangingPunct="0">
              <a:spcBef>
                <a:spcPts val="750"/>
              </a:spcBef>
              <a:buClr>
                <a:schemeClr val="accent6">
                  <a:lumMod val="20000"/>
                  <a:lumOff val="80000"/>
                </a:schemeClr>
              </a:buClr>
              <a:buNone/>
              <a:tabLst>
                <a:tab pos="347663" algn="l"/>
              </a:tabLst>
            </a:pPr>
            <a:r>
              <a:rPr lang="en-US" sz="2400" dirty="0">
                <a:solidFill>
                  <a:schemeClr val="bg1"/>
                </a:solidFill>
                <a:sym typeface="Wingdings"/>
              </a:rPr>
              <a:t> </a:t>
            </a:r>
            <a:endParaRPr lang="en-US" sz="2400" dirty="0">
              <a:solidFill>
                <a:srgbClr val="66FFFF"/>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6.2.1</a:t>
              </a:r>
              <a:endParaRPr lang="en-US" sz="2800" dirty="0">
                <a:solidFill>
                  <a:schemeClr val="accent5">
                    <a:lumMod val="50000"/>
                  </a:schemeClr>
                </a:solidFill>
              </a:endParaRPr>
            </a:p>
          </p:txBody>
        </p:sp>
      </p:grpSp>
      <p:sp>
        <p:nvSpPr>
          <p:cNvPr id="10" name="TextBox 9"/>
          <p:cNvSpPr txBox="1"/>
          <p:nvPr/>
        </p:nvSpPr>
        <p:spPr>
          <a:xfrm>
            <a:off x="-410110" y="5644964"/>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
        <p:nvSpPr>
          <p:cNvPr id="4" name="Slide Number Placeholder 3"/>
          <p:cNvSpPr>
            <a:spLocks noGrp="1"/>
          </p:cNvSpPr>
          <p:nvPr>
            <p:ph type="sldNum" sz="quarter" idx="12"/>
          </p:nvPr>
        </p:nvSpPr>
        <p:spPr/>
        <p:txBody>
          <a:bodyPr/>
          <a:lstStyle/>
          <a:p>
            <a:fld id="{1A86A500-0691-47EB-B918-D336B6CBF90A}" type="slidenum">
              <a:rPr lang="en-US" smtClean="0"/>
              <a:t>84</a:t>
            </a:fld>
            <a:endParaRPr lang="en-US"/>
          </a:p>
        </p:txBody>
      </p:sp>
    </p:spTree>
    <p:extLst>
      <p:ext uri="{BB962C8B-B14F-4D97-AF65-F5344CB8AC3E}">
        <p14:creationId xmlns:p14="http://schemas.microsoft.com/office/powerpoint/2010/main" val="1881238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sp>
        <p:nvSpPr>
          <p:cNvPr id="3" name="Content Placeholder 2"/>
          <p:cNvSpPr>
            <a:spLocks noGrp="1"/>
          </p:cNvSpPr>
          <p:nvPr>
            <p:ph idx="1"/>
          </p:nvPr>
        </p:nvSpPr>
        <p:spPr>
          <a:xfrm>
            <a:off x="707571" y="1404997"/>
            <a:ext cx="10515600" cy="4351338"/>
          </a:xfrm>
        </p:spPr>
        <p:txBody>
          <a:bodyPr/>
          <a:lstStyle/>
          <a:p>
            <a:pPr eaLnBrk="0" hangingPunct="0">
              <a:lnSpc>
                <a:spcPct val="100000"/>
              </a:lnSpc>
              <a:spcBef>
                <a:spcPts val="600"/>
              </a:spcBef>
              <a:spcAft>
                <a:spcPts val="600"/>
              </a:spcAft>
              <a:tabLst>
                <a:tab pos="347663" algn="l"/>
              </a:tabLst>
            </a:pPr>
            <a:r>
              <a:rPr lang="en-US" dirty="0">
                <a:solidFill>
                  <a:srgbClr val="C00000"/>
                </a:solidFill>
                <a:sym typeface="Wingdings"/>
              </a:rPr>
              <a:t>Four (4) types of construction:</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(1)	</a:t>
            </a:r>
            <a:r>
              <a:rPr lang="en-US" dirty="0">
                <a:solidFill>
                  <a:srgbClr val="002060"/>
                </a:solidFill>
                <a:sym typeface="Wingdings"/>
              </a:rPr>
              <a:t>Building</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(2)</a:t>
            </a:r>
            <a:r>
              <a:rPr lang="en-US" dirty="0">
                <a:solidFill>
                  <a:schemeClr val="bg1"/>
                </a:solidFill>
                <a:sym typeface="Wingdings"/>
              </a:rPr>
              <a:t>	</a:t>
            </a:r>
            <a:r>
              <a:rPr lang="en-US" dirty="0">
                <a:solidFill>
                  <a:srgbClr val="002060"/>
                </a:solidFill>
                <a:sym typeface="Wingdings"/>
              </a:rPr>
              <a:t>Heavy</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(3)	</a:t>
            </a:r>
            <a:r>
              <a:rPr lang="en-US" dirty="0">
                <a:solidFill>
                  <a:srgbClr val="002060"/>
                </a:solidFill>
                <a:sym typeface="Wingdings"/>
              </a:rPr>
              <a:t>Highway</a:t>
            </a:r>
          </a:p>
          <a:p>
            <a:pPr marL="0" indent="0" eaLnBrk="0" hangingPunct="0">
              <a:lnSpc>
                <a:spcPct val="100000"/>
              </a:lnSpc>
              <a:spcBef>
                <a:spcPts val="600"/>
              </a:spcBef>
              <a:spcAft>
                <a:spcPts val="600"/>
              </a:spcAft>
              <a:buNone/>
              <a:tabLst>
                <a:tab pos="347663" algn="l"/>
                <a:tab pos="770335" algn="l"/>
              </a:tabLst>
            </a:pPr>
            <a:r>
              <a:rPr lang="en-US" dirty="0">
                <a:solidFill>
                  <a:schemeClr val="bg1"/>
                </a:solidFill>
                <a:sym typeface="Wingdings"/>
              </a:rPr>
              <a:t>	</a:t>
            </a:r>
            <a:r>
              <a:rPr lang="en-US" dirty="0">
                <a:solidFill>
                  <a:srgbClr val="C00000"/>
                </a:solidFill>
                <a:sym typeface="Wingdings"/>
              </a:rPr>
              <a:t>(4)</a:t>
            </a:r>
            <a:r>
              <a:rPr lang="en-US" dirty="0">
                <a:solidFill>
                  <a:schemeClr val="bg1"/>
                </a:solidFill>
                <a:sym typeface="Wingdings"/>
              </a:rPr>
              <a:t>	</a:t>
            </a:r>
            <a:r>
              <a:rPr lang="en-US" dirty="0">
                <a:solidFill>
                  <a:srgbClr val="002060"/>
                </a:solidFill>
                <a:sym typeface="Wingdings"/>
              </a:rPr>
              <a:t>Residential</a:t>
            </a:r>
          </a:p>
          <a:p>
            <a:pPr eaLnBrk="0" hangingPunct="0">
              <a:lnSpc>
                <a:spcPct val="100000"/>
              </a:lnSpc>
              <a:spcBef>
                <a:spcPts val="600"/>
              </a:spcBef>
              <a:spcAft>
                <a:spcPts val="600"/>
              </a:spcAft>
              <a:tabLst>
                <a:tab pos="347663" algn="l"/>
              </a:tabLst>
            </a:pPr>
            <a:r>
              <a:rPr lang="en-US" dirty="0">
                <a:solidFill>
                  <a:srgbClr val="002060"/>
                </a:solidFill>
                <a:sym typeface="Wingdings"/>
              </a:rPr>
              <a:t>May have more than one applicable wage decision</a:t>
            </a:r>
          </a:p>
          <a:p>
            <a:pPr eaLnBrk="0" hangingPunct="0">
              <a:lnSpc>
                <a:spcPct val="100000"/>
              </a:lnSpc>
              <a:spcBef>
                <a:spcPts val="600"/>
              </a:spcBef>
              <a:spcAft>
                <a:spcPts val="600"/>
              </a:spcAft>
              <a:tabLst>
                <a:tab pos="347663" algn="l"/>
              </a:tabLst>
            </a:pPr>
            <a:r>
              <a:rPr lang="en-US" sz="2400" dirty="0">
                <a:solidFill>
                  <a:srgbClr val="002060"/>
                </a:solidFill>
                <a:sym typeface="Wingdings"/>
              </a:rPr>
              <a:t>Link to Guidelines for Multiple Wage Tables on Contracts:</a:t>
            </a:r>
          </a:p>
          <a:p>
            <a:endParaRPr lang="en-US" dirty="0"/>
          </a:p>
        </p:txBody>
      </p:sp>
      <p:grpSp>
        <p:nvGrpSpPr>
          <p:cNvPr id="7" name="Group 6"/>
          <p:cNvGrpSpPr/>
          <p:nvPr/>
        </p:nvGrpSpPr>
        <p:grpSpPr>
          <a:xfrm>
            <a:off x="10570464" y="620321"/>
            <a:ext cx="1621536" cy="1221462"/>
            <a:chOff x="10570464" y="926592"/>
            <a:chExt cx="1621536" cy="1221462"/>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800219"/>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800" dirty="0">
                  <a:solidFill>
                    <a:schemeClr val="accent5">
                      <a:lumMod val="50000"/>
                    </a:schemeClr>
                  </a:solidFill>
                </a:rPr>
                <a:t>6.2.2</a:t>
              </a:r>
            </a:p>
          </p:txBody>
        </p:sp>
      </p:grpSp>
      <p:sp>
        <p:nvSpPr>
          <p:cNvPr id="10" name="TextBox 9"/>
          <p:cNvSpPr txBox="1"/>
          <p:nvPr/>
        </p:nvSpPr>
        <p:spPr>
          <a:xfrm>
            <a:off x="2517321" y="5482594"/>
            <a:ext cx="8705850" cy="872034"/>
          </a:xfrm>
          <a:prstGeom prst="rect">
            <a:avLst/>
          </a:prstGeom>
          <a:noFill/>
        </p:spPr>
        <p:txBody>
          <a:bodyPr wrap="square" rtlCol="0">
            <a:spAutoFit/>
          </a:bodyPr>
          <a:lstStyle/>
          <a:p>
            <a:pPr eaLnBrk="0" hangingPunct="0">
              <a:spcBef>
                <a:spcPts val="2000"/>
              </a:spcBef>
              <a:buClr>
                <a:srgbClr val="C00000"/>
              </a:buClr>
              <a:tabLst>
                <a:tab pos="463550" algn="l"/>
              </a:tabLst>
            </a:pPr>
            <a:r>
              <a:rPr lang="en-US" sz="1600" dirty="0">
                <a:solidFill>
                  <a:schemeClr val="bg1"/>
                </a:solidFill>
                <a:sym typeface="Wingdings"/>
                <a:hlinkClick r:id="rId2"/>
              </a:rPr>
              <a:t>http://www.dot.state.fl.us/construction/wagerate/GuidelinesForUsingMultipleWageRates.pdf</a:t>
            </a:r>
            <a:endParaRPr lang="en-US" sz="1600" dirty="0">
              <a:solidFill>
                <a:schemeClr val="bg1"/>
              </a:solidFill>
              <a:sym typeface="Wingdings"/>
            </a:endParaRPr>
          </a:p>
          <a:p>
            <a:pPr eaLnBrk="0" hangingPunct="0">
              <a:spcBef>
                <a:spcPts val="2000"/>
              </a:spcBef>
              <a:buClr>
                <a:srgbClr val="C00000"/>
              </a:buClr>
              <a:tabLst>
                <a:tab pos="463550" algn="l"/>
              </a:tabLst>
            </a:pPr>
            <a:endParaRPr lang="en-US" sz="1600" dirty="0">
              <a:solidFill>
                <a:schemeClr val="bg1"/>
              </a:solidFill>
              <a:sym typeface="Wingdings"/>
            </a:endParaRPr>
          </a:p>
        </p:txBody>
      </p:sp>
      <p:sp>
        <p:nvSpPr>
          <p:cNvPr id="11" name="TextBox 10"/>
          <p:cNvSpPr txBox="1"/>
          <p:nvPr/>
        </p:nvSpPr>
        <p:spPr>
          <a:xfrm>
            <a:off x="-388339" y="5565622"/>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
        <p:nvSpPr>
          <p:cNvPr id="4" name="Slide Number Placeholder 3"/>
          <p:cNvSpPr>
            <a:spLocks noGrp="1"/>
          </p:cNvSpPr>
          <p:nvPr>
            <p:ph type="sldNum" sz="quarter" idx="12"/>
          </p:nvPr>
        </p:nvSpPr>
        <p:spPr/>
        <p:txBody>
          <a:bodyPr/>
          <a:lstStyle/>
          <a:p>
            <a:fld id="{1A86A500-0691-47EB-B918-D336B6CBF90A}" type="slidenum">
              <a:rPr lang="en-US" smtClean="0"/>
              <a:t>85</a:t>
            </a:fld>
            <a:endParaRPr lang="en-US"/>
          </a:p>
        </p:txBody>
      </p:sp>
    </p:spTree>
    <p:extLst>
      <p:ext uri="{BB962C8B-B14F-4D97-AF65-F5344CB8AC3E}">
        <p14:creationId xmlns:p14="http://schemas.microsoft.com/office/powerpoint/2010/main" val="3278513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USDOL Rules</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1201" y="1224366"/>
            <a:ext cx="6070600" cy="505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A86A500-0691-47EB-B918-D336B6CBF90A}" type="slidenum">
              <a:rPr lang="en-US" smtClean="0"/>
              <a:t>86</a:t>
            </a:fld>
            <a:endParaRPr lang="en-US"/>
          </a:p>
        </p:txBody>
      </p:sp>
    </p:spTree>
    <p:extLst>
      <p:ext uri="{BB962C8B-B14F-4D97-AF65-F5344CB8AC3E}">
        <p14:creationId xmlns:p14="http://schemas.microsoft.com/office/powerpoint/2010/main" val="255295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 Decision</a:t>
            </a:r>
          </a:p>
        </p:txBody>
      </p:sp>
      <p:sp>
        <p:nvSpPr>
          <p:cNvPr id="3" name="Content Placeholder 2"/>
          <p:cNvSpPr>
            <a:spLocks noGrp="1"/>
          </p:cNvSpPr>
          <p:nvPr>
            <p:ph idx="1"/>
          </p:nvPr>
        </p:nvSpPr>
        <p:spPr>
          <a:xfrm>
            <a:off x="838200" y="2496047"/>
            <a:ext cx="10515600" cy="4351338"/>
          </a:xfrm>
        </p:spPr>
        <p:txBody>
          <a:bodyPr/>
          <a:lstStyle/>
          <a:p>
            <a:pPr eaLnBrk="0" hangingPunct="0">
              <a:lnSpc>
                <a:spcPct val="100000"/>
              </a:lnSpc>
              <a:spcBef>
                <a:spcPts val="600"/>
              </a:spcBef>
              <a:spcAft>
                <a:spcPts val="600"/>
              </a:spcAft>
            </a:pPr>
            <a:r>
              <a:rPr lang="en-US" dirty="0">
                <a:solidFill>
                  <a:srgbClr val="002060"/>
                </a:solidFill>
                <a:sym typeface="Wingdings"/>
              </a:rPr>
              <a:t>May contain two separate requirements for any individual classification:</a:t>
            </a:r>
          </a:p>
          <a:p>
            <a:pPr marL="0" indent="0" algn="ctr" eaLnBrk="0" hangingPunct="0">
              <a:lnSpc>
                <a:spcPct val="100000"/>
              </a:lnSpc>
              <a:spcBef>
                <a:spcPts val="600"/>
              </a:spcBef>
              <a:spcAft>
                <a:spcPts val="600"/>
              </a:spcAft>
              <a:buClr>
                <a:schemeClr val="bg1"/>
              </a:buClr>
              <a:buNone/>
            </a:pPr>
            <a:r>
              <a:rPr lang="en-US" sz="3600" dirty="0">
                <a:solidFill>
                  <a:srgbClr val="C00000"/>
                </a:solidFill>
                <a:sym typeface="Wingdings"/>
              </a:rPr>
              <a:t>“Rate” and “Fringes” = Total Requirement</a:t>
            </a:r>
          </a:p>
          <a:p>
            <a:pPr eaLnBrk="0" hangingPunct="0">
              <a:lnSpc>
                <a:spcPct val="100000"/>
              </a:lnSpc>
              <a:spcBef>
                <a:spcPts val="600"/>
              </a:spcBef>
              <a:spcAft>
                <a:spcPts val="600"/>
              </a:spcAft>
              <a:tabLst>
                <a:tab pos="601266" algn="l"/>
              </a:tabLst>
            </a:pPr>
            <a:r>
              <a:rPr lang="en-US" dirty="0">
                <a:solidFill>
                  <a:srgbClr val="002060"/>
                </a:solidFill>
                <a:sym typeface="Wingdings"/>
              </a:rPr>
              <a:t>Contractor may fulfill total wage requirement for a classification by paying Cash and Bona Fide Fringe Benefits in a variety of combinations</a:t>
            </a:r>
          </a:p>
          <a:p>
            <a:pPr marL="0" indent="0" eaLnBrk="0" hangingPunct="0">
              <a:spcBef>
                <a:spcPts val="1125"/>
              </a:spcBef>
              <a:buClr>
                <a:schemeClr val="bg1"/>
              </a:buClr>
              <a:buNone/>
              <a:tabLst>
                <a:tab pos="601266" algn="l"/>
              </a:tabLst>
            </a:pPr>
            <a:endParaRPr lang="en-US" dirty="0">
              <a:solidFill>
                <a:srgbClr val="FFFF00"/>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6.2.4</a:t>
              </a:r>
              <a:endParaRPr lang="en-US" sz="2800" dirty="0">
                <a:solidFill>
                  <a:schemeClr val="accent5">
                    <a:lumMod val="50000"/>
                  </a:schemeClr>
                </a:solidFill>
              </a:endParaRPr>
            </a:p>
          </p:txBody>
        </p:sp>
      </p:grpSp>
      <p:sp>
        <p:nvSpPr>
          <p:cNvPr id="10" name="TextBox 9"/>
          <p:cNvSpPr txBox="1"/>
          <p:nvPr/>
        </p:nvSpPr>
        <p:spPr>
          <a:xfrm>
            <a:off x="-399225" y="561230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K1</a:t>
            </a:r>
          </a:p>
        </p:txBody>
      </p:sp>
      <p:sp>
        <p:nvSpPr>
          <p:cNvPr id="4" name="Slide Number Placeholder 3"/>
          <p:cNvSpPr>
            <a:spLocks noGrp="1"/>
          </p:cNvSpPr>
          <p:nvPr>
            <p:ph type="sldNum" sz="quarter" idx="12"/>
          </p:nvPr>
        </p:nvSpPr>
        <p:spPr/>
        <p:txBody>
          <a:bodyPr/>
          <a:lstStyle/>
          <a:p>
            <a:fld id="{1A86A500-0691-47EB-B918-D336B6CBF90A}" type="slidenum">
              <a:rPr lang="en-US" smtClean="0"/>
              <a:t>87</a:t>
            </a:fld>
            <a:endParaRPr lang="en-US"/>
          </a:p>
        </p:txBody>
      </p:sp>
    </p:spTree>
    <p:extLst>
      <p:ext uri="{BB962C8B-B14F-4D97-AF65-F5344CB8AC3E}">
        <p14:creationId xmlns:p14="http://schemas.microsoft.com/office/powerpoint/2010/main" val="678267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Wage Classifications</a:t>
            </a:r>
          </a:p>
        </p:txBody>
      </p:sp>
      <p:sp>
        <p:nvSpPr>
          <p:cNvPr id="3" name="Content Placeholder 2"/>
          <p:cNvSpPr>
            <a:spLocks noGrp="1"/>
          </p:cNvSpPr>
          <p:nvPr>
            <p:ph idx="1"/>
          </p:nvPr>
        </p:nvSpPr>
        <p:spPr>
          <a:xfrm>
            <a:off x="865632"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Additional Wage Classification System</a:t>
            </a:r>
            <a:endParaRPr lang="en-US" sz="2400" i="1" dirty="0">
              <a:solidFill>
                <a:srgbClr val="C00000"/>
              </a:solidFill>
              <a:sym typeface="Wingdings"/>
            </a:endParaRPr>
          </a:p>
          <a:p>
            <a:pPr marL="0" indent="0" algn="ctr" eaLnBrk="0" hangingPunct="0">
              <a:lnSpc>
                <a:spcPct val="100000"/>
              </a:lnSpc>
              <a:spcBef>
                <a:spcPts val="600"/>
              </a:spcBef>
              <a:spcAft>
                <a:spcPts val="600"/>
              </a:spcAft>
              <a:buNone/>
              <a:tabLst>
                <a:tab pos="347663" algn="l"/>
              </a:tabLst>
            </a:pPr>
            <a:r>
              <a:rPr lang="en-US" dirty="0">
                <a:solidFill>
                  <a:srgbClr val="002060"/>
                </a:solidFill>
                <a:sym typeface="Wingdings"/>
              </a:rPr>
              <a:t>Prime must submit request in the Classification Request Manager</a:t>
            </a:r>
          </a:p>
          <a:p>
            <a:pPr marL="0" indent="0" algn="ctr" eaLnBrk="0" hangingPunct="0">
              <a:lnSpc>
                <a:spcPct val="100000"/>
              </a:lnSpc>
              <a:spcBef>
                <a:spcPts val="600"/>
              </a:spcBef>
              <a:spcAft>
                <a:spcPts val="600"/>
              </a:spcAft>
              <a:buNone/>
              <a:tabLst>
                <a:tab pos="347663" algn="l"/>
              </a:tabLst>
            </a:pPr>
            <a:r>
              <a:rPr lang="en-US" sz="1800" dirty="0">
                <a:solidFill>
                  <a:srgbClr val="002060"/>
                </a:solidFill>
                <a:sym typeface="Wingdings"/>
              </a:rPr>
              <a:t>User ID and password is needed</a:t>
            </a:r>
            <a:endParaRPr lang="en-US" sz="1650" dirty="0">
              <a:solidFill>
                <a:srgbClr val="002060"/>
              </a:solidFill>
              <a:sym typeface="Wingdings"/>
            </a:endParaRPr>
          </a:p>
          <a:p>
            <a:pPr marL="0" indent="0" algn="ctr" eaLnBrk="0" hangingPunct="0">
              <a:lnSpc>
                <a:spcPct val="100000"/>
              </a:lnSpc>
              <a:spcBef>
                <a:spcPts val="600"/>
              </a:spcBef>
              <a:spcAft>
                <a:spcPts val="600"/>
              </a:spcAft>
              <a:buClr>
                <a:schemeClr val="accent6">
                  <a:lumMod val="20000"/>
                  <a:lumOff val="80000"/>
                </a:schemeClr>
              </a:buClr>
              <a:buNone/>
              <a:tabLst>
                <a:tab pos="347663" algn="l"/>
              </a:tabLst>
            </a:pPr>
            <a:r>
              <a:rPr lang="en-US" sz="1400" dirty="0">
                <a:solidFill>
                  <a:schemeClr val="bg1"/>
                </a:solidFill>
                <a:sym typeface="Wingdings"/>
                <a:hlinkClick r:id="rId2"/>
              </a:rPr>
              <a:t>https://fdotewp1.dot.state.fl.us/WageRateExternal/Login/Index?ReturnUrl=/WageRateExternal/</a:t>
            </a:r>
            <a:endParaRPr lang="en-US" sz="1400" dirty="0">
              <a:solidFill>
                <a:schemeClr val="bg1"/>
              </a:solidFill>
              <a:sym typeface="Wingdings"/>
            </a:endParaRPr>
          </a:p>
          <a:p>
            <a:pPr marL="0" indent="0" algn="ctr" eaLnBrk="0" hangingPunct="0">
              <a:spcBef>
                <a:spcPts val="375"/>
              </a:spcBef>
              <a:buClr>
                <a:schemeClr val="accent6">
                  <a:lumMod val="20000"/>
                  <a:lumOff val="80000"/>
                </a:schemeClr>
              </a:buClr>
              <a:buNone/>
              <a:tabLst>
                <a:tab pos="347663" algn="l"/>
              </a:tabLst>
            </a:pPr>
            <a:endParaRPr lang="en-US" sz="1400" dirty="0">
              <a:solidFill>
                <a:schemeClr val="bg1"/>
              </a:solidFill>
            </a:endParaRPr>
          </a:p>
          <a:p>
            <a:endParaRPr lang="en-US" dirty="0"/>
          </a:p>
        </p:txBody>
      </p:sp>
      <p:grpSp>
        <p:nvGrpSpPr>
          <p:cNvPr id="8" name="Group 7"/>
          <p:cNvGrpSpPr/>
          <p:nvPr/>
        </p:nvGrpSpPr>
        <p:grpSpPr>
          <a:xfrm>
            <a:off x="10570464" y="620321"/>
            <a:ext cx="1621536" cy="1159907"/>
            <a:chOff x="10570464" y="926592"/>
            <a:chExt cx="1621536" cy="1159907"/>
          </a:xfrm>
        </p:grpSpPr>
        <p:sp>
          <p:nvSpPr>
            <p:cNvPr id="10" name="Rounded Rectangle 9"/>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6.3</a:t>
              </a:r>
              <a:endParaRPr lang="en-US" sz="2800" dirty="0">
                <a:solidFill>
                  <a:schemeClr val="accent5">
                    <a:lumMod val="50000"/>
                  </a:schemeClr>
                </a:solidFill>
              </a:endParaRPr>
            </a:p>
          </p:txBody>
        </p:sp>
      </p:grpSp>
      <p:sp>
        <p:nvSpPr>
          <p:cNvPr id="12" name="TextBox 11"/>
          <p:cNvSpPr txBox="1"/>
          <p:nvPr/>
        </p:nvSpPr>
        <p:spPr>
          <a:xfrm>
            <a:off x="-411924" y="562669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K2</a:t>
            </a:r>
          </a:p>
        </p:txBody>
      </p:sp>
      <p:sp>
        <p:nvSpPr>
          <p:cNvPr id="4" name="Slide Number Placeholder 3"/>
          <p:cNvSpPr>
            <a:spLocks noGrp="1"/>
          </p:cNvSpPr>
          <p:nvPr>
            <p:ph type="sldNum" sz="quarter" idx="12"/>
          </p:nvPr>
        </p:nvSpPr>
        <p:spPr/>
        <p:txBody>
          <a:bodyPr/>
          <a:lstStyle/>
          <a:p>
            <a:fld id="{1A86A500-0691-47EB-B918-D336B6CBF90A}" type="slidenum">
              <a:rPr lang="en-US" smtClean="0"/>
              <a:t>88</a:t>
            </a:fld>
            <a:endParaRPr lang="en-US"/>
          </a:p>
        </p:txBody>
      </p:sp>
      <p:graphicFrame>
        <p:nvGraphicFramePr>
          <p:cNvPr id="13" name="Diagram 12"/>
          <p:cNvGraphicFramePr/>
          <p:nvPr>
            <p:extLst>
              <p:ext uri="{D42A27DB-BD31-4B8C-83A1-F6EECF244321}">
                <p14:modId xmlns:p14="http://schemas.microsoft.com/office/powerpoint/2010/main" val="2388948449"/>
              </p:ext>
            </p:extLst>
          </p:nvPr>
        </p:nvGraphicFramePr>
        <p:xfrm>
          <a:off x="2032000" y="1521373"/>
          <a:ext cx="8128000"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150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Wage Classifications</a:t>
            </a:r>
          </a:p>
        </p:txBody>
      </p:sp>
      <p:sp>
        <p:nvSpPr>
          <p:cNvPr id="3" name="Content Placeholder 2"/>
          <p:cNvSpPr>
            <a:spLocks noGrp="1"/>
          </p:cNvSpPr>
          <p:nvPr>
            <p:ph idx="1"/>
          </p:nvPr>
        </p:nvSpPr>
        <p:spPr>
          <a:xfrm>
            <a:off x="832975" y="2231388"/>
            <a:ext cx="11000303" cy="4351338"/>
          </a:xfrm>
        </p:spPr>
        <p:txBody>
          <a:bodyPr/>
          <a:lstStyle/>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Contractor can include additional classifications on certified payroll and pay at least the minimum amount until response received</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Once received from USDOL, contractor must retroactively make any pay adjustments required if rates approved are greater than rates paid in interim period</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Once approved - Must be posted on jobsite bulletin board</a:t>
            </a:r>
          </a:p>
          <a:p>
            <a:pPr eaLnBrk="0" hangingPunct="0">
              <a:lnSpc>
                <a:spcPct val="100000"/>
              </a:lnSpc>
              <a:spcBef>
                <a:spcPts val="600"/>
              </a:spcBef>
              <a:spcAft>
                <a:spcPts val="600"/>
              </a:spcAft>
              <a:buClr>
                <a:srgbClr val="C00000"/>
              </a:buClr>
              <a:tabLst>
                <a:tab pos="347663" algn="l"/>
              </a:tabLst>
            </a:pPr>
            <a:r>
              <a:rPr lang="en-US" sz="2400" dirty="0">
                <a:solidFill>
                  <a:srgbClr val="002060"/>
                </a:solidFill>
                <a:sym typeface="Wingdings"/>
              </a:rPr>
              <a:t>Can use </a:t>
            </a:r>
            <a:r>
              <a:rPr lang="en-US" sz="2400" dirty="0">
                <a:solidFill>
                  <a:srgbClr val="FFC000"/>
                </a:solidFill>
                <a:sym typeface="Wingdings"/>
              </a:rPr>
              <a:t>FDOT Form No 700-010-67</a:t>
            </a:r>
            <a:r>
              <a:rPr lang="en-US" sz="2400" dirty="0">
                <a:solidFill>
                  <a:srgbClr val="002060"/>
                </a:solidFill>
                <a:sym typeface="Wingdings"/>
              </a:rPr>
              <a:t> or just post the approval letter from USDOL</a:t>
            </a:r>
            <a:endParaRPr lang="en-US" sz="2400" dirty="0">
              <a:solidFill>
                <a:srgbClr val="002060"/>
              </a:solidFill>
            </a:endParaRPr>
          </a:p>
          <a:p>
            <a:pPr marL="347663" indent="-347663" eaLnBrk="0" hangingPunct="0">
              <a:spcBef>
                <a:spcPts val="1875"/>
              </a:spcBef>
              <a:buClr>
                <a:schemeClr val="accent6">
                  <a:lumMod val="20000"/>
                  <a:lumOff val="80000"/>
                </a:schemeClr>
              </a:buClr>
              <a:tabLst>
                <a:tab pos="347663" algn="l"/>
              </a:tabLst>
            </a:pPr>
            <a:endParaRPr lang="en-US" sz="3200" dirty="0">
              <a:solidFill>
                <a:srgbClr val="002060"/>
              </a:solidFill>
            </a:endParaRP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6.3.3</a:t>
              </a:r>
              <a:endParaRPr lang="en-US" sz="2800" dirty="0">
                <a:solidFill>
                  <a:schemeClr val="accent5">
                    <a:lumMod val="50000"/>
                  </a:schemeClr>
                </a:solidFill>
              </a:endParaRPr>
            </a:p>
          </p:txBody>
        </p:sp>
      </p:grpSp>
      <p:sp>
        <p:nvSpPr>
          <p:cNvPr id="10" name="TextBox 9"/>
          <p:cNvSpPr txBox="1"/>
          <p:nvPr/>
        </p:nvSpPr>
        <p:spPr>
          <a:xfrm>
            <a:off x="-388338" y="5607709"/>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K2</a:t>
            </a:r>
          </a:p>
        </p:txBody>
      </p:sp>
      <p:sp>
        <p:nvSpPr>
          <p:cNvPr id="4" name="Slide Number Placeholder 3"/>
          <p:cNvSpPr>
            <a:spLocks noGrp="1"/>
          </p:cNvSpPr>
          <p:nvPr>
            <p:ph type="sldNum" sz="quarter" idx="12"/>
          </p:nvPr>
        </p:nvSpPr>
        <p:spPr/>
        <p:txBody>
          <a:bodyPr/>
          <a:lstStyle/>
          <a:p>
            <a:fld id="{1A86A500-0691-47EB-B918-D336B6CBF90A}" type="slidenum">
              <a:rPr lang="en-US" smtClean="0"/>
              <a:t>89</a:t>
            </a:fld>
            <a:endParaRPr lang="en-US"/>
          </a:p>
        </p:txBody>
      </p:sp>
    </p:spTree>
    <p:extLst>
      <p:ext uri="{BB962C8B-B14F-4D97-AF65-F5344CB8AC3E}">
        <p14:creationId xmlns:p14="http://schemas.microsoft.com/office/powerpoint/2010/main" val="309204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334"/>
            <a:ext cx="9144000" cy="1347531"/>
          </a:xfrm>
        </p:spPr>
        <p:txBody>
          <a:bodyPr/>
          <a:lstStyle/>
          <a:p>
            <a:r>
              <a:rPr lang="en-US" dirty="0">
                <a:solidFill>
                  <a:srgbClr val="C00000"/>
                </a:solidFill>
              </a:rPr>
              <a:t>General Information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013" y="2377903"/>
            <a:ext cx="4293973" cy="2898432"/>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1A86A500-0691-47EB-B918-D336B6CBF90A}" type="slidenum">
              <a:rPr lang="en-US" smtClean="0"/>
              <a:t>9</a:t>
            </a:fld>
            <a:endParaRPr lang="en-US"/>
          </a:p>
        </p:txBody>
      </p:sp>
    </p:spTree>
    <p:extLst>
      <p:ext uri="{BB962C8B-B14F-4D97-AF65-F5344CB8AC3E}">
        <p14:creationId xmlns:p14="http://schemas.microsoft.com/office/powerpoint/2010/main" val="632299489"/>
      </p:ext>
    </p:extLst>
  </p:cSld>
  <p:clrMapOvr>
    <a:masterClrMapping/>
  </p:clrMapOvr>
  <mc:AlternateContent xmlns:mc="http://schemas.openxmlformats.org/markup-compatibility/2006" xmlns:p14="http://schemas.microsoft.com/office/powerpoint/2010/main">
    <mc:Choice Requires="p14">
      <p:transition spd="slow" p14:dur="2000">
        <p14:switch dir="r"/>
        <p:sndAc>
          <p:stSnd>
            <p:snd r:embed="rId2" name="type.wav"/>
          </p:stSnd>
        </p:sndAc>
      </p:transition>
    </mc:Choice>
    <mc:Fallback xmlns="">
      <p:transition spd="slow">
        <p:fade/>
        <p:sndAc>
          <p:stSnd>
            <p:snd r:embed="rId4" name="type.wav"/>
          </p:stSnd>
        </p:sndAc>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Wage Classification </a:t>
            </a:r>
          </a:p>
        </p:txBody>
      </p:sp>
      <p:sp>
        <p:nvSpPr>
          <p:cNvPr id="3" name="Content Placeholder 2"/>
          <p:cNvSpPr>
            <a:spLocks noGrp="1"/>
          </p:cNvSpPr>
          <p:nvPr>
            <p:ph idx="1"/>
          </p:nvPr>
        </p:nvSpPr>
        <p:spPr>
          <a:xfrm>
            <a:off x="118334" y="1825625"/>
            <a:ext cx="11962504" cy="4351338"/>
          </a:xfrm>
        </p:spPr>
        <p:txBody>
          <a:bodyPr>
            <a:normAutofit/>
          </a:bodyPr>
          <a:lstStyle/>
          <a:p>
            <a:r>
              <a:rPr lang="en-US" dirty="0">
                <a:solidFill>
                  <a:srgbClr val="002060"/>
                </a:solidFill>
              </a:rPr>
              <a:t>Once the wage decision has been received from the US Department of Labor, the contractor must retroactively make any pay adjustments required, if the rates approved are greater than the rates paid to employees, in that classification. In the event the response indicates that the work is included, in that of an existing classification, the contractor is to begin immediately using the indicated classification and must retroactively pay any difference in rate resulting from this decision</a:t>
            </a:r>
          </a:p>
          <a:p>
            <a:r>
              <a:rPr lang="en-US" dirty="0">
                <a:solidFill>
                  <a:srgbClr val="002060"/>
                </a:solidFill>
              </a:rPr>
              <a:t>The contractor will be given 20 days from the date of notification from FDOT to make retroactive pay adjustments, if needed. The 20 days also applies to submission of corrected payrolls and documents evidencing payment to the affected employees. If these adjustments are not made within this timeframe, payroll violations will be issued</a:t>
            </a:r>
          </a:p>
        </p:txBody>
      </p:sp>
      <p:sp>
        <p:nvSpPr>
          <p:cNvPr id="4" name="Slide Number Placeholder 3"/>
          <p:cNvSpPr>
            <a:spLocks noGrp="1"/>
          </p:cNvSpPr>
          <p:nvPr>
            <p:ph type="sldNum" sz="quarter" idx="12"/>
          </p:nvPr>
        </p:nvSpPr>
        <p:spPr/>
        <p:txBody>
          <a:bodyPr/>
          <a:lstStyle/>
          <a:p>
            <a:fld id="{1A86A500-0691-47EB-B918-D336B6CBF90A}" type="slidenum">
              <a:rPr lang="en-US" smtClean="0"/>
              <a:t>90</a:t>
            </a:fld>
            <a:endParaRPr lang="en-US"/>
          </a:p>
        </p:txBody>
      </p:sp>
      <p:grpSp>
        <p:nvGrpSpPr>
          <p:cNvPr id="5" name="Group 4"/>
          <p:cNvGrpSpPr/>
          <p:nvPr/>
        </p:nvGrpSpPr>
        <p:grpSpPr>
          <a:xfrm>
            <a:off x="10570464" y="620321"/>
            <a:ext cx="1621536" cy="1159907"/>
            <a:chOff x="10570464" y="926592"/>
            <a:chExt cx="1621536" cy="1159907"/>
          </a:xfrm>
        </p:grpSpPr>
        <p:sp>
          <p:nvSpPr>
            <p:cNvPr id="6" name="Rounded Rectangle 5"/>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6.3.3</a:t>
              </a:r>
              <a:endParaRPr lang="en-US" sz="2800" dirty="0">
                <a:solidFill>
                  <a:schemeClr val="accent5">
                    <a:lumMod val="50000"/>
                  </a:schemeClr>
                </a:solidFill>
              </a:endParaRPr>
            </a:p>
          </p:txBody>
        </p:sp>
      </p:grpSp>
    </p:spTree>
    <p:extLst>
      <p:ext uri="{BB962C8B-B14F-4D97-AF65-F5344CB8AC3E}">
        <p14:creationId xmlns:p14="http://schemas.microsoft.com/office/powerpoint/2010/main" val="6191430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838200" y="1581729"/>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Employee Interview Report – Labor Compliance </a:t>
            </a:r>
            <a:r>
              <a:rPr lang="en-US" sz="1600" dirty="0">
                <a:solidFill>
                  <a:srgbClr val="FFC000"/>
                </a:solidFill>
                <a:sym typeface="Wingdings"/>
              </a:rPr>
              <a:t>(</a:t>
            </a:r>
            <a:r>
              <a:rPr lang="en-US" sz="1600" i="1" dirty="0">
                <a:solidFill>
                  <a:srgbClr val="FFC000"/>
                </a:solidFill>
                <a:sym typeface="Wingdings"/>
              </a:rPr>
              <a:t>FDOT Form No. 700-010-63)</a:t>
            </a:r>
            <a:endParaRPr lang="en-US" sz="1600" dirty="0">
              <a:solidFill>
                <a:srgbClr val="FFC000"/>
              </a:solidFill>
              <a:sym typeface="Wingdings"/>
            </a:endParaRP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Used to monitor payments made on Federal Aid construction projects in accordance with FHWA 1273</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Provides for monitoring of:</a:t>
            </a:r>
          </a:p>
          <a:p>
            <a:pPr marL="119063"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sz="2400" dirty="0">
                <a:solidFill>
                  <a:srgbClr val="002060"/>
                </a:solidFill>
                <a:sym typeface="Wingdings"/>
              </a:rPr>
              <a:t>	Proper Classification</a:t>
            </a:r>
          </a:p>
          <a:p>
            <a:pPr marL="347662" lvl="1"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Wage Payment</a:t>
            </a:r>
          </a:p>
          <a:p>
            <a:pPr marL="347662" lvl="1"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Knowledge of EEO Officer and Bulletin Board</a:t>
            </a:r>
            <a:endParaRPr lang="en-US" dirty="0">
              <a:solidFill>
                <a:srgbClr val="002060"/>
              </a:solidFill>
              <a:effectLst>
                <a:outerShdw blurRad="50800" dist="76200" dir="2700000" algn="tl" rotWithShape="0">
                  <a:prstClr val="black">
                    <a:alpha val="40000"/>
                  </a:prstClr>
                </a:outerShdw>
              </a:effectLst>
              <a:sym typeface="Wingdings"/>
            </a:endParaRPr>
          </a:p>
          <a:p>
            <a:endParaRPr lang="en-US" dirty="0"/>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sp>
        <p:nvSpPr>
          <p:cNvPr id="7" name="TextBox 6"/>
          <p:cNvSpPr txBox="1"/>
          <p:nvPr/>
        </p:nvSpPr>
        <p:spPr>
          <a:xfrm>
            <a:off x="-366567" y="561230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
        <p:nvSpPr>
          <p:cNvPr id="11" name="TextBox 10"/>
          <p:cNvSpPr txBox="1"/>
          <p:nvPr/>
        </p:nvSpPr>
        <p:spPr>
          <a:xfrm>
            <a:off x="10455216" y="6346763"/>
            <a:ext cx="1423358" cy="369332"/>
          </a:xfrm>
          <a:prstGeom prst="rect">
            <a:avLst/>
          </a:prstGeom>
          <a:noFill/>
        </p:spPr>
        <p:txBody>
          <a:bodyPr wrap="square" rtlCol="0">
            <a:spAutoFit/>
          </a:bodyPr>
          <a:lstStyle/>
          <a:p>
            <a:r>
              <a:rPr lang="en-US" dirty="0"/>
              <a:t>Handout #4</a:t>
            </a:r>
          </a:p>
        </p:txBody>
      </p:sp>
      <p:sp>
        <p:nvSpPr>
          <p:cNvPr id="4" name="Slide Number Placeholder 3"/>
          <p:cNvSpPr>
            <a:spLocks noGrp="1"/>
          </p:cNvSpPr>
          <p:nvPr>
            <p:ph type="sldNum" sz="quarter" idx="12"/>
          </p:nvPr>
        </p:nvSpPr>
        <p:spPr/>
        <p:txBody>
          <a:bodyPr/>
          <a:lstStyle/>
          <a:p>
            <a:fld id="{1A86A500-0691-47EB-B918-D336B6CBF90A}" type="slidenum">
              <a:rPr lang="en-US" smtClean="0"/>
              <a:t>91</a:t>
            </a:fld>
            <a:endParaRPr lang="en-US"/>
          </a:p>
        </p:txBody>
      </p:sp>
    </p:spTree>
    <p:extLst>
      <p:ext uri="{BB962C8B-B14F-4D97-AF65-F5344CB8AC3E}">
        <p14:creationId xmlns:p14="http://schemas.microsoft.com/office/powerpoint/2010/main" val="111278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p:txBody>
          <a:bodyPr/>
          <a:lstStyle/>
          <a:p>
            <a:pPr marL="0" indent="0" eaLnBrk="0" hangingPunct="0">
              <a:lnSpc>
                <a:spcPct val="100000"/>
              </a:lnSpc>
              <a:spcBef>
                <a:spcPts val="600"/>
              </a:spcBef>
              <a:spcAft>
                <a:spcPts val="600"/>
              </a:spcAft>
              <a:buClr>
                <a:schemeClr val="accent6">
                  <a:lumMod val="20000"/>
                  <a:lumOff val="80000"/>
                </a:schemeClr>
              </a:buClr>
              <a:buNone/>
              <a:tabLst>
                <a:tab pos="514350" algn="l"/>
              </a:tabLst>
            </a:pPr>
            <a:r>
              <a:rPr lang="en-US" dirty="0">
                <a:solidFill>
                  <a:srgbClr val="C00000"/>
                </a:solidFill>
                <a:sym typeface="Wingdings"/>
              </a:rPr>
              <a:t>Required Minimum # of Monthly Interviews</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Table 6.4.3 - Based on the original contract amount</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Conducted on a random basis</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Cross section of active contractors and diversity of workers</a:t>
            </a:r>
          </a:p>
          <a:p>
            <a:pPr eaLnBrk="0" hangingPunct="0">
              <a:lnSpc>
                <a:spcPct val="100000"/>
              </a:lnSpc>
              <a:spcBef>
                <a:spcPts val="600"/>
              </a:spcBef>
              <a:spcAft>
                <a:spcPts val="600"/>
              </a:spcAft>
              <a:buClr>
                <a:srgbClr val="C00000"/>
              </a:buClr>
              <a:tabLst>
                <a:tab pos="347663" algn="l"/>
              </a:tabLst>
            </a:pPr>
            <a:r>
              <a:rPr lang="en-US" dirty="0">
                <a:solidFill>
                  <a:srgbClr val="002060"/>
                </a:solidFill>
                <a:sym typeface="Wingdings"/>
              </a:rPr>
              <a:t>All </a:t>
            </a:r>
            <a:r>
              <a:rPr lang="en-US" b="1" u="sng" dirty="0">
                <a:solidFill>
                  <a:srgbClr val="002060"/>
                </a:solidFill>
                <a:sym typeface="Wingdings"/>
              </a:rPr>
              <a:t>workers</a:t>
            </a:r>
            <a:r>
              <a:rPr lang="en-US" dirty="0">
                <a:solidFill>
                  <a:srgbClr val="002060"/>
                </a:solidFill>
                <a:sym typeface="Wingdings"/>
              </a:rPr>
              <a:t> are subject to an interview</a:t>
            </a:r>
          </a:p>
          <a:p>
            <a:pPr marL="690563" lvl="1" indent="-347663" eaLnBrk="0" hangingPunct="0">
              <a:lnSpc>
                <a:spcPct val="100000"/>
              </a:lnSpc>
              <a:spcBef>
                <a:spcPts val="600"/>
              </a:spcBef>
              <a:spcAft>
                <a:spcPts val="600"/>
              </a:spcAft>
              <a:tabLst>
                <a:tab pos="347663" algn="l"/>
              </a:tabLst>
            </a:pPr>
            <a:r>
              <a:rPr lang="en-US" dirty="0">
                <a:solidFill>
                  <a:srgbClr val="002060"/>
                </a:solidFill>
                <a:sym typeface="Wingdings"/>
              </a:rPr>
              <a:t>With the exception of Surveyors, Supervisors, QA/QC Testing, etc.</a:t>
            </a:r>
          </a:p>
          <a:p>
            <a:pPr marL="347663" indent="-347663" eaLnBrk="0" hangingPunct="0">
              <a:spcBef>
                <a:spcPts val="1125"/>
              </a:spcBef>
              <a:buClr>
                <a:schemeClr val="accent6">
                  <a:lumMod val="20000"/>
                  <a:lumOff val="80000"/>
                </a:schemeClr>
              </a:buClr>
              <a:tabLst>
                <a:tab pos="347663" algn="l"/>
              </a:tabLst>
            </a:pPr>
            <a:endParaRPr lang="en-US" sz="1575" dirty="0">
              <a:solidFill>
                <a:schemeClr val="bg1"/>
              </a:solidFill>
              <a:sym typeface="Wingdings"/>
            </a:endParaRPr>
          </a:p>
          <a:p>
            <a:endParaRPr lang="en-US" dirty="0"/>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6.4.3</a:t>
              </a:r>
              <a:endParaRPr lang="en-US" sz="2800" dirty="0">
                <a:solidFill>
                  <a:schemeClr val="accent5">
                    <a:lumMod val="50000"/>
                  </a:schemeClr>
                </a:solidFill>
              </a:endParaRPr>
            </a:p>
          </p:txBody>
        </p:sp>
      </p:grpSp>
      <p:sp>
        <p:nvSpPr>
          <p:cNvPr id="7" name="TextBox 6"/>
          <p:cNvSpPr txBox="1"/>
          <p:nvPr/>
        </p:nvSpPr>
        <p:spPr>
          <a:xfrm>
            <a:off x="-388338" y="5666735"/>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a:t>
            </a:r>
          </a:p>
        </p:txBody>
      </p:sp>
      <p:sp>
        <p:nvSpPr>
          <p:cNvPr id="4" name="Slide Number Placeholder 3"/>
          <p:cNvSpPr>
            <a:spLocks noGrp="1"/>
          </p:cNvSpPr>
          <p:nvPr>
            <p:ph type="sldNum" sz="quarter" idx="12"/>
          </p:nvPr>
        </p:nvSpPr>
        <p:spPr/>
        <p:txBody>
          <a:bodyPr/>
          <a:lstStyle/>
          <a:p>
            <a:fld id="{1A86A500-0691-47EB-B918-D336B6CBF90A}" type="slidenum">
              <a:rPr lang="en-US" smtClean="0"/>
              <a:t>92</a:t>
            </a:fld>
            <a:endParaRPr lang="en-US"/>
          </a:p>
        </p:txBody>
      </p:sp>
    </p:spTree>
    <p:extLst>
      <p:ext uri="{BB962C8B-B14F-4D97-AF65-F5344CB8AC3E}">
        <p14:creationId xmlns:p14="http://schemas.microsoft.com/office/powerpoint/2010/main" val="361456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1566672" y="1521373"/>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Performed for who?</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chemeClr val="bg1"/>
                </a:solidFill>
                <a:sym typeface="Wingdings"/>
              </a:rPr>
              <a:t>	</a:t>
            </a:r>
            <a:r>
              <a:rPr lang="en-US" dirty="0">
                <a:solidFill>
                  <a:srgbClr val="002060"/>
                </a:solidFill>
                <a:sym typeface="Wingdings"/>
              </a:rPr>
              <a:t>Both prime and subcontractors</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Performed by who?</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chemeClr val="bg1"/>
                </a:solidFill>
                <a:sym typeface="Wingdings"/>
              </a:rPr>
              <a:t>	</a:t>
            </a:r>
            <a:r>
              <a:rPr lang="en-US" dirty="0">
                <a:solidFill>
                  <a:srgbClr val="002060"/>
                </a:solidFill>
                <a:sym typeface="Wingdings"/>
              </a:rPr>
              <a:t>Any project personnel or the compliance delegate</a:t>
            </a:r>
          </a:p>
          <a:p>
            <a:pPr marL="0" indent="0" eaLnBrk="0" hangingPunct="0">
              <a:lnSpc>
                <a:spcPct val="10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Compliance reviewer’s responsibility?</a:t>
            </a:r>
          </a:p>
          <a:p>
            <a:pPr marL="347662"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Ensure appropriate number of interviews was conducted</a:t>
            </a:r>
          </a:p>
          <a:p>
            <a:pPr marL="347662" indent="0" eaLnBrk="0" hangingPunct="0">
              <a:lnSpc>
                <a:spcPct val="100000"/>
              </a:lnSpc>
              <a:spcBef>
                <a:spcPts val="600"/>
              </a:spcBef>
              <a:spcAft>
                <a:spcPts val="600"/>
              </a:spcAft>
              <a:buClr>
                <a:schemeClr val="accent6">
                  <a:lumMod val="20000"/>
                  <a:lumOff val="80000"/>
                </a:schemeClr>
              </a:buClr>
              <a:buNone/>
              <a:tabLst>
                <a:tab pos="347663" algn="l"/>
                <a:tab pos="601266" algn="l"/>
              </a:tabLst>
            </a:pPr>
            <a:r>
              <a:rPr lang="en-US" dirty="0">
                <a:solidFill>
                  <a:srgbClr val="002060"/>
                </a:solidFill>
                <a:sym typeface="Wingdings"/>
              </a:rPr>
              <a:t>Review interview data for compliance </a:t>
            </a:r>
            <a:r>
              <a:rPr lang="en-US" dirty="0">
                <a:solidFill>
                  <a:srgbClr val="C00000"/>
                </a:solidFill>
                <a:sym typeface="Wingdings"/>
              </a:rPr>
              <a:t>(</a:t>
            </a:r>
            <a:r>
              <a:rPr lang="en-US" i="1" dirty="0">
                <a:solidFill>
                  <a:srgbClr val="C00000"/>
                </a:solidFill>
                <a:sym typeface="Wingdings"/>
              </a:rPr>
              <a:t>complete Section D</a:t>
            </a:r>
            <a:r>
              <a:rPr lang="en-US" dirty="0">
                <a:solidFill>
                  <a:srgbClr val="C00000"/>
                </a:solidFill>
                <a:sym typeface="Wingdings"/>
              </a:rPr>
              <a:t>)</a:t>
            </a:r>
          </a:p>
          <a:p>
            <a:endParaRPr lang="en-US" dirty="0"/>
          </a:p>
        </p:txBody>
      </p:sp>
      <p:grpSp>
        <p:nvGrpSpPr>
          <p:cNvPr id="8" name="Group 7"/>
          <p:cNvGrpSpPr/>
          <p:nvPr/>
        </p:nvGrpSpPr>
        <p:grpSpPr>
          <a:xfrm>
            <a:off x="10570464" y="620321"/>
            <a:ext cx="1621536" cy="1159907"/>
            <a:chOff x="10570464" y="926592"/>
            <a:chExt cx="1621536" cy="1159907"/>
          </a:xfrm>
        </p:grpSpPr>
        <p:sp>
          <p:nvSpPr>
            <p:cNvPr id="9" name="Rounded Rectangle 8"/>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sp>
        <p:nvSpPr>
          <p:cNvPr id="7" name="TextBox 6"/>
          <p:cNvSpPr txBox="1"/>
          <p:nvPr/>
        </p:nvSpPr>
        <p:spPr>
          <a:xfrm>
            <a:off x="-377453" y="56231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
        <p:nvSpPr>
          <p:cNvPr id="4" name="Slide Number Placeholder 3"/>
          <p:cNvSpPr>
            <a:spLocks noGrp="1"/>
          </p:cNvSpPr>
          <p:nvPr>
            <p:ph type="sldNum" sz="quarter" idx="12"/>
          </p:nvPr>
        </p:nvSpPr>
        <p:spPr/>
        <p:txBody>
          <a:bodyPr/>
          <a:lstStyle/>
          <a:p>
            <a:fld id="{1A86A500-0691-47EB-B918-D336B6CBF90A}" type="slidenum">
              <a:rPr lang="en-US" smtClean="0"/>
              <a:t>93</a:t>
            </a:fld>
            <a:endParaRPr lang="en-US"/>
          </a:p>
        </p:txBody>
      </p:sp>
    </p:spTree>
    <p:extLst>
      <p:ext uri="{BB962C8B-B14F-4D97-AF65-F5344CB8AC3E}">
        <p14:creationId xmlns:p14="http://schemas.microsoft.com/office/powerpoint/2010/main" val="2244520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667719" y="1505478"/>
            <a:ext cx="6461649" cy="4064837"/>
          </a:xfrm>
        </p:spPr>
        <p:txBody>
          <a:bodyPr>
            <a:normAutofit/>
          </a:bodyPr>
          <a:lstStyle/>
          <a:p>
            <a:pPr marL="0" indent="0" eaLnBrk="0" hangingPunct="0">
              <a:lnSpc>
                <a:spcPct val="110000"/>
              </a:lnSpc>
              <a:spcBef>
                <a:spcPts val="600"/>
              </a:spcBef>
              <a:spcAft>
                <a:spcPts val="600"/>
              </a:spcAft>
              <a:buClr>
                <a:schemeClr val="accent6">
                  <a:lumMod val="20000"/>
                  <a:lumOff val="80000"/>
                </a:schemeClr>
              </a:buClr>
              <a:buNone/>
              <a:tabLst>
                <a:tab pos="347663" algn="l"/>
              </a:tabLst>
            </a:pPr>
            <a:r>
              <a:rPr lang="en-US" dirty="0">
                <a:solidFill>
                  <a:srgbClr val="C00000"/>
                </a:solidFill>
                <a:sym typeface="Wingdings"/>
              </a:rPr>
              <a:t>Considerations when performing interviews:</a:t>
            </a:r>
          </a:p>
          <a:p>
            <a:pPr marL="347663" indent="-347663" eaLnBrk="0" hangingPunct="0">
              <a:lnSpc>
                <a:spcPct val="110000"/>
              </a:lnSpc>
              <a:spcBef>
                <a:spcPts val="600"/>
              </a:spcBef>
              <a:spcAft>
                <a:spcPts val="600"/>
              </a:spcAft>
              <a:buFont typeface="+mj-lt"/>
              <a:buAutoNum type="arabicPeriod"/>
              <a:tabLst>
                <a:tab pos="347663" algn="l"/>
              </a:tabLst>
            </a:pPr>
            <a:r>
              <a:rPr lang="en-US" dirty="0">
                <a:solidFill>
                  <a:srgbClr val="002060"/>
                </a:solidFill>
                <a:sym typeface="Wingdings"/>
              </a:rPr>
              <a:t>Language barriers</a:t>
            </a:r>
          </a:p>
          <a:p>
            <a:pPr marL="347663" indent="-347663" eaLnBrk="0" hangingPunct="0">
              <a:lnSpc>
                <a:spcPct val="110000"/>
              </a:lnSpc>
              <a:spcBef>
                <a:spcPts val="600"/>
              </a:spcBef>
              <a:spcAft>
                <a:spcPts val="600"/>
              </a:spcAft>
              <a:buAutoNum type="arabicPeriod" startAt="2"/>
              <a:tabLst>
                <a:tab pos="347663" algn="l"/>
              </a:tabLst>
            </a:pPr>
            <a:r>
              <a:rPr lang="en-US" dirty="0">
                <a:solidFill>
                  <a:srgbClr val="002060"/>
                </a:solidFill>
                <a:sym typeface="Wingdings"/>
              </a:rPr>
              <a:t>Interviews are CONFIDENTIAL </a:t>
            </a:r>
          </a:p>
          <a:p>
            <a:pPr lvl="1" indent="-342900"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No other employees or supervisors within listening distance</a:t>
            </a:r>
          </a:p>
          <a:p>
            <a:pPr lvl="1" indent="-342900" eaLnBrk="0" hangingPunct="0">
              <a:lnSpc>
                <a:spcPct val="110000"/>
              </a:lnSpc>
              <a:spcBef>
                <a:spcPts val="600"/>
              </a:spcBef>
              <a:spcAft>
                <a:spcPts val="600"/>
              </a:spcAft>
              <a:buClr>
                <a:srgbClr val="C00000"/>
              </a:buClr>
              <a:tabLst>
                <a:tab pos="347663" algn="l"/>
              </a:tabLst>
            </a:pPr>
            <a:r>
              <a:rPr lang="en-US" dirty="0">
                <a:solidFill>
                  <a:srgbClr val="002060"/>
                </a:solidFill>
                <a:sym typeface="Wingdings"/>
              </a:rPr>
              <a:t>Don’t send interviews to Contractor when you have a discrepancy – they are confidential!</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0">
            <a:off x="7609879" y="1985989"/>
            <a:ext cx="3411349" cy="3411349"/>
          </a:xfrm>
          <a:prstGeom prst="rect">
            <a:avLst/>
          </a:prstGeom>
          <a:ln>
            <a:noFill/>
          </a:ln>
          <a:effectLst>
            <a:softEdge rad="139700"/>
          </a:effectLst>
        </p:spPr>
      </p:pic>
      <p:sp>
        <p:nvSpPr>
          <p:cNvPr id="10" name="TextBox 9"/>
          <p:cNvSpPr txBox="1"/>
          <p:nvPr/>
        </p:nvSpPr>
        <p:spPr>
          <a:xfrm>
            <a:off x="-399225" y="5570316"/>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
        <p:nvSpPr>
          <p:cNvPr id="4" name="Slide Number Placeholder 3"/>
          <p:cNvSpPr>
            <a:spLocks noGrp="1"/>
          </p:cNvSpPr>
          <p:nvPr>
            <p:ph type="sldNum" sz="quarter" idx="12"/>
          </p:nvPr>
        </p:nvSpPr>
        <p:spPr/>
        <p:txBody>
          <a:bodyPr/>
          <a:lstStyle/>
          <a:p>
            <a:fld id="{1A86A500-0691-47EB-B918-D336B6CBF90A}" type="slidenum">
              <a:rPr lang="en-US" smtClean="0"/>
              <a:t>94</a:t>
            </a:fld>
            <a:endParaRPr lang="en-US"/>
          </a:p>
        </p:txBody>
      </p:sp>
    </p:spTree>
    <p:extLst>
      <p:ext uri="{BB962C8B-B14F-4D97-AF65-F5344CB8AC3E}">
        <p14:creationId xmlns:p14="http://schemas.microsoft.com/office/powerpoint/2010/main" val="148365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Interviews</a:t>
            </a:r>
          </a:p>
        </p:txBody>
      </p:sp>
      <p:sp>
        <p:nvSpPr>
          <p:cNvPr id="3" name="Content Placeholder 2"/>
          <p:cNvSpPr>
            <a:spLocks noGrp="1"/>
          </p:cNvSpPr>
          <p:nvPr>
            <p:ph idx="1"/>
          </p:nvPr>
        </p:nvSpPr>
        <p:spPr>
          <a:xfrm>
            <a:off x="816429" y="2042962"/>
            <a:ext cx="7096932" cy="4482185"/>
          </a:xfrm>
        </p:spPr>
        <p:txBody>
          <a:bodyPr>
            <a:normAutofit/>
          </a:bodyPr>
          <a:lstStyle/>
          <a:p>
            <a:pPr marL="0" indent="0">
              <a:lnSpc>
                <a:spcPct val="100000"/>
              </a:lnSpc>
              <a:spcBef>
                <a:spcPts val="600"/>
              </a:spcBef>
              <a:spcAft>
                <a:spcPts val="600"/>
              </a:spcAft>
              <a:buNone/>
            </a:pPr>
            <a:r>
              <a:rPr lang="en-US" dirty="0">
                <a:solidFill>
                  <a:srgbClr val="C00000"/>
                </a:solidFill>
                <a:sym typeface="Wingdings"/>
              </a:rPr>
              <a:t>SECTION D </a:t>
            </a:r>
            <a:r>
              <a:rPr lang="en-US" dirty="0">
                <a:solidFill>
                  <a:srgbClr val="002060"/>
                </a:solidFill>
                <a:sym typeface="Wingdings"/>
              </a:rPr>
              <a:t>Must be reviewed against actual field observation and ensure the payroll reports</a:t>
            </a:r>
          </a:p>
          <a:p>
            <a:pPr>
              <a:lnSpc>
                <a:spcPct val="100000"/>
              </a:lnSpc>
              <a:spcBef>
                <a:spcPts val="600"/>
              </a:spcBef>
              <a:spcAft>
                <a:spcPts val="600"/>
              </a:spcAft>
            </a:pPr>
            <a:r>
              <a:rPr lang="en-US" dirty="0">
                <a:solidFill>
                  <a:srgbClr val="002060"/>
                </a:solidFill>
                <a:sym typeface="Wingdings"/>
              </a:rPr>
              <a:t>Highest classification of work</a:t>
            </a:r>
          </a:p>
          <a:p>
            <a:pPr>
              <a:lnSpc>
                <a:spcPct val="100000"/>
              </a:lnSpc>
              <a:spcBef>
                <a:spcPts val="600"/>
              </a:spcBef>
              <a:spcAft>
                <a:spcPts val="600"/>
              </a:spcAft>
            </a:pPr>
            <a:r>
              <a:rPr lang="en-US" dirty="0">
                <a:solidFill>
                  <a:srgbClr val="002060"/>
                </a:solidFill>
                <a:sym typeface="Wingdings"/>
              </a:rPr>
              <a:t>Sufficient wages for work performed interview discrepancies </a:t>
            </a:r>
            <a:r>
              <a:rPr lang="en-US" b="1" u="sng" dirty="0">
                <a:solidFill>
                  <a:srgbClr val="C00000"/>
                </a:solidFill>
                <a:sym typeface="Wingdings"/>
              </a:rPr>
              <a:t>REQUIRE</a:t>
            </a:r>
            <a:r>
              <a:rPr lang="en-US" dirty="0">
                <a:solidFill>
                  <a:srgbClr val="C00000"/>
                </a:solidFill>
                <a:sym typeface="Wingdings"/>
              </a:rPr>
              <a:t> </a:t>
            </a:r>
            <a:r>
              <a:rPr lang="en-US" dirty="0">
                <a:solidFill>
                  <a:srgbClr val="002060"/>
                </a:solidFill>
                <a:sym typeface="Wingdings"/>
              </a:rPr>
              <a:t>follow up and documentation of your actions </a:t>
            </a: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6.4</a:t>
              </a:r>
              <a:endParaRPr lang="en-US" sz="2800" dirty="0">
                <a:solidFill>
                  <a:schemeClr val="accent5">
                    <a:lumMod val="50000"/>
                  </a:schemeClr>
                </a:solidFill>
              </a:endParaRP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727" t="8897" r="25986"/>
          <a:stretch/>
        </p:blipFill>
        <p:spPr>
          <a:xfrm>
            <a:off x="7702658" y="2201471"/>
            <a:ext cx="3999802" cy="4165169"/>
          </a:xfrm>
          <a:prstGeom prst="rect">
            <a:avLst/>
          </a:prstGeom>
          <a:effectLst>
            <a:softEdge rad="152400"/>
          </a:effectLst>
        </p:spPr>
      </p:pic>
      <p:sp>
        <p:nvSpPr>
          <p:cNvPr id="10" name="TextBox 9"/>
          <p:cNvSpPr txBox="1"/>
          <p:nvPr/>
        </p:nvSpPr>
        <p:spPr>
          <a:xfrm>
            <a:off x="-388338" y="559856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O1-O2</a:t>
            </a:r>
          </a:p>
        </p:txBody>
      </p:sp>
      <p:sp>
        <p:nvSpPr>
          <p:cNvPr id="4" name="Slide Number Placeholder 3"/>
          <p:cNvSpPr>
            <a:spLocks noGrp="1"/>
          </p:cNvSpPr>
          <p:nvPr>
            <p:ph type="sldNum" sz="quarter" idx="12"/>
          </p:nvPr>
        </p:nvSpPr>
        <p:spPr/>
        <p:txBody>
          <a:bodyPr/>
          <a:lstStyle/>
          <a:p>
            <a:fld id="{1A86A500-0691-47EB-B918-D336B6CBF90A}" type="slidenum">
              <a:rPr lang="en-US" smtClean="0"/>
              <a:t>95</a:t>
            </a:fld>
            <a:endParaRPr lang="en-US"/>
          </a:p>
        </p:txBody>
      </p:sp>
    </p:spTree>
    <p:extLst>
      <p:ext uri="{BB962C8B-B14F-4D97-AF65-F5344CB8AC3E}">
        <p14:creationId xmlns:p14="http://schemas.microsoft.com/office/powerpoint/2010/main" val="13377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Payrolls</a:t>
            </a:r>
          </a:p>
        </p:txBody>
      </p:sp>
      <p:sp>
        <p:nvSpPr>
          <p:cNvPr id="3" name="Content Placeholder 2"/>
          <p:cNvSpPr>
            <a:spLocks noGrp="1"/>
          </p:cNvSpPr>
          <p:nvPr>
            <p:ph idx="1"/>
          </p:nvPr>
        </p:nvSpPr>
        <p:spPr>
          <a:xfrm>
            <a:off x="865632" y="1915886"/>
            <a:ext cx="10515600" cy="1475014"/>
          </a:xfrm>
        </p:spPr>
        <p:txBody>
          <a:bodyPr/>
          <a:lstStyle/>
          <a:p>
            <a:pPr marL="0" indent="0">
              <a:lnSpc>
                <a:spcPct val="100000"/>
              </a:lnSpc>
              <a:spcBef>
                <a:spcPts val="600"/>
              </a:spcBef>
              <a:spcAft>
                <a:spcPts val="600"/>
              </a:spcAft>
              <a:buNone/>
            </a:pPr>
            <a:r>
              <a:rPr lang="en-US" dirty="0">
                <a:solidFill>
                  <a:srgbClr val="002060"/>
                </a:solidFill>
                <a:sym typeface="Wingdings"/>
              </a:rPr>
              <a:t>Contractor’s are </a:t>
            </a:r>
            <a:r>
              <a:rPr lang="en-US" u="sng" dirty="0">
                <a:solidFill>
                  <a:srgbClr val="C00000"/>
                </a:solidFill>
                <a:sym typeface="Wingdings"/>
              </a:rPr>
              <a:t>REQUIRED to PAY</a:t>
            </a:r>
            <a:r>
              <a:rPr lang="en-US" dirty="0">
                <a:solidFill>
                  <a:srgbClr val="C00000"/>
                </a:solidFill>
                <a:sym typeface="Wingdings"/>
              </a:rPr>
              <a:t> no less than weekly </a:t>
            </a:r>
            <a:r>
              <a:rPr lang="en-US" dirty="0">
                <a:solidFill>
                  <a:srgbClr val="002060"/>
                </a:solidFill>
                <a:sym typeface="Wingdings"/>
              </a:rPr>
              <a:t>(every 7 days) and report these payments weekly via submission of the Certified Weekly Payrolls</a:t>
            </a:r>
            <a:endParaRPr lang="en-US" dirty="0">
              <a:solidFill>
                <a:srgbClr val="002060"/>
              </a:solidFill>
              <a:effectLst>
                <a:outerShdw blurRad="50800" dist="76200" dir="2700000" algn="tl" rotWithShape="0">
                  <a:prstClr val="black">
                    <a:alpha val="40000"/>
                  </a:prstClr>
                </a:outerShdw>
              </a:effectLst>
              <a:sym typeface="Wingdings"/>
            </a:endParaRPr>
          </a:p>
          <a:p>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905" y="3084165"/>
            <a:ext cx="4781054" cy="2934768"/>
          </a:xfrm>
          <a:prstGeom prst="rect">
            <a:avLst/>
          </a:prstGeom>
        </p:spPr>
      </p:pic>
      <p:sp>
        <p:nvSpPr>
          <p:cNvPr id="10" name="TextBox 9"/>
          <p:cNvSpPr txBox="1"/>
          <p:nvPr/>
        </p:nvSpPr>
        <p:spPr>
          <a:xfrm>
            <a:off x="-366567" y="5649601"/>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L13</a:t>
            </a:r>
          </a:p>
        </p:txBody>
      </p:sp>
      <p:sp>
        <p:nvSpPr>
          <p:cNvPr id="4" name="Slide Number Placeholder 3"/>
          <p:cNvSpPr>
            <a:spLocks noGrp="1"/>
          </p:cNvSpPr>
          <p:nvPr>
            <p:ph type="sldNum" sz="quarter" idx="12"/>
          </p:nvPr>
        </p:nvSpPr>
        <p:spPr/>
        <p:txBody>
          <a:bodyPr/>
          <a:lstStyle/>
          <a:p>
            <a:fld id="{1A86A500-0691-47EB-B918-D336B6CBF90A}" type="slidenum">
              <a:rPr lang="en-US" smtClean="0"/>
              <a:t>96</a:t>
            </a:fld>
            <a:endParaRPr lang="en-US"/>
          </a:p>
        </p:txBody>
      </p:sp>
    </p:spTree>
    <p:extLst>
      <p:ext uri="{BB962C8B-B14F-4D97-AF65-F5344CB8AC3E}">
        <p14:creationId xmlns:p14="http://schemas.microsoft.com/office/powerpoint/2010/main" val="1273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Work Payrolls</a:t>
            </a:r>
          </a:p>
        </p:txBody>
      </p:sp>
      <p:sp>
        <p:nvSpPr>
          <p:cNvPr id="3" name="Content Placeholder 2"/>
          <p:cNvSpPr>
            <a:spLocks noGrp="1"/>
          </p:cNvSpPr>
          <p:nvPr>
            <p:ph idx="1"/>
          </p:nvPr>
        </p:nvSpPr>
        <p:spPr>
          <a:xfrm>
            <a:off x="838199" y="1849356"/>
            <a:ext cx="10515600" cy="4351338"/>
          </a:xfrm>
        </p:spPr>
        <p:txBody>
          <a:bodyPr/>
          <a:lstStyle/>
          <a:p>
            <a:pPr marL="0" indent="0" eaLnBrk="0" hangingPunct="0">
              <a:lnSpc>
                <a:spcPct val="100000"/>
              </a:lnSpc>
              <a:spcBef>
                <a:spcPts val="600"/>
              </a:spcBef>
              <a:spcAft>
                <a:spcPts val="600"/>
              </a:spcAft>
              <a:buClr>
                <a:schemeClr val="accent6">
                  <a:lumMod val="20000"/>
                  <a:lumOff val="80000"/>
                </a:schemeClr>
              </a:buClr>
              <a:buNone/>
              <a:tabLst>
                <a:tab pos="257175" algn="l"/>
                <a:tab pos="4029075" algn="ctr"/>
              </a:tabLst>
            </a:pPr>
            <a:r>
              <a:rPr lang="en-US" dirty="0">
                <a:solidFill>
                  <a:srgbClr val="C00000"/>
                </a:solidFill>
                <a:sym typeface="Wingdings"/>
              </a:rPr>
              <a:t>“No Work” Payrolls </a:t>
            </a:r>
            <a:r>
              <a:rPr lang="en-US" dirty="0">
                <a:solidFill>
                  <a:srgbClr val="002060"/>
                </a:solidFill>
                <a:sym typeface="Wingdings"/>
              </a:rPr>
              <a:t>- Not required but need to confirm by some method that contractor is not active on project (i.e., inspector field dailies or email correspondence)</a:t>
            </a:r>
          </a:p>
          <a:p>
            <a:pPr marL="257175" indent="-257175" eaLnBrk="0" hangingPunct="0">
              <a:spcBef>
                <a:spcPts val="2250"/>
              </a:spcBef>
              <a:buClr>
                <a:schemeClr val="accent6">
                  <a:lumMod val="20000"/>
                  <a:lumOff val="80000"/>
                </a:schemeClr>
              </a:buClr>
              <a:tabLst>
                <a:tab pos="257175" algn="l"/>
                <a:tab pos="4029075" algn="ctr"/>
              </a:tabLst>
            </a:pPr>
            <a:endParaRPr lang="en-US" dirty="0">
              <a:solidFill>
                <a:schemeClr val="bg1"/>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917" y="3156529"/>
            <a:ext cx="3044165" cy="3044165"/>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4" name="Slide Number Placeholder 3"/>
          <p:cNvSpPr>
            <a:spLocks noGrp="1"/>
          </p:cNvSpPr>
          <p:nvPr>
            <p:ph type="sldNum" sz="quarter" idx="12"/>
          </p:nvPr>
        </p:nvSpPr>
        <p:spPr/>
        <p:txBody>
          <a:bodyPr/>
          <a:lstStyle/>
          <a:p>
            <a:fld id="{1A86A500-0691-47EB-B918-D336B6CBF90A}" type="slidenum">
              <a:rPr lang="en-US" smtClean="0"/>
              <a:t>97</a:t>
            </a:fld>
            <a:endParaRPr lang="en-US"/>
          </a:p>
        </p:txBody>
      </p:sp>
    </p:spTree>
    <p:extLst>
      <p:ext uri="{BB962C8B-B14F-4D97-AF65-F5344CB8AC3E}">
        <p14:creationId xmlns:p14="http://schemas.microsoft.com/office/powerpoint/2010/main" val="25399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75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of Payrolls</a:t>
            </a:r>
          </a:p>
        </p:txBody>
      </p:sp>
      <p:sp>
        <p:nvSpPr>
          <p:cNvPr id="3" name="Content Placeholder 2"/>
          <p:cNvSpPr>
            <a:spLocks noGrp="1"/>
          </p:cNvSpPr>
          <p:nvPr>
            <p:ph idx="1"/>
          </p:nvPr>
        </p:nvSpPr>
        <p:spPr>
          <a:xfrm>
            <a:off x="838200" y="1825625"/>
            <a:ext cx="10515600" cy="1305033"/>
          </a:xfrm>
        </p:spPr>
        <p:txBody>
          <a:bodyPr/>
          <a:lstStyle/>
          <a:p>
            <a:pPr marL="0" indent="0" algn="ctr" eaLnBrk="0" hangingPunct="0">
              <a:spcBef>
                <a:spcPts val="1875"/>
              </a:spcBef>
              <a:buNone/>
              <a:tabLst>
                <a:tab pos="347663" algn="l"/>
                <a:tab pos="4029075" algn="ctr"/>
              </a:tabLst>
            </a:pPr>
            <a:r>
              <a:rPr lang="en-US" b="1" dirty="0">
                <a:solidFill>
                  <a:srgbClr val="C00000"/>
                </a:solidFill>
                <a:sym typeface="Wingdings"/>
              </a:rPr>
              <a:t>Weekly Certified Payroll is Due to Compliance Delegate</a:t>
            </a:r>
          </a:p>
          <a:p>
            <a:pPr marL="0" indent="0" algn="ctr" eaLnBrk="0" hangingPunct="0">
              <a:spcBef>
                <a:spcPts val="1875"/>
              </a:spcBef>
              <a:buNone/>
              <a:tabLst>
                <a:tab pos="347663" algn="l"/>
                <a:tab pos="4029075" algn="ctr"/>
              </a:tabLst>
            </a:pPr>
            <a:r>
              <a:rPr lang="en-US" dirty="0">
                <a:solidFill>
                  <a:srgbClr val="002060"/>
                </a:solidFill>
                <a:sym typeface="Wingdings"/>
              </a:rPr>
              <a:t>7 Calendar Days after Contractor’s Regular Payment Date</a:t>
            </a:r>
            <a:endParaRPr lang="en-US" dirty="0">
              <a:solidFill>
                <a:srgbClr val="002060"/>
              </a:solidFill>
            </a:endParaRPr>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665" y="3130658"/>
            <a:ext cx="4174670" cy="3151072"/>
          </a:xfrm>
          <a:prstGeom prst="rect">
            <a:avLst/>
          </a:prstGeom>
        </p:spPr>
      </p:pic>
      <p:sp>
        <p:nvSpPr>
          <p:cNvPr id="10" name="TextBox 9"/>
          <p:cNvSpPr txBox="1"/>
          <p:nvPr/>
        </p:nvSpPr>
        <p:spPr>
          <a:xfrm>
            <a:off x="-377453" y="5637707"/>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a:t>
            </a:r>
          </a:p>
        </p:txBody>
      </p:sp>
      <p:sp>
        <p:nvSpPr>
          <p:cNvPr id="4" name="Slide Number Placeholder 3"/>
          <p:cNvSpPr>
            <a:spLocks noGrp="1"/>
          </p:cNvSpPr>
          <p:nvPr>
            <p:ph type="sldNum" sz="quarter" idx="12"/>
          </p:nvPr>
        </p:nvSpPr>
        <p:spPr/>
        <p:txBody>
          <a:bodyPr/>
          <a:lstStyle/>
          <a:p>
            <a:fld id="{1A86A500-0691-47EB-B918-D336B6CBF90A}" type="slidenum">
              <a:rPr lang="en-US" smtClean="0"/>
              <a:t>98</a:t>
            </a:fld>
            <a:endParaRPr lang="en-US"/>
          </a:p>
        </p:txBody>
      </p:sp>
    </p:spTree>
    <p:extLst>
      <p:ext uri="{BB962C8B-B14F-4D97-AF65-F5344CB8AC3E}">
        <p14:creationId xmlns:p14="http://schemas.microsoft.com/office/powerpoint/2010/main" val="5924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of Payrolls</a:t>
            </a:r>
          </a:p>
        </p:txBody>
      </p:sp>
      <p:sp>
        <p:nvSpPr>
          <p:cNvPr id="3" name="Content Placeholder 2"/>
          <p:cNvSpPr>
            <a:spLocks noGrp="1"/>
          </p:cNvSpPr>
          <p:nvPr>
            <p:ph idx="1"/>
          </p:nvPr>
        </p:nvSpPr>
        <p:spPr>
          <a:xfrm>
            <a:off x="753011" y="1913710"/>
            <a:ext cx="11329261" cy="4351338"/>
          </a:xfrm>
        </p:spPr>
        <p:txBody>
          <a:bodyPr/>
          <a:lstStyle/>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Obtain the pay period and pay date of each contractor for tracking of submittal due date</a:t>
            </a:r>
          </a:p>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Use a Payroll Tracking Sheet to monitor due dates </a:t>
            </a:r>
          </a:p>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Obtain payrolls from ALL Contractors and Subcontractors active on construction project </a:t>
            </a:r>
          </a:p>
          <a:p>
            <a:pPr eaLnBrk="0" hangingPunct="0">
              <a:lnSpc>
                <a:spcPct val="100000"/>
              </a:lnSpc>
              <a:spcBef>
                <a:spcPts val="600"/>
              </a:spcBef>
              <a:spcAft>
                <a:spcPts val="600"/>
              </a:spcAft>
              <a:buClr>
                <a:srgbClr val="C00000"/>
              </a:buClr>
              <a:tabLst>
                <a:tab pos="257175" algn="l"/>
                <a:tab pos="4029075" algn="ctr"/>
              </a:tabLst>
            </a:pPr>
            <a:r>
              <a:rPr lang="en-US" sz="3200" dirty="0">
                <a:solidFill>
                  <a:srgbClr val="002060"/>
                </a:solidFill>
                <a:sym typeface="Wingdings"/>
              </a:rPr>
              <a:t>Payrolls due for every week in which any contract work is performed</a:t>
            </a:r>
          </a:p>
          <a:p>
            <a:pPr marL="0" indent="0" eaLnBrk="0" hangingPunct="0">
              <a:spcBef>
                <a:spcPts val="0"/>
              </a:spcBef>
              <a:buClr>
                <a:schemeClr val="accent6">
                  <a:lumMod val="20000"/>
                  <a:lumOff val="80000"/>
                </a:schemeClr>
              </a:buClr>
              <a:buNone/>
              <a:tabLst>
                <a:tab pos="257175" algn="l"/>
                <a:tab pos="4029075" algn="ctr"/>
              </a:tabLst>
            </a:pPr>
            <a:r>
              <a:rPr lang="en-US" sz="3200" dirty="0">
                <a:solidFill>
                  <a:schemeClr val="bg1"/>
                </a:solidFill>
                <a:sym typeface="Wingdings"/>
              </a:rPr>
              <a:t>	      </a:t>
            </a:r>
            <a:endParaRPr lang="en-US" dirty="0">
              <a:solidFill>
                <a:srgbClr val="00B0F0"/>
              </a:solidFill>
              <a:effectLst>
                <a:outerShdw blurRad="50800" dist="76200" dir="2700000" algn="tl" rotWithShape="0">
                  <a:prstClr val="black">
                    <a:alpha val="40000"/>
                  </a:prstClr>
                </a:outerShdw>
              </a:effectLst>
              <a:sym typeface="Wingdings"/>
            </a:endParaRPr>
          </a:p>
          <a:p>
            <a:pPr marL="257175" indent="-257175" eaLnBrk="0" hangingPunct="0">
              <a:spcBef>
                <a:spcPts val="0"/>
              </a:spcBef>
              <a:buClr>
                <a:schemeClr val="accent6">
                  <a:lumMod val="20000"/>
                  <a:lumOff val="80000"/>
                </a:schemeClr>
              </a:buClr>
              <a:tabLst>
                <a:tab pos="257175" algn="l"/>
                <a:tab pos="4029075" algn="ctr"/>
              </a:tabLst>
            </a:pPr>
            <a:endParaRPr lang="en-US" dirty="0">
              <a:solidFill>
                <a:schemeClr val="bg1"/>
              </a:solidFill>
              <a:sym typeface="Wingdings"/>
            </a:endParaRPr>
          </a:p>
          <a:p>
            <a:endParaRPr lang="en-US" dirty="0"/>
          </a:p>
        </p:txBody>
      </p:sp>
      <p:grpSp>
        <p:nvGrpSpPr>
          <p:cNvPr id="7" name="Group 6"/>
          <p:cNvGrpSpPr/>
          <p:nvPr/>
        </p:nvGrpSpPr>
        <p:grpSpPr>
          <a:xfrm>
            <a:off x="10570464" y="620321"/>
            <a:ext cx="1621536" cy="1159907"/>
            <a:chOff x="10570464" y="926592"/>
            <a:chExt cx="1621536" cy="1159907"/>
          </a:xfrm>
        </p:grpSpPr>
        <p:sp>
          <p:nvSpPr>
            <p:cNvPr id="8" name="Rounded Rectangle 7"/>
            <p:cNvSpPr/>
            <p:nvPr/>
          </p:nvSpPr>
          <p:spPr>
            <a:xfrm>
              <a:off x="10570464" y="926592"/>
              <a:ext cx="1621536" cy="1121664"/>
            </a:xfrm>
            <a:prstGeom prst="roundRect">
              <a:avLst/>
            </a:prstGeom>
            <a:solidFill>
              <a:srgbClr val="EE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0192" y="1347835"/>
              <a:ext cx="1402080" cy="738664"/>
            </a:xfrm>
            <a:prstGeom prst="rect">
              <a:avLst/>
            </a:prstGeom>
            <a:noFill/>
            <a:ln>
              <a:noFill/>
            </a:ln>
          </p:spPr>
          <p:txBody>
            <a:bodyPr wrap="square" rtlCol="0">
              <a:spAutoFit/>
            </a:bodyPr>
            <a:lstStyle/>
            <a:p>
              <a:pPr algn="ctr"/>
              <a:r>
                <a:rPr lang="en-US" dirty="0">
                  <a:solidFill>
                    <a:schemeClr val="accent5">
                      <a:lumMod val="50000"/>
                    </a:schemeClr>
                  </a:solidFill>
                </a:rPr>
                <a:t>C.C.M.</a:t>
              </a:r>
              <a:endParaRPr lang="en-US" sz="2400" dirty="0">
                <a:solidFill>
                  <a:schemeClr val="accent5">
                    <a:lumMod val="50000"/>
                  </a:schemeClr>
                </a:solidFill>
              </a:endParaRPr>
            </a:p>
            <a:p>
              <a:pPr algn="ctr"/>
              <a:r>
                <a:rPr lang="en-US" sz="2400" dirty="0">
                  <a:solidFill>
                    <a:schemeClr val="accent5">
                      <a:lumMod val="50000"/>
                    </a:schemeClr>
                  </a:solidFill>
                </a:rPr>
                <a:t>6.5.2</a:t>
              </a:r>
              <a:endParaRPr lang="en-US" sz="2800" dirty="0">
                <a:solidFill>
                  <a:schemeClr val="accent5">
                    <a:lumMod val="50000"/>
                  </a:schemeClr>
                </a:solidFill>
              </a:endParaRPr>
            </a:p>
          </p:txBody>
        </p:sp>
      </p:grpSp>
      <p:sp>
        <p:nvSpPr>
          <p:cNvPr id="10" name="TextBox 9"/>
          <p:cNvSpPr txBox="1"/>
          <p:nvPr/>
        </p:nvSpPr>
        <p:spPr>
          <a:xfrm>
            <a:off x="-323024" y="5623193"/>
            <a:ext cx="3258619" cy="738664"/>
          </a:xfrm>
          <a:prstGeom prst="rect">
            <a:avLst/>
          </a:prstGeom>
          <a:noFill/>
        </p:spPr>
        <p:txBody>
          <a:bodyPr wrap="square" rtlCol="0">
            <a:spAutoFit/>
          </a:bodyPr>
          <a:lstStyle/>
          <a:p>
            <a:pPr algn="ctr"/>
            <a:r>
              <a:rPr lang="en-US" sz="1400" b="1" dirty="0">
                <a:solidFill>
                  <a:srgbClr val="002060"/>
                </a:solidFill>
              </a:rPr>
              <a:t>CCCA Field Office Review:</a:t>
            </a:r>
          </a:p>
          <a:p>
            <a:pPr algn="ctr"/>
            <a:r>
              <a:rPr lang="en-US" sz="1400" b="1" dirty="0">
                <a:solidFill>
                  <a:srgbClr val="002060"/>
                </a:solidFill>
              </a:rPr>
              <a:t>Section V: Wages</a:t>
            </a:r>
          </a:p>
          <a:p>
            <a:pPr algn="ctr"/>
            <a:r>
              <a:rPr lang="en-US" sz="1400" b="1" dirty="0">
                <a:solidFill>
                  <a:srgbClr val="002060"/>
                </a:solidFill>
              </a:rPr>
              <a:t>L1-L13</a:t>
            </a:r>
          </a:p>
        </p:txBody>
      </p:sp>
      <p:sp>
        <p:nvSpPr>
          <p:cNvPr id="4" name="Slide Number Placeholder 3"/>
          <p:cNvSpPr>
            <a:spLocks noGrp="1"/>
          </p:cNvSpPr>
          <p:nvPr>
            <p:ph type="sldNum" sz="quarter" idx="12"/>
          </p:nvPr>
        </p:nvSpPr>
        <p:spPr/>
        <p:txBody>
          <a:bodyPr/>
          <a:lstStyle/>
          <a:p>
            <a:fld id="{1A86A500-0691-47EB-B918-D336B6CBF90A}" type="slidenum">
              <a:rPr lang="en-US" smtClean="0"/>
              <a:t>99</a:t>
            </a:fld>
            <a:endParaRPr lang="en-US"/>
          </a:p>
        </p:txBody>
      </p:sp>
    </p:spTree>
    <p:extLst>
      <p:ext uri="{BB962C8B-B14F-4D97-AF65-F5344CB8AC3E}">
        <p14:creationId xmlns:p14="http://schemas.microsoft.com/office/powerpoint/2010/main" val="166406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28086</TotalTime>
  <Words>8769</Words>
  <Application>Microsoft Office PowerPoint</Application>
  <PresentationFormat>Widescreen</PresentationFormat>
  <Paragraphs>1445</Paragraphs>
  <Slides>155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155</vt:i4>
      </vt:variant>
    </vt:vector>
  </HeadingPairs>
  <TitlesOfParts>
    <vt:vector size="163" baseType="lpstr">
      <vt:lpstr>Arial</vt:lpstr>
      <vt:lpstr>Arial Narrow</vt:lpstr>
      <vt:lpstr>Calibri</vt:lpstr>
      <vt:lpstr>Segoe Script</vt:lpstr>
      <vt:lpstr>Tahoma</vt:lpstr>
      <vt:lpstr>Times New Roman</vt:lpstr>
      <vt:lpstr>Wingdings</vt:lpstr>
      <vt:lpstr>Office Theme</vt:lpstr>
      <vt:lpstr>WELCOME!!!!</vt:lpstr>
      <vt:lpstr>On Line Resources</vt:lpstr>
      <vt:lpstr>Section 2.01 of the LAP Agreement</vt:lpstr>
      <vt:lpstr>What does that mean?</vt:lpstr>
      <vt:lpstr>FHWA 1273- FDOT Compliance Implementation</vt:lpstr>
      <vt:lpstr>FHWA 1273 – Requirements for the State of Florida </vt:lpstr>
      <vt:lpstr>FDOT Construction Contract Compliance Manual</vt:lpstr>
      <vt:lpstr>FDOT Construction Contract Compliance Manual</vt:lpstr>
      <vt:lpstr>General Information</vt:lpstr>
      <vt:lpstr>Nondiscrimination Assurance </vt:lpstr>
      <vt:lpstr>Prime Contractor Responsibilities</vt:lpstr>
      <vt:lpstr>Prime Contractor Compliance Process</vt:lpstr>
      <vt:lpstr>Default of the Prime Contactor </vt:lpstr>
      <vt:lpstr>District Construction Office </vt:lpstr>
      <vt:lpstr>Construction Contract Compliance Administration Review</vt:lpstr>
      <vt:lpstr>Resident Compliance Specialist  </vt:lpstr>
      <vt:lpstr>Equal Opportunity Compliance System (EOC)</vt:lpstr>
      <vt:lpstr>Contractor Compliance Register </vt:lpstr>
      <vt:lpstr>Performance Deficiency Communications and Actions</vt:lpstr>
      <vt:lpstr>Issues of Deficiency Communications</vt:lpstr>
      <vt:lpstr>Noncompliance Sanctions</vt:lpstr>
      <vt:lpstr>Noncompliance Communications</vt:lpstr>
      <vt:lpstr>Noncompliance Communications</vt:lpstr>
      <vt:lpstr>Summary of Communications</vt:lpstr>
      <vt:lpstr>Communication to D7</vt:lpstr>
      <vt:lpstr>Sub recipient Monitoring (Local Agency)</vt:lpstr>
      <vt:lpstr>Subcontracts/Purchase Orders</vt:lpstr>
      <vt:lpstr>Subcontracts/Purchase Orders</vt:lpstr>
      <vt:lpstr>Subcontracts/Purchase Orders</vt:lpstr>
      <vt:lpstr>Subcontracts/Purchase Orders</vt:lpstr>
      <vt:lpstr>Who are My Subcontractors?</vt:lpstr>
      <vt:lpstr>Certification of Sublet Work</vt:lpstr>
      <vt:lpstr>Certification of Sublet Work</vt:lpstr>
      <vt:lpstr>Notice of Rental Agreement</vt:lpstr>
      <vt:lpstr>Temporary Employment Agency</vt:lpstr>
      <vt:lpstr>Summary of Subcontracts and Rental Agreements</vt:lpstr>
      <vt:lpstr>Local Agency Program </vt:lpstr>
      <vt:lpstr>Davis Bacon Act</vt:lpstr>
      <vt:lpstr>Disadvantaged Business Enterprise </vt:lpstr>
      <vt:lpstr>LAP Manual</vt:lpstr>
      <vt:lpstr>49 CFR Part 26</vt:lpstr>
      <vt:lpstr>FDOT DBE Program and Goal</vt:lpstr>
      <vt:lpstr>Certification of DBE’s</vt:lpstr>
      <vt:lpstr>DBE Directory</vt:lpstr>
      <vt:lpstr>DBE Directory</vt:lpstr>
      <vt:lpstr>DBE Directory</vt:lpstr>
      <vt:lpstr>Bid Opportunity Reporting</vt:lpstr>
      <vt:lpstr>DBE Participation Commitments</vt:lpstr>
      <vt:lpstr>Counting a DBE’s Participation</vt:lpstr>
      <vt:lpstr>Reporting Actual Payments</vt:lpstr>
      <vt:lpstr>Reporting Actual Payments</vt:lpstr>
      <vt:lpstr>Reporting Actual Payments</vt:lpstr>
      <vt:lpstr>Commercially Useful Function (CUF)</vt:lpstr>
      <vt:lpstr>Commercially Useful Function (CUF)</vt:lpstr>
      <vt:lpstr>Commercially Useful Function (CUF)</vt:lpstr>
      <vt:lpstr>30% - Performance of Work</vt:lpstr>
      <vt:lpstr>Final CUF Assessments</vt:lpstr>
      <vt:lpstr>Counting DBE Trucking Companies</vt:lpstr>
      <vt:lpstr>DBE Trucking Recordkeeping</vt:lpstr>
      <vt:lpstr>DBE Trucking Certification </vt:lpstr>
      <vt:lpstr>DBE Manufactures and Suppliers</vt:lpstr>
      <vt:lpstr>Commercially Useful Function (CUF)</vt:lpstr>
      <vt:lpstr>PowerPoint Presentation</vt:lpstr>
      <vt:lpstr>Company EEO</vt:lpstr>
      <vt:lpstr>Equal Employment Opportunity</vt:lpstr>
      <vt:lpstr>Company EEO</vt:lpstr>
      <vt:lpstr>Project EEO</vt:lpstr>
      <vt:lpstr>Project EEO</vt:lpstr>
      <vt:lpstr>Job Site Bulletin Board</vt:lpstr>
      <vt:lpstr>Job Site Bulletin Board</vt:lpstr>
      <vt:lpstr>Job Site Bulletin Board</vt:lpstr>
      <vt:lpstr>Job Site Bulletin Board</vt:lpstr>
      <vt:lpstr>Annual July Report</vt:lpstr>
      <vt:lpstr>Training Assessments </vt:lpstr>
      <vt:lpstr>Training Assessments </vt:lpstr>
      <vt:lpstr>Project Contractor Compliance Reviews</vt:lpstr>
      <vt:lpstr>On-the-Job Training</vt:lpstr>
      <vt:lpstr>On-the-Job Training</vt:lpstr>
      <vt:lpstr>On-the-Job Training</vt:lpstr>
      <vt:lpstr>On-the-Job Training</vt:lpstr>
      <vt:lpstr>PowerPoint Presentation</vt:lpstr>
      <vt:lpstr>Wages</vt:lpstr>
      <vt:lpstr>Wage Decision</vt:lpstr>
      <vt:lpstr>Wage Decision</vt:lpstr>
      <vt:lpstr>Wage Decision</vt:lpstr>
      <vt:lpstr>USDOL Rules</vt:lpstr>
      <vt:lpstr>Wage Decision</vt:lpstr>
      <vt:lpstr>Additional Wage Classifications</vt:lpstr>
      <vt:lpstr>Additional Wage Classifications</vt:lpstr>
      <vt:lpstr>Additional Wage Classification </vt:lpstr>
      <vt:lpstr>Labor Interviews</vt:lpstr>
      <vt:lpstr>Labor Interviews</vt:lpstr>
      <vt:lpstr>Labor Interviews</vt:lpstr>
      <vt:lpstr>Labor Interviews</vt:lpstr>
      <vt:lpstr>Labor Interviews</vt:lpstr>
      <vt:lpstr>Payrolls</vt:lpstr>
      <vt:lpstr>No Work Payrolls</vt:lpstr>
      <vt:lpstr>Submittal of Payrolls</vt:lpstr>
      <vt:lpstr>Submittal of Payrolls</vt:lpstr>
      <vt:lpstr>Submittal of Payrolls</vt:lpstr>
      <vt:lpstr>Deductions</vt:lpstr>
      <vt:lpstr>Deductions</vt:lpstr>
      <vt:lpstr>Deductions</vt:lpstr>
      <vt:lpstr>Deductions</vt:lpstr>
      <vt:lpstr>Deductions</vt:lpstr>
      <vt:lpstr>Deductions</vt:lpstr>
      <vt:lpstr>Deductions</vt:lpstr>
      <vt:lpstr>Overtime</vt:lpstr>
      <vt:lpstr>Wage Classifications</vt:lpstr>
      <vt:lpstr>Work in More than One Classification</vt:lpstr>
      <vt:lpstr>Work in More than One Classification</vt:lpstr>
      <vt:lpstr>Work in More than One Classification</vt:lpstr>
      <vt:lpstr>Working Foreman</vt:lpstr>
      <vt:lpstr>Working Foreman</vt:lpstr>
      <vt:lpstr>Independent Contractors &amp; Working Owner</vt:lpstr>
      <vt:lpstr>Truck Owner Operators</vt:lpstr>
      <vt:lpstr>Trucker’s Observation and Verification</vt:lpstr>
      <vt:lpstr>Trucker’s Observation and Verification</vt:lpstr>
      <vt:lpstr>Warranty Work</vt:lpstr>
      <vt:lpstr>Retention of Payrolls</vt:lpstr>
      <vt:lpstr>Certified Weekly Payrolls</vt:lpstr>
      <vt:lpstr>Statement of Compliance</vt:lpstr>
      <vt:lpstr>Statement of Compliance</vt:lpstr>
      <vt:lpstr>Statement of Compliance</vt:lpstr>
      <vt:lpstr>Statement of Compliance</vt:lpstr>
      <vt:lpstr>Wage and Hour Record</vt:lpstr>
      <vt:lpstr>Deduction Record</vt:lpstr>
      <vt:lpstr>Notice of Noncompliance</vt:lpstr>
      <vt:lpstr>Notification of Payroll Violation</vt:lpstr>
      <vt:lpstr>Payroll Violations</vt:lpstr>
      <vt:lpstr>Payroll Violations</vt:lpstr>
      <vt:lpstr>PowerPoint Presentation</vt:lpstr>
      <vt:lpstr>Fringe Benefits</vt:lpstr>
      <vt:lpstr>Fringe Benefits</vt:lpstr>
      <vt:lpstr>Fringe Benefits</vt:lpstr>
      <vt:lpstr>Fringe Benefits</vt:lpstr>
      <vt:lpstr>Fringe Benefits</vt:lpstr>
      <vt:lpstr>Fringe Benefits</vt:lpstr>
      <vt:lpstr>Fringe Benefits</vt:lpstr>
      <vt:lpstr>Fringe Benefits</vt:lpstr>
      <vt:lpstr>Fringe Benefits</vt:lpstr>
      <vt:lpstr>Bona Fide Fringe Benefits</vt:lpstr>
      <vt:lpstr>Unfunded Benefit Plan Calculations</vt:lpstr>
      <vt:lpstr>Funded Benefit Plan Calculations</vt:lpstr>
      <vt:lpstr>Reporting Payment of Fringe Benefits</vt:lpstr>
      <vt:lpstr>Reporting Payment of Fringe Benefits</vt:lpstr>
      <vt:lpstr>Reporting Payment of Fringe Benefits</vt:lpstr>
      <vt:lpstr>Most Common Certified Payroll Errors</vt:lpstr>
      <vt:lpstr>Payroll Exercise</vt:lpstr>
      <vt:lpstr>Best Practices</vt:lpstr>
      <vt:lpstr>LA Faces / Workshop Solutions</vt:lpstr>
      <vt:lpstr>Project Monitoring Flow Chart</vt:lpstr>
      <vt:lpstr>Construction Contract in LAPIT</vt:lpstr>
      <vt:lpstr>Documents Needed in LAPIT</vt:lpstr>
      <vt:lpstr>Your attendance is appreciated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doconnell</dc:creator>
  <cp:lastModifiedBy>Michele M. Maloney</cp:lastModifiedBy>
  <cp:revision>330</cp:revision>
  <cp:lastPrinted>2017-05-11T13:54:55Z</cp:lastPrinted>
  <dcterms:created xsi:type="dcterms:W3CDTF">2017-03-22T14:05:29Z</dcterms:created>
  <dcterms:modified xsi:type="dcterms:W3CDTF">2017-06-14T16:48:29Z</dcterms:modified>
</cp:coreProperties>
</file>