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80" r:id="rId7"/>
    <p:sldId id="281" r:id="rId8"/>
    <p:sldId id="258" r:id="rId9"/>
    <p:sldId id="282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9" r:id="rId20"/>
    <p:sldId id="269" r:id="rId21"/>
    <p:sldId id="271" r:id="rId22"/>
    <p:sldId id="272" r:id="rId23"/>
    <p:sldId id="270" r:id="rId24"/>
    <p:sldId id="273" r:id="rId25"/>
    <p:sldId id="274" r:id="rId26"/>
    <p:sldId id="276" r:id="rId27"/>
    <p:sldId id="275" r:id="rId28"/>
    <p:sldId id="278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25CFB"/>
    <a:srgbClr val="5C1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38C1B-9E39-4F78-A2EB-B0253E8C32C9}" v="7" dt="2020-08-21T19:39:34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0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Ashley" userId="8d4b749d-7eff-451d-b830-ea60b6d9cfec" providerId="ADAL" clId="{67B38C1B-9E39-4F78-A2EB-B0253E8C32C9}"/>
    <pc:docChg chg="custSel modSld">
      <pc:chgData name="Anderson, Ashley" userId="8d4b749d-7eff-451d-b830-ea60b6d9cfec" providerId="ADAL" clId="{67B38C1B-9E39-4F78-A2EB-B0253E8C32C9}" dt="2020-08-21T19:39:34.854" v="71" actId="14100"/>
      <pc:docMkLst>
        <pc:docMk/>
      </pc:docMkLst>
      <pc:sldChg chg="addSp delSp modSp mod">
        <pc:chgData name="Anderson, Ashley" userId="8d4b749d-7eff-451d-b830-ea60b6d9cfec" providerId="ADAL" clId="{67B38C1B-9E39-4F78-A2EB-B0253E8C32C9}" dt="2020-08-21T18:54:53.858" v="2" actId="1076"/>
        <pc:sldMkLst>
          <pc:docMk/>
          <pc:sldMk cId="1986866518" sldId="261"/>
        </pc:sldMkLst>
        <pc:picChg chg="add mod">
          <ac:chgData name="Anderson, Ashley" userId="8d4b749d-7eff-451d-b830-ea60b6d9cfec" providerId="ADAL" clId="{67B38C1B-9E39-4F78-A2EB-B0253E8C32C9}" dt="2020-08-21T18:54:53.858" v="2" actId="1076"/>
          <ac:picMkLst>
            <pc:docMk/>
            <pc:sldMk cId="1986866518" sldId="261"/>
            <ac:picMk id="3" creationId="{580593E0-72C9-46C9-AAE0-A1A2F52D99B2}"/>
          </ac:picMkLst>
        </pc:picChg>
        <pc:picChg chg="del">
          <ac:chgData name="Anderson, Ashley" userId="8d4b749d-7eff-451d-b830-ea60b6d9cfec" providerId="ADAL" clId="{67B38C1B-9E39-4F78-A2EB-B0253E8C32C9}" dt="2020-08-21T18:54:19.433" v="0" actId="478"/>
          <ac:picMkLst>
            <pc:docMk/>
            <pc:sldMk cId="1986866518" sldId="261"/>
            <ac:picMk id="4" creationId="{3B47F838-D127-4467-B01E-A00FF64FB46F}"/>
          </ac:picMkLst>
        </pc:picChg>
      </pc:sldChg>
      <pc:sldChg chg="modSp mod">
        <pc:chgData name="Anderson, Ashley" userId="8d4b749d-7eff-451d-b830-ea60b6d9cfec" providerId="ADAL" clId="{67B38C1B-9E39-4F78-A2EB-B0253E8C32C9}" dt="2020-08-21T18:59:02.003" v="65" actId="20577"/>
        <pc:sldMkLst>
          <pc:docMk/>
          <pc:sldMk cId="390681104" sldId="262"/>
        </pc:sldMkLst>
        <pc:spChg chg="mod">
          <ac:chgData name="Anderson, Ashley" userId="8d4b749d-7eff-451d-b830-ea60b6d9cfec" providerId="ADAL" clId="{67B38C1B-9E39-4F78-A2EB-B0253E8C32C9}" dt="2020-08-21T18:59:02.003" v="65" actId="20577"/>
          <ac:spMkLst>
            <pc:docMk/>
            <pc:sldMk cId="390681104" sldId="262"/>
            <ac:spMk id="2" creationId="{487B806A-565E-4FD4-A23A-3241FF73E695}"/>
          </ac:spMkLst>
        </pc:spChg>
      </pc:sldChg>
      <pc:sldChg chg="addSp delSp modSp">
        <pc:chgData name="Anderson, Ashley" userId="8d4b749d-7eff-451d-b830-ea60b6d9cfec" providerId="ADAL" clId="{67B38C1B-9E39-4F78-A2EB-B0253E8C32C9}" dt="2020-08-21T19:39:34.854" v="71" actId="14100"/>
        <pc:sldMkLst>
          <pc:docMk/>
          <pc:sldMk cId="1053508239" sldId="277"/>
        </pc:sldMkLst>
        <pc:picChg chg="add mod">
          <ac:chgData name="Anderson, Ashley" userId="8d4b749d-7eff-451d-b830-ea60b6d9cfec" providerId="ADAL" clId="{67B38C1B-9E39-4F78-A2EB-B0253E8C32C9}" dt="2020-08-21T19:39:34.854" v="71" actId="14100"/>
          <ac:picMkLst>
            <pc:docMk/>
            <pc:sldMk cId="1053508239" sldId="277"/>
            <ac:picMk id="1026" creationId="{B7307D2E-A070-412F-AFC8-B468E3FF3328}"/>
          </ac:picMkLst>
        </pc:picChg>
        <pc:picChg chg="del">
          <ac:chgData name="Anderson, Ashley" userId="8d4b749d-7eff-451d-b830-ea60b6d9cfec" providerId="ADAL" clId="{67B38C1B-9E39-4F78-A2EB-B0253E8C32C9}" dt="2020-08-21T19:37:14.963" v="66" actId="478"/>
          <ac:picMkLst>
            <pc:docMk/>
            <pc:sldMk cId="1053508239" sldId="277"/>
            <ac:picMk id="3074" creationId="{525BE8AA-400D-43CF-81C8-DB72DB2B92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6B0ED0-C81A-44E3-BBE0-43F0BD059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4B566-54DA-4EA1-8C76-41F69B280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359B-D6BB-4FDF-8960-B3D87046C98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DEAB5-1C0F-43AC-B6A7-E2FDF6098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0BF79-FACD-44C8-8530-890DF33987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579AA-D407-4CD7-AF65-78CDBCBD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C47FE-6914-4F80-A444-C03208866A72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D452-7C4E-4C02-8523-E34D10173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38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3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2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484E-ADFA-4588-A3B8-3A65607C9F5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A7A657-53DF-42F2-9D56-C967F5C22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A76F4-3217-47FD-94B2-7AAB13006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EDMS Batch Export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447243-18DE-44CF-9368-3B173D5E5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use with the </a:t>
            </a:r>
            <a:r>
              <a:rPr lang="en-US" b="1" i="1" dirty="0"/>
              <a:t>Final Estimates Transmittal Form, 700-050-20 </a:t>
            </a:r>
            <a:r>
              <a:rPr lang="en-US" dirty="0"/>
              <a:t>to document the EDMS numbers applicable to the </a:t>
            </a:r>
            <a:r>
              <a:rPr lang="en-US" b="1" i="1" dirty="0"/>
              <a:t>Final Estimates Package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6C76E-3274-43D1-823C-185426FB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227-4082-454A-A6E7-05F539711FF8}" type="datetime1">
              <a:rPr lang="en-US" smtClean="0"/>
              <a:t>8/21/2020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94" y="11805"/>
            <a:ext cx="4690527" cy="1451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Recommended </a:t>
            </a:r>
            <a:r>
              <a:rPr lang="en-US" sz="4500" b="1" dirty="0"/>
              <a:t>Search Criteria</a:t>
            </a:r>
            <a:endParaRPr lang="en-US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6ADEF-0702-47B2-B523-FCAEDAA9EF78}"/>
              </a:ext>
            </a:extLst>
          </p:cNvPr>
          <p:cNvSpPr txBox="1"/>
          <p:nvPr/>
        </p:nvSpPr>
        <p:spPr>
          <a:xfrm>
            <a:off x="416051" y="1286389"/>
            <a:ext cx="70886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Enter your </a:t>
            </a:r>
            <a:r>
              <a:rPr lang="en-US" b="1" dirty="0">
                <a:solidFill>
                  <a:srgbClr val="FF0000"/>
                </a:solidFill>
              </a:rPr>
              <a:t>Contract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Select </a:t>
            </a:r>
            <a:r>
              <a:rPr lang="en-US" b="1" dirty="0">
                <a:solidFill>
                  <a:srgbClr val="FF0000"/>
                </a:solidFill>
              </a:rPr>
              <a:t>Construction</a:t>
            </a:r>
            <a:r>
              <a:rPr lang="en-US" dirty="0">
                <a:solidFill>
                  <a:srgbClr val="FF0000"/>
                </a:solidFill>
              </a:rPr>
              <a:t> for Business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C1784"/>
                </a:solidFill>
              </a:rPr>
              <a:t>In the Display in Results column, place checkmarks next to </a:t>
            </a:r>
            <a:r>
              <a:rPr lang="en-US" b="1" dirty="0">
                <a:solidFill>
                  <a:srgbClr val="5C1784"/>
                </a:solidFill>
              </a:rPr>
              <a:t>Document Group</a:t>
            </a:r>
            <a:r>
              <a:rPr lang="en-US" dirty="0">
                <a:solidFill>
                  <a:srgbClr val="5C1784"/>
                </a:solidFill>
              </a:rPr>
              <a:t>, </a:t>
            </a:r>
            <a:r>
              <a:rPr lang="en-US" b="1" dirty="0">
                <a:solidFill>
                  <a:srgbClr val="5C1784"/>
                </a:solidFill>
              </a:rPr>
              <a:t>Document Type</a:t>
            </a:r>
            <a:r>
              <a:rPr lang="en-US" dirty="0">
                <a:solidFill>
                  <a:srgbClr val="5C1784"/>
                </a:solidFill>
              </a:rPr>
              <a:t>, and </a:t>
            </a:r>
            <a:r>
              <a:rPr lang="en-US" b="1" dirty="0">
                <a:solidFill>
                  <a:srgbClr val="5C1784"/>
                </a:solidFill>
              </a:rPr>
              <a:t>Subject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Search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For </a:t>
            </a:r>
            <a:r>
              <a:rPr lang="en-US" u="sng" dirty="0">
                <a:solidFill>
                  <a:srgbClr val="0000FF"/>
                </a:solidFill>
              </a:rPr>
              <a:t>expanded</a:t>
            </a:r>
            <a:r>
              <a:rPr lang="en-US" dirty="0">
                <a:solidFill>
                  <a:srgbClr val="0000FF"/>
                </a:solidFill>
              </a:rPr>
              <a:t> search, select the applicable </a:t>
            </a:r>
            <a:r>
              <a:rPr lang="en-US" b="1" dirty="0">
                <a:solidFill>
                  <a:srgbClr val="0000FF"/>
                </a:solidFill>
              </a:rPr>
              <a:t>Document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For </a:t>
            </a:r>
            <a:r>
              <a:rPr lang="en-US" u="sng" dirty="0">
                <a:solidFill>
                  <a:srgbClr val="0000FF"/>
                </a:solidFill>
              </a:rPr>
              <a:t>refined</a:t>
            </a:r>
            <a:r>
              <a:rPr lang="en-US" dirty="0">
                <a:solidFill>
                  <a:srgbClr val="0000FF"/>
                </a:solidFill>
              </a:rPr>
              <a:t> search, select the applicable </a:t>
            </a:r>
            <a:r>
              <a:rPr lang="en-US" b="1" dirty="0">
                <a:solidFill>
                  <a:srgbClr val="0000FF"/>
                </a:solidFill>
              </a:rPr>
              <a:t>Document Types</a:t>
            </a:r>
          </a:p>
          <a:p>
            <a:pPr marL="1258888" indent="-171450">
              <a:buFont typeface="Arial" panose="020B0604020202020204" pitchFamily="34" charset="0"/>
              <a:buChar char="•"/>
            </a:pPr>
            <a:r>
              <a:rPr lang="en-US" sz="1200" dirty="0"/>
              <a:t>Enter a filter for </a:t>
            </a:r>
            <a:r>
              <a:rPr lang="en-US" sz="1200" b="1" dirty="0"/>
              <a:t>Business Area</a:t>
            </a:r>
            <a:r>
              <a:rPr lang="en-US" sz="1200" dirty="0"/>
              <a:t>, </a:t>
            </a:r>
            <a:r>
              <a:rPr lang="en-US" sz="1200" b="1" dirty="0"/>
              <a:t>Construction, </a:t>
            </a:r>
            <a:r>
              <a:rPr lang="en-US" sz="1200" dirty="0"/>
              <a:t>then  </a:t>
            </a:r>
            <a:r>
              <a:rPr lang="en-US" sz="1200" b="1" dirty="0"/>
              <a:t>Apply. </a:t>
            </a:r>
          </a:p>
          <a:p>
            <a:pPr marL="1258888" indent="-171450">
              <a:buFont typeface="Arial" panose="020B0604020202020204" pitchFamily="34" charset="0"/>
              <a:buChar char="•"/>
            </a:pPr>
            <a:r>
              <a:rPr lang="en-US" sz="1200" dirty="0"/>
              <a:t>Click </a:t>
            </a:r>
            <a:r>
              <a:rPr lang="en-US" sz="1200" b="1" dirty="0"/>
              <a:t>Document Group </a:t>
            </a:r>
            <a:r>
              <a:rPr lang="en-US" sz="1200" dirty="0"/>
              <a:t>to sort the list: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Select to sort by </a:t>
            </a:r>
            <a:r>
              <a:rPr lang="en-US" b="1" dirty="0">
                <a:solidFill>
                  <a:srgbClr val="FF0000"/>
                </a:solidFill>
              </a:rPr>
              <a:t>Document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Select to list </a:t>
            </a:r>
            <a:r>
              <a:rPr lang="en-US" b="1" dirty="0">
                <a:solidFill>
                  <a:srgbClr val="FF0000"/>
                </a:solidFill>
              </a:rPr>
              <a:t>1000 </a:t>
            </a:r>
            <a:r>
              <a:rPr lang="en-US" dirty="0">
                <a:solidFill>
                  <a:srgbClr val="FF0000"/>
                </a:solidFill>
              </a:rPr>
              <a:t>documents per page</a:t>
            </a:r>
          </a:p>
        </p:txBody>
      </p:sp>
      <p:pic>
        <p:nvPicPr>
          <p:cNvPr id="16388" name="Picture 4" descr="C:\Users\cn982aa\AppData\Local\Temp\SNAGHTML18aa3afe.PNG">
            <a:extLst>
              <a:ext uri="{FF2B5EF4-FFF2-40B4-BE49-F238E27FC236}">
                <a16:creationId xmlns:a16="http://schemas.microsoft.com/office/drawing/2014/main" id="{5ECAB22A-B2AF-4FE0-B49B-4BF6577B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1" y="4746469"/>
            <a:ext cx="5783583" cy="5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6E7AB-870C-4673-A734-5F48ED47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891" y="645859"/>
            <a:ext cx="4141312" cy="556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34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b="1" dirty="0"/>
              <a:t>Verify</a:t>
            </a:r>
            <a:r>
              <a:rPr lang="en-US" sz="4500" dirty="0"/>
              <a:t> all documents in question shown in the displayed list</a:t>
            </a:r>
            <a:br>
              <a:rPr lang="en-US" sz="4500" dirty="0"/>
            </a:br>
            <a:br>
              <a:rPr lang="en-US" sz="4500" dirty="0"/>
            </a:br>
            <a:r>
              <a:rPr lang="en-US" sz="2200" dirty="0"/>
              <a:t>Using the list of </a:t>
            </a:r>
            <a:r>
              <a:rPr lang="en-US" sz="2200" b="1" dirty="0"/>
              <a:t>Document Types</a:t>
            </a:r>
            <a:r>
              <a:rPr lang="en-US" sz="2200" dirty="0"/>
              <a:t> on the Final Estimate Transmittal, </a:t>
            </a:r>
            <a:r>
              <a:rPr lang="en-US" sz="2200" u="sng" dirty="0"/>
              <a:t>158 </a:t>
            </a:r>
            <a:r>
              <a:rPr lang="en-US" sz="2200" dirty="0"/>
              <a:t>results were displayed for this example contract.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6" name="Picture 2" descr="C:\Users\cn982aa\AppData\Local\Temp\SNAGHTML18793f32.PNG">
            <a:extLst>
              <a:ext uri="{FF2B5EF4-FFF2-40B4-BE49-F238E27FC236}">
                <a16:creationId xmlns:a16="http://schemas.microsoft.com/office/drawing/2014/main" id="{B30FADDD-2859-4FB1-B7C5-FD52C67C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47" y="485773"/>
            <a:ext cx="317404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n982aa\AppData\Local\Temp\SNAGHTML187951ef.PNG">
            <a:extLst>
              <a:ext uri="{FF2B5EF4-FFF2-40B4-BE49-F238E27FC236}">
                <a16:creationId xmlns:a16="http://schemas.microsoft.com/office/drawing/2014/main" id="{34E99C2D-B7DE-478E-BF7F-26C5A732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47" y="485773"/>
            <a:ext cx="31520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8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Right click on the screen, click  </a:t>
            </a:r>
            <a:r>
              <a:rPr lang="en-US" sz="4500" b="1" dirty="0"/>
              <a:t>Select All </a:t>
            </a:r>
            <a:r>
              <a:rPr lang="en-US" sz="4500" dirty="0"/>
              <a:t>or press </a:t>
            </a:r>
            <a:r>
              <a:rPr lang="en-US" sz="4500" b="1" dirty="0"/>
              <a:t>Ctrl + A</a:t>
            </a:r>
            <a:endParaRPr lang="en-US" sz="4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E5159-383D-420E-9C82-8F52DE57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614713"/>
            <a:ext cx="4438095" cy="5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Right click on the screen, click </a:t>
            </a:r>
            <a:r>
              <a:rPr lang="en-US" sz="4500" b="1" dirty="0"/>
              <a:t>Copy</a:t>
            </a:r>
            <a:br>
              <a:rPr lang="en-US" sz="4500" b="1" dirty="0"/>
            </a:br>
            <a:r>
              <a:rPr lang="en-US" sz="4500" dirty="0"/>
              <a:t>or </a:t>
            </a:r>
            <a:br>
              <a:rPr lang="en-US" sz="4500" dirty="0"/>
            </a:br>
            <a:r>
              <a:rPr lang="en-US" sz="4500" dirty="0"/>
              <a:t>press </a:t>
            </a:r>
            <a:r>
              <a:rPr lang="en-US" sz="4500" b="1" dirty="0" err="1"/>
              <a:t>Ctrl+C</a:t>
            </a:r>
            <a:endParaRPr lang="en-US" sz="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44EC2-E1C7-44F5-B261-8B838068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323" y="1280516"/>
            <a:ext cx="3323809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Open a blank Excel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3E635-6460-443C-8D55-DEBC472D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00" y="457199"/>
            <a:ext cx="58136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Under Home, select </a:t>
            </a:r>
            <a:r>
              <a:rPr lang="en-US" sz="4500" b="1" dirty="0"/>
              <a:t>Paste</a:t>
            </a:r>
            <a:r>
              <a:rPr lang="en-US" sz="4500" dirty="0"/>
              <a:t>, then select </a:t>
            </a:r>
            <a:r>
              <a:rPr lang="en-US" sz="4500" b="1" dirty="0"/>
              <a:t>Match Destination Formatting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5AB41-D19E-43D0-8C91-A70B8AA0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527" y="2300427"/>
            <a:ext cx="2038095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45" y="1483743"/>
            <a:ext cx="10910172" cy="20703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dirty="0"/>
              <a:t>The following are instructions for </a:t>
            </a:r>
            <a:r>
              <a:rPr lang="en-US" sz="4500" b="1" dirty="0"/>
              <a:t>formatting the results</a:t>
            </a:r>
            <a:r>
              <a:rPr lang="en-US" sz="4500" dirty="0"/>
              <a:t> in Excel based on the </a:t>
            </a:r>
            <a:r>
              <a:rPr lang="en-US" sz="4500" b="1" dirty="0"/>
              <a:t>Recommended Search Criteria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F92A0A-0C5C-438F-B5C7-2F95A8ADE7F8}"/>
              </a:ext>
            </a:extLst>
          </p:cNvPr>
          <p:cNvSpPr txBox="1">
            <a:spLocks/>
          </p:cNvSpPr>
          <p:nvPr/>
        </p:nvSpPr>
        <p:spPr>
          <a:xfrm>
            <a:off x="519017" y="3554083"/>
            <a:ext cx="10910172" cy="2070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900" dirty="0"/>
              <a:t>(If you choose different search criteria, the instructions </a:t>
            </a:r>
            <a:r>
              <a:rPr lang="en-US" sz="1900" b="1" u="sng" dirty="0"/>
              <a:t>may not</a:t>
            </a:r>
            <a:r>
              <a:rPr lang="en-US" sz="1900" dirty="0"/>
              <a:t> correspond to your results.)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414817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872346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Highlight the first </a:t>
            </a:r>
            <a:r>
              <a:rPr lang="en-US" sz="4500" b="1" dirty="0"/>
              <a:t>14 </a:t>
            </a:r>
            <a:r>
              <a:rPr lang="en-US" sz="4500" dirty="0"/>
              <a:t>rows </a:t>
            </a:r>
            <a:r>
              <a:rPr lang="en-US" sz="2000" dirty="0"/>
              <a:t>(</a:t>
            </a:r>
            <a:r>
              <a:rPr lang="en-US" sz="2000" i="1" dirty="0"/>
              <a:t>the rows above the headings Doc#/Group/Type</a:t>
            </a:r>
            <a:r>
              <a:rPr lang="en-US" sz="2000" dirty="0"/>
              <a:t>)</a:t>
            </a:r>
            <a:r>
              <a:rPr lang="en-US" sz="4500" dirty="0"/>
              <a:t>, </a:t>
            </a:r>
            <a:br>
              <a:rPr lang="en-US" sz="4500" dirty="0"/>
            </a:br>
            <a:r>
              <a:rPr lang="en-US" sz="4500" dirty="0"/>
              <a:t>then right click and select </a:t>
            </a:r>
            <a:r>
              <a:rPr lang="en-US" sz="4500" b="1" dirty="0"/>
              <a:t>Delete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260C9-EF38-4886-BAD4-EFF1F8F9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680" y="1276618"/>
            <a:ext cx="3923809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5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4095304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Highlight </a:t>
            </a:r>
            <a:r>
              <a:rPr lang="en-US" sz="4500" b="1" dirty="0"/>
              <a:t>column A</a:t>
            </a:r>
            <a:r>
              <a:rPr lang="en-US" sz="4500" dirty="0"/>
              <a:t> </a:t>
            </a:r>
            <a:br>
              <a:rPr lang="en-US" sz="4500" dirty="0"/>
            </a:br>
            <a:r>
              <a:rPr lang="en-US" sz="2200" dirty="0"/>
              <a:t>(</a:t>
            </a:r>
            <a:r>
              <a:rPr lang="en-US" sz="2200" i="1" dirty="0"/>
              <a:t>its blank</a:t>
            </a:r>
            <a:r>
              <a:rPr lang="en-US" sz="2200" dirty="0"/>
              <a:t>)</a:t>
            </a:r>
            <a:r>
              <a:rPr lang="en-US" sz="4500" dirty="0"/>
              <a:t>, </a:t>
            </a:r>
            <a:br>
              <a:rPr lang="en-US" sz="4500" dirty="0"/>
            </a:br>
            <a:r>
              <a:rPr lang="en-US" sz="4500" dirty="0"/>
              <a:t>right click and select </a:t>
            </a:r>
            <a:r>
              <a:rPr lang="en-US" sz="4500" b="1" dirty="0"/>
              <a:t>Delete</a:t>
            </a:r>
            <a:br>
              <a:rPr lang="en-US" sz="4500" b="1" dirty="0"/>
            </a:br>
            <a:br>
              <a:rPr lang="en-US" sz="4500" b="1" dirty="0"/>
            </a:b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0F6EF-6E93-49FA-AA24-E67A689A5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7" r="12915" b="30502"/>
          <a:stretch/>
        </p:blipFill>
        <p:spPr>
          <a:xfrm>
            <a:off x="6622032" y="645106"/>
            <a:ext cx="3086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</a:t>
            </a:r>
            <a:r>
              <a:rPr lang="en-US" sz="4500" b="1" dirty="0"/>
              <a:t>View</a:t>
            </a:r>
            <a:r>
              <a:rPr lang="en-US" sz="4500" dirty="0"/>
              <a:t>, then select </a:t>
            </a:r>
            <a:r>
              <a:rPr lang="en-US" sz="4500" b="1" dirty="0"/>
              <a:t>Page Break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74327-D89C-4F3E-B22D-903C7F70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28" y="2685278"/>
            <a:ext cx="5057143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52477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From Infonet, click </a:t>
            </a:r>
            <a:br>
              <a:rPr lang="en-US" sz="4500" dirty="0"/>
            </a:br>
            <a:r>
              <a:rPr lang="en-US" sz="4500" b="1" dirty="0"/>
              <a:t>ROADS In Action (EDMS)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2218E-E487-4B0C-9373-96EDF5332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8"/>
          <a:stretch/>
        </p:blipFill>
        <p:spPr>
          <a:xfrm>
            <a:off x="3985958" y="83890"/>
            <a:ext cx="8206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5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the </a:t>
            </a:r>
            <a:r>
              <a:rPr lang="en-US" sz="4500" b="1" dirty="0"/>
              <a:t>corner</a:t>
            </a:r>
            <a:r>
              <a:rPr lang="en-US" sz="4500" dirty="0"/>
              <a:t>, then double click between column </a:t>
            </a:r>
            <a:r>
              <a:rPr lang="en-US" sz="4500" b="1" dirty="0"/>
              <a:t>D and 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103DB-B049-4635-9F72-1888C6CB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98" y="942421"/>
            <a:ext cx="6371429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</a:t>
            </a:r>
            <a:r>
              <a:rPr lang="en-US" sz="4500" b="1" dirty="0"/>
              <a:t>Page Layout</a:t>
            </a:r>
            <a:r>
              <a:rPr lang="en-US" sz="4500" dirty="0"/>
              <a:t>, then select </a:t>
            </a:r>
            <a:r>
              <a:rPr lang="en-US" sz="4500" b="1" dirty="0"/>
              <a:t>1 page</a:t>
            </a:r>
            <a:r>
              <a:rPr lang="en-US" sz="4500" dirty="0"/>
              <a:t> under Width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3B2E1-5580-48F2-9B1D-6FDEA3A8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47" y="2600427"/>
            <a:ext cx="6542857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</a:t>
            </a:r>
            <a:r>
              <a:rPr lang="en-US" sz="4500" b="1" dirty="0"/>
              <a:t>Page Layout</a:t>
            </a:r>
            <a:r>
              <a:rPr lang="en-US" sz="4500" dirty="0"/>
              <a:t>, then select </a:t>
            </a:r>
            <a:r>
              <a:rPr lang="en-US" sz="4500" b="1" dirty="0"/>
              <a:t>1 page</a:t>
            </a:r>
            <a:r>
              <a:rPr lang="en-US" sz="4500" dirty="0"/>
              <a:t> under Width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3B2E1-5580-48F2-9B1D-6FDEA3A8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47" y="2600427"/>
            <a:ext cx="6542857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all text(corner click), then select </a:t>
            </a:r>
            <a:r>
              <a:rPr lang="en-US" sz="4500" b="1" dirty="0"/>
              <a:t>Data</a:t>
            </a:r>
            <a:r>
              <a:rPr lang="en-US" sz="4500" dirty="0"/>
              <a:t>, then select </a:t>
            </a:r>
            <a:r>
              <a:rPr lang="en-US" sz="4500" b="1" dirty="0"/>
              <a:t>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FDEB0-56B6-467B-88B8-266CEBAB9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07" y="550281"/>
            <a:ext cx="1228571" cy="2819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E3939-55EF-4D4A-995B-A6A0DEB1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279" y="3919610"/>
            <a:ext cx="6571429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7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17" y="385677"/>
            <a:ext cx="4199001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The drop </a:t>
            </a:r>
            <a:r>
              <a:rPr lang="en-US" sz="4500" b="1" dirty="0"/>
              <a:t>down box </a:t>
            </a:r>
            <a:r>
              <a:rPr lang="en-US" sz="4500" dirty="0"/>
              <a:t>added to each column can be used to filter information as needed.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9938E-49AD-4980-B76A-AEC198A6B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66" y="854420"/>
            <a:ext cx="5495238" cy="4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6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51" y="205330"/>
            <a:ext cx="4399470" cy="528986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</a:t>
            </a:r>
            <a:r>
              <a:rPr lang="en-US" sz="4500" b="1" dirty="0"/>
              <a:t>Data</a:t>
            </a:r>
            <a:r>
              <a:rPr lang="en-US" sz="4500" dirty="0"/>
              <a:t>, then select </a:t>
            </a:r>
            <a:r>
              <a:rPr lang="en-US" sz="4500" b="1" dirty="0"/>
              <a:t>Sort</a:t>
            </a:r>
            <a:r>
              <a:rPr lang="en-US" sz="4500" dirty="0"/>
              <a:t>. </a:t>
            </a:r>
            <a:br>
              <a:rPr lang="en-US" sz="4500" dirty="0"/>
            </a:br>
            <a:br>
              <a:rPr lang="en-US" sz="4500" dirty="0"/>
            </a:br>
            <a:r>
              <a:rPr lang="en-US" sz="4500" dirty="0"/>
              <a:t>Place a check for </a:t>
            </a:r>
            <a:r>
              <a:rPr lang="en-US" sz="4500" b="1" dirty="0"/>
              <a:t>My data has headers</a:t>
            </a:r>
            <a:r>
              <a:rPr lang="en-US" sz="4500" dirty="0"/>
              <a:t>,</a:t>
            </a:r>
            <a:r>
              <a:rPr lang="en-US" sz="4500" b="1" dirty="0"/>
              <a:t> </a:t>
            </a:r>
            <a:r>
              <a:rPr lang="en-US" sz="4500" dirty="0"/>
              <a:t>then enter 2 Levels as shown for </a:t>
            </a:r>
            <a:r>
              <a:rPr lang="en-US" sz="4500" b="1" dirty="0"/>
              <a:t>Group and Type</a:t>
            </a:r>
            <a:r>
              <a:rPr lang="en-US" sz="4600" dirty="0"/>
              <a:t>, then select OK.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D92E9-A6FE-4EFC-ACD9-B6F5379E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21" y="1999237"/>
            <a:ext cx="7315200" cy="2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645106"/>
            <a:ext cx="4825599" cy="528986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Save and submit this spreadsheet to your DFEM with the Final Estimates Transmittal in lieu of listing Document numbers  </a:t>
            </a:r>
            <a:endParaRPr lang="en-US" sz="45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307D2E-A070-412F-AFC8-B468E3FF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46" y="3753950"/>
            <a:ext cx="8377604" cy="10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0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52477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Next, select</a:t>
            </a:r>
            <a:br>
              <a:rPr lang="en-US" sz="4500" dirty="0"/>
            </a:br>
            <a:r>
              <a:rPr lang="en-US" sz="4500" b="1" dirty="0"/>
              <a:t>ROADS Application and Reporting Inventory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B73DB4-C6B1-4355-AA01-C5C9CA19B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"/>
          <a:stretch/>
        </p:blipFill>
        <p:spPr bwMode="auto">
          <a:xfrm>
            <a:off x="4299503" y="482573"/>
            <a:ext cx="7866399" cy="58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9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52477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Next, select the link for</a:t>
            </a:r>
            <a:br>
              <a:rPr lang="en-US" sz="4500" dirty="0"/>
            </a:br>
            <a:r>
              <a:rPr lang="en-US" sz="4500" b="1" dirty="0"/>
              <a:t>Application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04A11-0A24-4B43-8754-7696843C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424" y="0"/>
            <a:ext cx="782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2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5298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</a:t>
            </a:r>
            <a:r>
              <a:rPr lang="en-US" sz="4500" u="sng" dirty="0"/>
              <a:t>any</a:t>
            </a:r>
            <a:r>
              <a:rPr lang="en-US" sz="4500" dirty="0"/>
              <a:t> of the EDMS links</a:t>
            </a:r>
            <a:endParaRPr lang="en-US" sz="4500" b="1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38163D0D-CCB6-4A20-86C5-5BFE9EE9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31" y="819317"/>
            <a:ext cx="7937297" cy="49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4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5"/>
            <a:ext cx="3650279" cy="5298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the URL to</a:t>
            </a:r>
            <a:r>
              <a:rPr lang="en-US" sz="4500" u="sng" dirty="0"/>
              <a:t> </a:t>
            </a:r>
            <a:r>
              <a:rPr lang="en-US" sz="4500" b="1" dirty="0"/>
              <a:t>SharePoint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683E19-4E90-4D0A-BE7F-A4530073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69" y="565454"/>
            <a:ext cx="7709231" cy="57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Scroll down to select </a:t>
            </a:r>
            <a:r>
              <a:rPr lang="en-US" sz="4500" b="1" dirty="0"/>
              <a:t>Export Tool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9F6BA1-0A1D-4008-B86A-37702003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2" y="826475"/>
            <a:ext cx="8130478" cy="52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6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Select the </a:t>
            </a:r>
            <a:r>
              <a:rPr lang="en-US" sz="4500" b="1" dirty="0"/>
              <a:t>Export Tool </a:t>
            </a:r>
            <a:r>
              <a:rPr lang="en-US" sz="4500" dirty="0"/>
              <a:t>for your District</a:t>
            </a:r>
            <a:endParaRPr lang="en-US" sz="4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593E0-72C9-46C9-AAE0-A1A2F52D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37" y="990904"/>
            <a:ext cx="535238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B806A-565E-4FD4-A23A-3241FF73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28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dirty="0"/>
              <a:t>Login</a:t>
            </a:r>
            <a:r>
              <a:rPr lang="en-US" sz="4500" dirty="0"/>
              <a:t> to the Export Utility</a:t>
            </a:r>
            <a:br>
              <a:rPr lang="en-US" sz="4500" dirty="0"/>
            </a:br>
            <a:br>
              <a:rPr lang="en-US" sz="4500" dirty="0"/>
            </a:br>
            <a:r>
              <a:rPr lang="en-US" sz="3000" dirty="0"/>
              <a:t>Consultants use </a:t>
            </a:r>
            <a:r>
              <a:rPr lang="en-US" sz="3000"/>
              <a:t>Citrix credentials </a:t>
            </a:r>
            <a:endParaRPr lang="en-US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EF8BE-DFF9-4913-AFF1-77185CEA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73" y="962332"/>
            <a:ext cx="5695238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1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55DB38865B045BE19001546CCBA5A" ma:contentTypeVersion="9" ma:contentTypeDescription="Create a new document." ma:contentTypeScope="" ma:versionID="0447d351a8d567482b22f7cc47e8f4a8">
  <xsd:schema xmlns:xsd="http://www.w3.org/2001/XMLSchema" xmlns:xs="http://www.w3.org/2001/XMLSchema" xmlns:p="http://schemas.microsoft.com/office/2006/metadata/properties" xmlns:ns2="3e229276-0242-43fd-ae1c-9005d8cb82af" xmlns:ns3="b143206f-a859-4af7-99ad-262ed23c3b3a" targetNamespace="http://schemas.microsoft.com/office/2006/metadata/properties" ma:root="true" ma:fieldsID="c8f15c6a2c0147a0bb749acb1ab16ced" ns2:_="" ns3:_="">
    <xsd:import namespace="3e229276-0242-43fd-ae1c-9005d8cb82af"/>
    <xsd:import namespace="b143206f-a859-4af7-99ad-262ed23c3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29276-0242-43fd-ae1c-9005d8cb8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3206f-a859-4af7-99ad-262ed23c3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C1B0E9-88D1-47A4-A0B7-6B66BA44A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29276-0242-43fd-ae1c-9005d8cb82af"/>
    <ds:schemaRef ds:uri="b143206f-a859-4af7-99ad-262ed23c3b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0FE124-51AE-42D7-9F50-1B329114D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B53A9-5B8F-465A-AAAB-1029336A92C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</TotalTime>
  <Words>451</Words>
  <Application>Microsoft Office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Wisp</vt:lpstr>
      <vt:lpstr>EDMS Batch Export</vt:lpstr>
      <vt:lpstr>From Infonet, click  ROADS In Action (EDMS)</vt:lpstr>
      <vt:lpstr>Next, select ROADS Application and Reporting Inventory</vt:lpstr>
      <vt:lpstr>Next, select the link for Application Services</vt:lpstr>
      <vt:lpstr>Select any of the EDMS links</vt:lpstr>
      <vt:lpstr>Select the URL to SharePoint</vt:lpstr>
      <vt:lpstr>Scroll down to select Export Tool</vt:lpstr>
      <vt:lpstr>Select the Export Tool for your District</vt:lpstr>
      <vt:lpstr>Login to the Export Utility  Consultants use Citrix credentials </vt:lpstr>
      <vt:lpstr>Recommended Search Criteria</vt:lpstr>
      <vt:lpstr>Verify all documents in question shown in the displayed list  Using the list of Document Types on the Final Estimate Transmittal, 158 results were displayed for this example contract. </vt:lpstr>
      <vt:lpstr>Right click on the screen, click  Select All or press Ctrl + A</vt:lpstr>
      <vt:lpstr>Right click on the screen, click Copy or  press Ctrl+C</vt:lpstr>
      <vt:lpstr>Open a blank Excel workbook</vt:lpstr>
      <vt:lpstr>Under Home, select Paste, then select Match Destination Formatting</vt:lpstr>
      <vt:lpstr>The following are instructions for formatting the results in Excel based on the Recommended Search Criteria</vt:lpstr>
      <vt:lpstr>Highlight the first 14 rows (the rows above the headings Doc#/Group/Type),  then right click and select Delete </vt:lpstr>
      <vt:lpstr>Highlight column A  (its blank),  right click and select Delete  </vt:lpstr>
      <vt:lpstr>Select View, then select Page Break Preview</vt:lpstr>
      <vt:lpstr>Select the corner, then double click between column D and E</vt:lpstr>
      <vt:lpstr>Select Page Layout, then select 1 page under Width</vt:lpstr>
      <vt:lpstr>Select Page Layout, then select 1 page under Width</vt:lpstr>
      <vt:lpstr>Select all text(corner click), then select Data, then select Filter</vt:lpstr>
      <vt:lpstr>The drop down box added to each column can be used to filter information as needed.</vt:lpstr>
      <vt:lpstr>Select Data, then select Sort.   Place a check for My data has headers, then enter 2 Levels as shown for Group and Type, then select OK.</vt:lpstr>
      <vt:lpstr>Save and submit this spreadsheet to your DFEM with the Final Estimates Transmittal in lieu of listing Document numbers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EDMS Batch Export</dc:title>
  <dc:creator>Anderson, Ashley</dc:creator>
  <cp:lastModifiedBy>Anderson, Ashley</cp:lastModifiedBy>
  <cp:revision>23</cp:revision>
  <dcterms:created xsi:type="dcterms:W3CDTF">2018-04-02T13:05:29Z</dcterms:created>
  <dcterms:modified xsi:type="dcterms:W3CDTF">2020-08-21T19:39:49Z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0x01010057555DB38865B045BE19001546CCBA5A</vt:lpwstr>
  </property>
</Properties>
</file>