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71" r:id="rId5"/>
    <p:sldId id="262" r:id="rId6"/>
    <p:sldId id="263" r:id="rId7"/>
    <p:sldId id="264" r:id="rId8"/>
    <p:sldId id="265" r:id="rId9"/>
    <p:sldId id="266" r:id="rId10"/>
    <p:sldId id="267" r:id="rId11"/>
    <p:sldId id="261" r:id="rId12"/>
    <p:sldId id="268" r:id="rId13"/>
    <p:sldId id="269" r:id="rId14"/>
    <p:sldId id="270" r:id="rId15"/>
    <p:sldId id="272" r:id="rId16"/>
    <p:sldId id="274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8633" y="590550"/>
            <a:ext cx="10363200" cy="1149350"/>
          </a:xfrm>
          <a:effectLst>
            <a:outerShdw dist="35921" dir="2700000" algn="ctr" rotWithShape="0">
              <a:srgbClr val="B2B2B2"/>
            </a:outerShdw>
          </a:effectLst>
        </p:spPr>
        <p:txBody>
          <a:bodyPr/>
          <a:lstStyle>
            <a:lvl1pPr algn="ctr">
              <a:defRPr b="1"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3033" y="4716464"/>
            <a:ext cx="8534400" cy="1660525"/>
          </a:xfrm>
        </p:spPr>
        <p:txBody>
          <a:bodyPr/>
          <a:lstStyle>
            <a:lvl1pPr marL="0" indent="0" algn="ctr">
              <a:buFont typeface="ZapfDingbats" pitchFamily="82" charset="2"/>
              <a:buNone/>
              <a:defRPr b="1">
                <a:solidFill>
                  <a:srgbClr val="D72E2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241301" y="209550"/>
            <a:ext cx="11645900" cy="6419850"/>
          </a:xfrm>
          <a:prstGeom prst="rect">
            <a:avLst/>
          </a:prstGeom>
          <a:noFill/>
          <a:ln w="38100">
            <a:solidFill>
              <a:srgbClr val="D72E2A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245" y="1856662"/>
            <a:ext cx="4655976" cy="232798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833033" y="4012408"/>
            <a:ext cx="8534400" cy="45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4000"/>
              </a:lnSpc>
              <a:spcBef>
                <a:spcPct val="80000"/>
              </a:spcBef>
              <a:spcAft>
                <a:spcPct val="0"/>
              </a:spcAft>
              <a:buClr>
                <a:srgbClr val="C00000"/>
              </a:buClr>
              <a:buSzPct val="65000"/>
              <a:buFont typeface="ZapfDingbats" pitchFamily="82" charset="2"/>
              <a:buNone/>
              <a:defRPr sz="2400" b="1">
                <a:solidFill>
                  <a:srgbClr val="1F4283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defRPr sz="2400">
                <a:solidFill>
                  <a:srgbClr val="000000"/>
                </a:solidFill>
                <a:latin typeface="+mn-lt"/>
              </a:defRPr>
            </a:lvl2pPr>
            <a:lvl3pPr marL="1141413" indent="-227013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C00000"/>
              </a:buClr>
              <a:buSzPct val="100000"/>
              <a:buChar char="-"/>
              <a:defRPr sz="2400">
                <a:solidFill>
                  <a:srgbClr val="000000"/>
                </a:solidFill>
                <a:latin typeface="+mn-lt"/>
              </a:defRPr>
            </a:lvl3pPr>
            <a:lvl4pPr marL="16017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Engineering\CADD Systems Office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8801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1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6501" y="419100"/>
            <a:ext cx="2772833" cy="5894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19100"/>
            <a:ext cx="8115300" cy="5894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1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19100"/>
            <a:ext cx="1109133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244600"/>
            <a:ext cx="11091333" cy="5068888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1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9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D72E2A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1794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44600"/>
            <a:ext cx="5444067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5267" y="1244600"/>
            <a:ext cx="5444067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8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82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03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077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1F42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82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1" y="5909662"/>
            <a:ext cx="1928478" cy="929288"/>
          </a:xfrm>
          <a:prstGeom prst="rect">
            <a:avLst/>
          </a:prstGeom>
        </p:spPr>
      </p:pic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419100"/>
            <a:ext cx="110913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44600"/>
            <a:ext cx="11091333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241301" y="209550"/>
            <a:ext cx="11645900" cy="6419850"/>
          </a:xfrm>
          <a:prstGeom prst="rect">
            <a:avLst/>
          </a:prstGeom>
          <a:noFill/>
          <a:ln w="38100">
            <a:solidFill>
              <a:srgbClr val="D72E2A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508000" y="6623050"/>
            <a:ext cx="168275" cy="6826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568325" y="6595268"/>
            <a:ext cx="168275" cy="6826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72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1F428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i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4000"/>
        </a:lnSpc>
        <a:spcBef>
          <a:spcPct val="80000"/>
        </a:spcBef>
        <a:spcAft>
          <a:spcPct val="0"/>
        </a:spcAft>
        <a:buClr>
          <a:srgbClr val="C00000"/>
        </a:buClr>
        <a:buSzPct val="65000"/>
        <a:buFont typeface="ZapfDingbats" pitchFamily="82" charset="2"/>
        <a:buChar char="u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C00000"/>
        </a:buClr>
        <a:buFont typeface="Wingdings" pitchFamily="2" charset="2"/>
        <a:buChar char="ü"/>
        <a:defRPr sz="2400">
          <a:solidFill>
            <a:srgbClr val="000000"/>
          </a:solidFill>
          <a:latin typeface="+mn-lt"/>
        </a:defRPr>
      </a:lvl2pPr>
      <a:lvl3pPr marL="1141413" indent="-227013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C00000"/>
        </a:buClr>
        <a:buSzPct val="100000"/>
        <a:buChar char="-"/>
        <a:defRPr sz="2400">
          <a:solidFill>
            <a:srgbClr val="000000"/>
          </a:solidFill>
          <a:latin typeface="+mn-lt"/>
        </a:defRPr>
      </a:lvl3pPr>
      <a:lvl4pPr marL="1601788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immie.prow@dot.state.fl.us" TargetMode="External"/><Relationship Id="rId2" Type="http://schemas.openxmlformats.org/officeDocument/2006/relationships/hyperlink" Target="mailto:ecso.support@dot.state.fl.u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dot.state.fl.us/ecs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CADD Manager's Series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Styles allow you to define and reuse </a:t>
            </a:r>
            <a:r>
              <a:rPr lang="en-US" dirty="0" smtClean="0"/>
              <a:t>collections </a:t>
            </a:r>
            <a:r>
              <a:rPr lang="en-US" dirty="0"/>
              <a:t>of print </a:t>
            </a:r>
            <a:r>
              <a:rPr lang="en-US" dirty="0" smtClean="0"/>
              <a:t>properties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Paper Size</a:t>
            </a:r>
          </a:p>
          <a:p>
            <a:pPr lvl="1"/>
            <a:r>
              <a:rPr lang="en-US" dirty="0"/>
              <a:t>Pen Table</a:t>
            </a:r>
          </a:p>
          <a:p>
            <a:pPr lvl="1"/>
            <a:r>
              <a:rPr lang="en-US" dirty="0"/>
              <a:t>Plot Driver</a:t>
            </a:r>
          </a:p>
          <a:p>
            <a:pPr lvl="1"/>
            <a:r>
              <a:rPr lang="en-US" dirty="0"/>
              <a:t>Fence Definitions (plot border)</a:t>
            </a:r>
          </a:p>
          <a:p>
            <a:r>
              <a:rPr lang="en-US" dirty="0"/>
              <a:t>They can be used in both Print Organizer and the Print dialog.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Print Styles Stored?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Print Styles are stored in DGN Library (DGNLIB) files</a:t>
            </a:r>
            <a:r>
              <a:rPr lang="en-US" dirty="0" smtClean="0"/>
              <a:t>.</a:t>
            </a:r>
            <a:endParaRPr lang="en-US" dirty="0"/>
          </a:p>
          <a:p>
            <a:pPr marL="544068" lvl="1"/>
            <a:r>
              <a:rPr lang="en-US" dirty="0"/>
              <a:t>In the FDOT workspace the default styles, are stored on the server in </a:t>
            </a:r>
            <a:r>
              <a:rPr lang="en-US" dirty="0" err="1"/>
              <a:t>FDOT_PrintStyles.dgnlib</a:t>
            </a:r>
            <a:r>
              <a:rPr lang="en-US" dirty="0" smtClean="0"/>
              <a:t>.</a:t>
            </a:r>
            <a:endParaRPr lang="en-US" dirty="0"/>
          </a:p>
          <a:p>
            <a:pPr marL="544068" lvl="1"/>
            <a:r>
              <a:rPr lang="en-US" dirty="0"/>
              <a:t>Site specific Print Styles can be  stored in a file named </a:t>
            </a:r>
            <a:r>
              <a:rPr lang="en-US" dirty="0" err="1"/>
              <a:t>Custom_PrintStyles.dgnlib</a:t>
            </a:r>
            <a:r>
              <a:rPr lang="en-US" dirty="0"/>
              <a:t> in the </a:t>
            </a:r>
            <a:r>
              <a:rPr lang="en-US" dirty="0" smtClean="0"/>
              <a:t>FDOTSS3\RESOURCES\</a:t>
            </a:r>
            <a:r>
              <a:rPr lang="en-US" dirty="0" err="1" smtClean="0"/>
              <a:t>Dgnlibs</a:t>
            </a:r>
            <a:r>
              <a:rPr lang="en-US" dirty="0" smtClean="0"/>
              <a:t> </a:t>
            </a:r>
            <a:r>
              <a:rPr lang="en-US" dirty="0"/>
              <a:t>directory on the server</a:t>
            </a:r>
            <a:r>
              <a:rPr lang="en-US" dirty="0" smtClean="0"/>
              <a:t>.</a:t>
            </a:r>
            <a:endParaRPr lang="en-US" dirty="0"/>
          </a:p>
          <a:p>
            <a:pPr marL="544068" lvl="1"/>
            <a:r>
              <a:rPr lang="en-US" dirty="0"/>
              <a:t>User specific Print Styles can be stored in a file named </a:t>
            </a:r>
            <a:r>
              <a:rPr lang="en-US" dirty="0" err="1"/>
              <a:t>USER_PrintStyles.dgnlib</a:t>
            </a:r>
            <a:r>
              <a:rPr lang="en-US" dirty="0"/>
              <a:t> in the local \</a:t>
            </a:r>
            <a:r>
              <a:rPr lang="en-US" dirty="0" smtClean="0"/>
              <a:t>FDOTSS3\Workspace/</a:t>
            </a:r>
            <a:r>
              <a:rPr lang="en-US" dirty="0" err="1" smtClean="0"/>
              <a:t>prefs</a:t>
            </a:r>
            <a:r>
              <a:rPr lang="en-US" dirty="0"/>
              <a:t>/ directory</a:t>
            </a:r>
            <a:r>
              <a:rPr lang="en-US" dirty="0" smtClean="0"/>
              <a:t>.</a:t>
            </a:r>
            <a:endParaRPr lang="en-US" dirty="0"/>
          </a:p>
          <a:p>
            <a:pPr marL="544068" lvl="1"/>
            <a:r>
              <a:rPr lang="en-US" dirty="0"/>
              <a:t>Project specific Print Styles can be stored in the </a:t>
            </a:r>
            <a:r>
              <a:rPr lang="en-US" dirty="0" err="1"/>
              <a:t>symb</a:t>
            </a:r>
            <a:r>
              <a:rPr lang="en-US" dirty="0"/>
              <a:t> directory</a:t>
            </a:r>
            <a:r>
              <a:rPr lang="en-US" dirty="0" smtClean="0"/>
              <a:t>.</a:t>
            </a:r>
          </a:p>
          <a:p>
            <a:pPr marL="544068" lvl="1"/>
            <a:r>
              <a:rPr lang="en-US" dirty="0" smtClean="0"/>
              <a:t>Any other location can be defined in the CustomVars.txt by adding the file containing your print styles to the MS_DGNLIBLIST variable.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Sheet 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723398" cy="4023360"/>
          </a:xfrm>
        </p:spPr>
        <p:txBody>
          <a:bodyPr/>
          <a:lstStyle/>
          <a:p>
            <a:r>
              <a:rPr lang="en-US" dirty="0" smtClean="0"/>
              <a:t>Select “Settings &gt; Apply Print Style” to quickly apply all settings, including the fence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Keyin</a:t>
            </a:r>
            <a:r>
              <a:rPr lang="en-US" dirty="0"/>
              <a:t>: </a:t>
            </a:r>
            <a:r>
              <a:rPr lang="en-US" dirty="0" smtClean="0"/>
              <a:t>print </a:t>
            </a:r>
            <a:r>
              <a:rPr lang="en-US" dirty="0"/>
              <a:t>style </a:t>
            </a:r>
            <a:r>
              <a:rPr lang="en-US" dirty="0" smtClean="0"/>
              <a:t>&lt;Style Name&gt;</a:t>
            </a:r>
            <a:endParaRPr lang="en-US" dirty="0" smtClean="0"/>
          </a:p>
          <a:p>
            <a:r>
              <a:rPr lang="en-US" dirty="0" smtClean="0"/>
              <a:t>Dialog was </a:t>
            </a:r>
            <a:r>
              <a:rPr lang="en-US" dirty="0"/>
              <a:t>updated to include Pen Table field.</a:t>
            </a:r>
          </a:p>
          <a:p>
            <a:r>
              <a:rPr lang="en-US" dirty="0" smtClean="0"/>
              <a:t>Now </a:t>
            </a:r>
            <a:r>
              <a:rPr lang="en-US" dirty="0"/>
              <a:t>supports (</a:t>
            </a:r>
            <a:r>
              <a:rPr lang="en-US" dirty="0" err="1"/>
              <a:t>InterPlot</a:t>
            </a:r>
            <a:r>
              <a:rPr lang="en-US" dirty="0"/>
              <a:t>) </a:t>
            </a:r>
            <a:r>
              <a:rPr lang="en-US" dirty="0" smtClean="0"/>
              <a:t>Design Scripts</a:t>
            </a:r>
            <a:endParaRPr lang="en-US" dirty="0"/>
          </a:p>
          <a:p>
            <a:pPr marL="201168" lvl="1" indent="0">
              <a:buNone/>
            </a:pPr>
            <a:endParaRPr lang="en-US" sz="2000" dirty="0"/>
          </a:p>
        </p:txBody>
      </p:sp>
      <p:pic>
        <p:nvPicPr>
          <p:cNvPr id="1026" name="Picture 2" descr="C:\Users\rd964jp\AppData\Local\Temp\SNAGHTML48629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125" y="1845734"/>
            <a:ext cx="4335002" cy="403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4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Print Styles in Print 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47536" cy="4023360"/>
          </a:xfrm>
        </p:spPr>
        <p:txBody>
          <a:bodyPr/>
          <a:lstStyle/>
          <a:p>
            <a:r>
              <a:rPr lang="en-US" dirty="0"/>
              <a:t>There are many benefits to using Print Styles in the single sheet Print dialog.</a:t>
            </a:r>
          </a:p>
          <a:p>
            <a:pPr lvl="1"/>
            <a:r>
              <a:rPr lang="en-US" dirty="0"/>
              <a:t>No need to place a fence.</a:t>
            </a:r>
          </a:p>
          <a:p>
            <a:pPr lvl="1"/>
            <a:r>
              <a:rPr lang="en-US" dirty="0"/>
              <a:t>No need to select a plot driver.</a:t>
            </a:r>
          </a:p>
          <a:p>
            <a:pPr lvl="1"/>
            <a:r>
              <a:rPr lang="en-US" dirty="0"/>
              <a:t>No need to select a pen tables.</a:t>
            </a:r>
          </a:p>
          <a:p>
            <a:pPr lvl="1"/>
            <a:r>
              <a:rPr lang="en-US" dirty="0"/>
              <a:t>No need to adjust display settings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Once a Style has been applied you can override settings if needed</a:t>
            </a:r>
          </a:p>
        </p:txBody>
      </p:sp>
    </p:spTree>
    <p:extLst>
      <p:ext uri="{BB962C8B-B14F-4D97-AF65-F5344CB8AC3E}">
        <p14:creationId xmlns:p14="http://schemas.microsoft.com/office/powerpoint/2010/main" val="42359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Print Styles in Print 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“Settings &gt; Apply Print Style” to quickly apply all settings, including the fence.</a:t>
            </a:r>
          </a:p>
          <a:p>
            <a:r>
              <a:rPr lang="en-US" dirty="0" smtClean="0"/>
              <a:t>There </a:t>
            </a:r>
            <a:r>
              <a:rPr lang="en-US" dirty="0"/>
              <a:t>are many benefits to using Print Styles in the single sheet Print dialog.</a:t>
            </a:r>
          </a:p>
          <a:p>
            <a:pPr lvl="1"/>
            <a:r>
              <a:rPr lang="en-US" dirty="0"/>
              <a:t>No need to place a fence.</a:t>
            </a:r>
          </a:p>
          <a:p>
            <a:pPr lvl="1"/>
            <a:r>
              <a:rPr lang="en-US" dirty="0"/>
              <a:t>No need to select a plot driver.</a:t>
            </a:r>
          </a:p>
          <a:p>
            <a:pPr lvl="1"/>
            <a:r>
              <a:rPr lang="en-US" dirty="0"/>
              <a:t>No need to select a pen tables.</a:t>
            </a:r>
          </a:p>
          <a:p>
            <a:pPr lvl="1"/>
            <a:r>
              <a:rPr lang="en-US" dirty="0"/>
              <a:t>No need to adjust display settings.</a:t>
            </a:r>
          </a:p>
          <a:p>
            <a:r>
              <a:rPr lang="en-US" dirty="0" smtClean="0"/>
              <a:t>Once </a:t>
            </a:r>
            <a:r>
              <a:rPr lang="en-US" dirty="0"/>
              <a:t>a Style has been applied you can override settings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Sheet Navigator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Sheet Navigator can generate Print Organizer PSETs from the Project Index.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6348" y="2354808"/>
            <a:ext cx="8542857" cy="3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Sheet Navigator – Print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4600"/>
            <a:ext cx="4426139" cy="5068888"/>
          </a:xfrm>
        </p:spPr>
        <p:txBody>
          <a:bodyPr/>
          <a:lstStyle/>
          <a:p>
            <a:r>
              <a:rPr lang="en-US" dirty="0"/>
              <a:t>Print Styles can be applied in the Sheet Edit tab or by using the Multi-Edit process.</a:t>
            </a:r>
          </a:p>
          <a:p>
            <a:r>
              <a:rPr lang="en-US" dirty="0"/>
              <a:t>If no Print Style is defined a default style is applied.</a:t>
            </a:r>
          </a:p>
          <a:p>
            <a:pPr lvl="1"/>
            <a:r>
              <a:rPr lang="en-US" dirty="0" smtClean="0"/>
              <a:t>Default style is defined in the </a:t>
            </a:r>
            <a:r>
              <a:rPr lang="en-US" dirty="0" err="1" smtClean="0"/>
              <a:t>SheetInfo.pset</a:t>
            </a:r>
            <a:r>
              <a:rPr lang="en-US" dirty="0" smtClean="0"/>
              <a:t> located in the \FDOTSS3\</a:t>
            </a:r>
            <a:r>
              <a:rPr lang="en-US" dirty="0" err="1" smtClean="0"/>
              <a:t>mdlapps</a:t>
            </a:r>
            <a:r>
              <a:rPr lang="en-US" dirty="0" smtClean="0"/>
              <a:t> directory.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C:\Users\rd964jp\AppData\Local\Temp\SNAGHTML9132b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00" y="1220774"/>
            <a:ext cx="6075788" cy="344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d964jp\AppData\Local\Temp\SNAGHTML91271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027" y="3349782"/>
            <a:ext cx="5887549" cy="28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8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0" y="1600200"/>
            <a:ext cx="5486400" cy="144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Jimmie Prow </a:t>
            </a:r>
            <a:br>
              <a:rPr lang="en-US" sz="2000" dirty="0"/>
            </a:br>
            <a:r>
              <a:rPr lang="en-US" sz="2000" dirty="0"/>
              <a:t>CADD Applications Support  Coordinator</a:t>
            </a:r>
            <a:br>
              <a:rPr lang="en-US" sz="2000" dirty="0"/>
            </a:br>
            <a:r>
              <a:rPr lang="en-US" sz="2000" dirty="0"/>
              <a:t>Phone no: (850) 414-4863                                                   </a:t>
            </a:r>
            <a:br>
              <a:rPr lang="en-US" sz="2000" dirty="0"/>
            </a:br>
            <a:r>
              <a:rPr lang="en-US" sz="2000" dirty="0"/>
              <a:t>Toll Free no: (866) 374-3368 extension 4863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048000"/>
            <a:ext cx="45720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Florida Department of Transportation</a:t>
            </a:r>
            <a:br>
              <a:rPr lang="en-US" sz="2000" dirty="0"/>
            </a:br>
            <a:r>
              <a:rPr lang="en-US" sz="2000" dirty="0"/>
              <a:t>Engineering / CADD Systems Office</a:t>
            </a:r>
            <a:br>
              <a:rPr lang="en-US" sz="2000" dirty="0"/>
            </a:br>
            <a:r>
              <a:rPr lang="en-US" sz="2000" dirty="0"/>
              <a:t>605 Suwannee Street, Mail Station 69</a:t>
            </a:r>
            <a:br>
              <a:rPr lang="en-US" sz="2000" dirty="0"/>
            </a:br>
            <a:r>
              <a:rPr lang="en-US" sz="2000" dirty="0"/>
              <a:t>Tallahassee, Florida 32399-0450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52800" y="4648200"/>
            <a:ext cx="548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email  	</a:t>
            </a:r>
            <a:r>
              <a:rPr lang="en-US" sz="2000" dirty="0">
                <a:hlinkClick r:id="rId2"/>
              </a:rPr>
              <a:t>ecso.support@dot.state.fl.us</a:t>
            </a:r>
            <a:r>
              <a:rPr lang="en-US" sz="2000" dirty="0"/>
              <a:t> </a:t>
            </a:r>
          </a:p>
          <a:p>
            <a:r>
              <a:rPr lang="en-US" sz="2000" dirty="0"/>
              <a:t>	</a:t>
            </a:r>
            <a:r>
              <a:rPr lang="en-US" sz="2000" dirty="0">
                <a:hlinkClick r:id="rId3"/>
              </a:rPr>
              <a:t>jimmie.prow@dot.state.fl.us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web: 	</a:t>
            </a:r>
            <a:r>
              <a:rPr lang="en-US" sz="2000" dirty="0">
                <a:hlinkClick r:id="rId4"/>
              </a:rPr>
              <a:t>http://www.dot.state.fl.us/ecso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49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Printing Configuration Variables</a:t>
            </a:r>
          </a:p>
          <a:p>
            <a:r>
              <a:rPr lang="en-US" dirty="0" smtClean="0"/>
              <a:t>Print Drivers</a:t>
            </a:r>
          </a:p>
          <a:p>
            <a:r>
              <a:rPr lang="en-US" dirty="0" smtClean="0"/>
              <a:t>Pen </a:t>
            </a:r>
            <a:r>
              <a:rPr lang="en-US" dirty="0"/>
              <a:t>Tables</a:t>
            </a:r>
          </a:p>
          <a:p>
            <a:r>
              <a:rPr lang="en-US" dirty="0" smtClean="0"/>
              <a:t>Print Styles</a:t>
            </a:r>
          </a:p>
          <a:p>
            <a:r>
              <a:rPr lang="en-US" dirty="0" smtClean="0"/>
              <a:t>Print Organizer</a:t>
            </a:r>
          </a:p>
          <a:p>
            <a:r>
              <a:rPr lang="en-US" dirty="0" smtClean="0"/>
              <a:t>Sheet Navigator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FDOT’s Printing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FDOT’s printing related variables are defined in the Sitefdot.txt file.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</a:t>
            </a:r>
            <a:r>
              <a:rPr lang="en-US" dirty="0"/>
              <a:t>MicroStation </a:t>
            </a:r>
            <a:r>
              <a:rPr lang="en-US" dirty="0" smtClean="0"/>
              <a:t>help for a complete list of printing variables.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332" y="1803135"/>
            <a:ext cx="7466667" cy="2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Printing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44600"/>
            <a:ext cx="11091333" cy="9937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have your own library of print drivers and pen tables you can configure the workspace to use them by default instead of the FDOT files.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663" y="2238346"/>
            <a:ext cx="6985742" cy="308011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8000" y="2238346"/>
            <a:ext cx="3475526" cy="364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4000"/>
              </a:lnSpc>
              <a:spcBef>
                <a:spcPct val="80000"/>
              </a:spcBef>
              <a:spcAft>
                <a:spcPct val="0"/>
              </a:spcAft>
              <a:buClr>
                <a:srgbClr val="C00000"/>
              </a:buClr>
              <a:buSzPct val="65000"/>
              <a:buFont typeface="ZapfDingbats" pitchFamily="82" charset="2"/>
              <a:buChar char="u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defRPr sz="2400">
                <a:solidFill>
                  <a:srgbClr val="000000"/>
                </a:solidFill>
                <a:latin typeface="+mn-lt"/>
              </a:defRPr>
            </a:lvl2pPr>
            <a:lvl3pPr marL="1141413" indent="-227013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C00000"/>
              </a:buClr>
              <a:buSzPct val="100000"/>
              <a:buChar char="-"/>
              <a:defRPr sz="2400">
                <a:solidFill>
                  <a:srgbClr val="000000"/>
                </a:solidFill>
                <a:latin typeface="+mn-lt"/>
              </a:defRPr>
            </a:lvl3pPr>
            <a:lvl4pPr marL="16017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ZapfDingbats" pitchFamily="82" charset="2"/>
              <a:buNone/>
            </a:pPr>
            <a:r>
              <a:rPr lang="en-US" kern="0" dirty="0" smtClean="0"/>
              <a:t>Prepend your path using the “&lt;“ character and your path will be the default folder opened when browsing for pen tables or print drivers.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227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should be done to maximize printing efficiency?</a:t>
            </a:r>
          </a:p>
          <a:p>
            <a:r>
              <a:rPr lang="en-US" dirty="0" smtClean="0"/>
              <a:t>Customize postscript drivers.</a:t>
            </a:r>
          </a:p>
          <a:p>
            <a:pPr lvl="1"/>
            <a:r>
              <a:rPr lang="en-US" dirty="0" smtClean="0"/>
              <a:t>Postscript preferred for automatic scale selection.</a:t>
            </a:r>
          </a:p>
          <a:p>
            <a:pPr lvl="1"/>
            <a:r>
              <a:rPr lang="en-US" dirty="0" smtClean="0"/>
              <a:t>Create one for each printer or provide a way to automate printer selection.</a:t>
            </a:r>
          </a:p>
          <a:p>
            <a:r>
              <a:rPr lang="en-US" dirty="0" smtClean="0"/>
              <a:t>Develop pen table library.</a:t>
            </a:r>
          </a:p>
          <a:p>
            <a:pPr lvl="1"/>
            <a:r>
              <a:rPr lang="en-US" dirty="0" smtClean="0"/>
              <a:t>Identify preferences for each discipline and create pen tables.</a:t>
            </a:r>
          </a:p>
          <a:p>
            <a:pPr lvl="2"/>
            <a:r>
              <a:rPr lang="en-US" dirty="0" smtClean="0"/>
              <a:t>References, weights, and grayscale preferences.</a:t>
            </a:r>
          </a:p>
          <a:p>
            <a:r>
              <a:rPr lang="en-US" dirty="0" smtClean="0"/>
              <a:t>Configure Print Styles</a:t>
            </a:r>
          </a:p>
          <a:p>
            <a:pPr lvl="1"/>
            <a:r>
              <a:rPr lang="en-US" dirty="0" smtClean="0"/>
              <a:t>Create Print Styles for commonly used printing properties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Drivers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238223"/>
              </p:ext>
            </p:extLst>
          </p:nvPr>
        </p:nvGraphicFramePr>
        <p:xfrm>
          <a:off x="1097280" y="1901229"/>
          <a:ext cx="10203256" cy="250268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550814"/>
                <a:gridCol w="2550814"/>
                <a:gridCol w="2550814"/>
                <a:gridCol w="2550814"/>
              </a:tblGrid>
              <a:tr h="372090">
                <a:tc>
                  <a:txBody>
                    <a:bodyPr/>
                    <a:lstStyle/>
                    <a:p>
                      <a:r>
                        <a:rPr lang="en-US" dirty="0" smtClean="0"/>
                        <a:t>Postscript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HPGLRTL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PDF</a:t>
                      </a:r>
                      <a:endParaRPr lang="en-US" dirty="0"/>
                    </a:p>
                  </a:txBody>
                  <a:tcPr/>
                </a:tc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 smtClean="0"/>
                        <a:t>hp5000.pltcfg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fdotprinter.pltcfg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hpglrtl.pltcfg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FDOTPDF.pltcfg</a:t>
                      </a:r>
                      <a:endParaRPr lang="en-US" dirty="0"/>
                    </a:p>
                  </a:txBody>
                  <a:tcPr/>
                </a:tc>
              </a:tr>
              <a:tr h="642238">
                <a:tc>
                  <a:txBody>
                    <a:bodyPr/>
                    <a:lstStyle/>
                    <a:p>
                      <a:r>
                        <a:rPr lang="en-US" dirty="0" smtClean="0"/>
                        <a:t>hp1055.pltcfg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hpglrtl_c.pltcfg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Color_FDOTPDF.pltcfg</a:t>
                      </a:r>
                      <a:endParaRPr lang="en-US" dirty="0"/>
                    </a:p>
                  </a:txBody>
                  <a:tcPr/>
                </a:tc>
              </a:tr>
              <a:tr h="372090">
                <a:tc>
                  <a:txBody>
                    <a:bodyPr/>
                    <a:lstStyle/>
                    <a:p>
                      <a:r>
                        <a:rPr lang="en-US" dirty="0" smtClean="0"/>
                        <a:t>hp1055c.pltcfg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0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09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7280" y="4599991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of the FDOT provided drivers are capable of printing raster. If your image is not printing check the level the image is on to ensure it is not a non-plotting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Drivers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/>
              <a:t>Postscript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216" y="2582335"/>
            <a:ext cx="2192694" cy="3286760"/>
          </a:xfrm>
        </p:spPr>
        <p:txBody>
          <a:bodyPr/>
          <a:lstStyle/>
          <a:p>
            <a:r>
              <a:rPr lang="en-US" sz="1700" dirty="0"/>
              <a:t>Postscript drivers require you to define an output </a:t>
            </a:r>
            <a:r>
              <a:rPr lang="en-US" sz="1700" dirty="0" smtClean="0"/>
              <a:t>device</a:t>
            </a:r>
            <a:endParaRPr lang="en-US" sz="1700" dirty="0"/>
          </a:p>
          <a:p>
            <a:pPr lvl="1"/>
            <a:r>
              <a:rPr lang="en-US" sz="1700" dirty="0">
                <a:ea typeface="+mn-ea"/>
                <a:cs typeface="+mn-cs"/>
              </a:rPr>
              <a:t>Shared Printer:</a:t>
            </a:r>
          </a:p>
          <a:p>
            <a:pPr marL="201168" lvl="1" indent="0">
              <a:buNone/>
            </a:pPr>
            <a:r>
              <a:rPr lang="en-US" sz="1400" dirty="0">
                <a:ea typeface="+mn-ea"/>
                <a:cs typeface="+mn-cs"/>
              </a:rPr>
              <a:t>\\SERVER\PRINTER</a:t>
            </a:r>
          </a:p>
          <a:p>
            <a:pPr lvl="1"/>
            <a:endParaRPr lang="en-US" sz="1700" dirty="0">
              <a:ea typeface="+mn-ea"/>
              <a:cs typeface="+mn-cs"/>
            </a:endParaRPr>
          </a:p>
          <a:p>
            <a:pPr lvl="1"/>
            <a:r>
              <a:rPr lang="en-US" sz="1700" dirty="0">
                <a:ea typeface="+mn-ea"/>
                <a:cs typeface="+mn-cs"/>
              </a:rPr>
              <a:t>Port: LPT3</a:t>
            </a:r>
          </a:p>
          <a:p>
            <a:pPr lvl="1"/>
            <a:endParaRPr lang="en-US" sz="1700" dirty="0"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PDF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75844" y="2582334"/>
            <a:ext cx="2274856" cy="32867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PDF drivers have many enhanced functions that are turned off by default to increase speed.</a:t>
            </a:r>
          </a:p>
          <a:p>
            <a:r>
              <a:rPr lang="en-US" dirty="0" smtClean="0"/>
              <a:t>PDF driver is the only type that can print “Transparency” without using the Rasterized option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102" y="2434971"/>
            <a:ext cx="3336938" cy="35930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920" y="2434971"/>
            <a:ext cx="3347688" cy="360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Pen Tables are a very effective method of customizing printed output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Modify anything from an entire file to a single element.</a:t>
            </a:r>
          </a:p>
          <a:p>
            <a:r>
              <a:rPr lang="en-US" dirty="0" smtClean="0"/>
              <a:t>Turn elements off.</a:t>
            </a:r>
          </a:p>
          <a:p>
            <a:r>
              <a:rPr lang="en-US" dirty="0" smtClean="0"/>
              <a:t>Change the </a:t>
            </a:r>
            <a:r>
              <a:rPr lang="en-US" dirty="0" err="1" smtClean="0"/>
              <a:t>symbology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Style</a:t>
            </a:r>
          </a:p>
          <a:p>
            <a:r>
              <a:rPr lang="en-US" dirty="0" smtClean="0"/>
              <a:t>Change the </a:t>
            </a:r>
            <a:r>
              <a:rPr lang="en-US" dirty="0" smtClean="0"/>
              <a:t>priority </a:t>
            </a:r>
            <a:r>
              <a:rPr lang="en-US" dirty="0" smtClean="0"/>
              <a:t>so elements are always printed on to or below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Tables Are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508793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Editing a pen table is very easy. It has 3 basic steps.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Insert a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Define Selection Criteria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Define Output </a:t>
            </a:r>
            <a:r>
              <a:rPr lang="en-US" dirty="0" smtClean="0"/>
              <a:t>Actions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</a:t>
            </a:r>
            <a:r>
              <a:rPr lang="en-US" dirty="0"/>
              <a:t>like creating a selection set and </a:t>
            </a:r>
            <a:r>
              <a:rPr lang="en-US" dirty="0" smtClean="0"/>
              <a:t>changing </a:t>
            </a:r>
            <a:r>
              <a:rPr lang="en-US" dirty="0" err="1" smtClean="0"/>
              <a:t>symbology</a:t>
            </a:r>
            <a:r>
              <a:rPr lang="en-US" dirty="0" smtClean="0"/>
              <a:t> </a:t>
            </a:r>
            <a:r>
              <a:rPr lang="en-US" dirty="0"/>
              <a:t>for prints.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371" y="1845733"/>
            <a:ext cx="5003121" cy="420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54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Expo">
  <a:themeElements>
    <a:clrScheme name="">
      <a:dk1>
        <a:srgbClr val="000000"/>
      </a:dk1>
      <a:lt1>
        <a:srgbClr val="FFFFFF"/>
      </a:lt1>
      <a:dk2>
        <a:srgbClr val="000099"/>
      </a:dk2>
      <a:lt2>
        <a:srgbClr val="000000"/>
      </a:lt2>
      <a:accent1>
        <a:srgbClr val="FFFFFF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5C00"/>
      </a:accent6>
      <a:hlink>
        <a:srgbClr val="000066"/>
      </a:hlink>
      <a:folHlink>
        <a:srgbClr val="339966"/>
      </a:folHlink>
    </a:clrScheme>
    <a:fontScheme name="2005 FTP RW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005 FTP RW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5 FTP RW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5 FTP RW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FDOT-ECSO</Template>
  <TotalTime>4583</TotalTime>
  <Words>770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Wingdings</vt:lpstr>
      <vt:lpstr>ZapfDingbats</vt:lpstr>
      <vt:lpstr>2013 Expo</vt:lpstr>
      <vt:lpstr>CADD Manager's Series </vt:lpstr>
      <vt:lpstr>Topics Covered</vt:lpstr>
      <vt:lpstr>FDOT’s Printing Variables</vt:lpstr>
      <vt:lpstr>Customizing Printing Variables</vt:lpstr>
      <vt:lpstr>Printing Considerations</vt:lpstr>
      <vt:lpstr>Print Drivers</vt:lpstr>
      <vt:lpstr>Editing Drivers</vt:lpstr>
      <vt:lpstr>Pen Tables</vt:lpstr>
      <vt:lpstr>Pen Tables Are Easy</vt:lpstr>
      <vt:lpstr>Print Styles</vt:lpstr>
      <vt:lpstr>Where are Print Styles Stored?</vt:lpstr>
      <vt:lpstr>Single Sheet Printing</vt:lpstr>
      <vt:lpstr>Using Print Styles in Print Dialog</vt:lpstr>
      <vt:lpstr>Using Print Styles in Print Dialog</vt:lpstr>
      <vt:lpstr>Sheet Navigator</vt:lpstr>
      <vt:lpstr>Sheet Navigator – Print Styles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CADD Manager's Series</dc:title>
  <dc:creator>Prow, Jimmie</dc:creator>
  <cp:lastModifiedBy>Prow, Jimmie</cp:lastModifiedBy>
  <cp:revision>47</cp:revision>
  <dcterms:created xsi:type="dcterms:W3CDTF">2014-07-16T17:19:15Z</dcterms:created>
  <dcterms:modified xsi:type="dcterms:W3CDTF">2014-07-28T20:16:58Z</dcterms:modified>
</cp:coreProperties>
</file>